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3"/>
  </p:sldMasterIdLst>
  <p:notesMasterIdLst>
    <p:notesMasterId r:id="rId5"/>
  </p:notesMasterIdLst>
  <p:handoutMasterIdLst>
    <p:handoutMasterId r:id="rId6"/>
  </p:handoutMasterIdLst>
  <p:sldIdLst>
    <p:sldId id="256" r:id="rId4"/>
  </p:sldIdLst>
  <p:sldSz cx="12192000" cy="1625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432" autoAdjust="0"/>
    <p:restoredTop sz="94660"/>
  </p:normalViewPr>
  <p:slideViewPr>
    <p:cSldViewPr snapToGrid="0">
      <p:cViewPr>
        <p:scale>
          <a:sx n="50" d="100"/>
          <a:sy n="50" d="100"/>
        </p:scale>
        <p:origin x="1140" y="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Master" Target="slideMasters/slideMaster1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AE1B81E1-8D53-4300-B17F-8549FBB84DF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0490343-5E4A-4C88-9349-FEA3A39AAED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5CEC8E-5495-4CBA-B77D-9490254CCE88}" type="datetimeFigureOut">
              <a:rPr lang="en-US" smtClean="0"/>
              <a:t>2/2/2021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FD379E9-6F86-49AB-A21F-FF535231A9A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415B500-A8DE-41CF-B37E-31ADD3A8A1B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C4FB91-BFE9-40E8-A77D-2863209807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1481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F05E1-2478-4838-A548-AA6C0E07B3E1}" type="datetimeFigureOut">
              <a:rPr lang="en-US" smtClean="0"/>
              <a:t>2/2/2021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B13F2D-1B43-44D3-B4C9-323F6D8149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4365375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71713" y="1143000"/>
            <a:ext cx="2314575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B13F2D-1B43-44D3-B4C9-323F6D81490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2376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660416"/>
            <a:ext cx="10363200" cy="5659496"/>
          </a:xfrm>
        </p:spPr>
        <p:txBody>
          <a:bodyPr anchor="b"/>
          <a:lstStyle>
            <a:lvl1pPr algn="ctr"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8538164"/>
            <a:ext cx="9144000" cy="3924769"/>
          </a:xfrm>
        </p:spPr>
        <p:txBody>
          <a:bodyPr/>
          <a:lstStyle>
            <a:lvl1pPr marL="0" indent="0" algn="ctr">
              <a:buNone/>
              <a:defRPr sz="3200"/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6499E-BF14-4522-9DA3-524D5F573555}" type="datetimeFigureOut">
              <a:rPr lang="en-US" smtClean="0"/>
              <a:t>2/2/2021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6E559-0F7A-4984-B75C-E9FAE59D65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4385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6499E-BF14-4522-9DA3-524D5F573555}" type="datetimeFigureOut">
              <a:rPr lang="en-US" smtClean="0"/>
              <a:t>2/2/2021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6E559-0F7A-4984-B75C-E9FAE59D65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655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865481"/>
            <a:ext cx="2628900" cy="1377620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865481"/>
            <a:ext cx="7734300" cy="1377620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6499E-BF14-4522-9DA3-524D5F573555}" type="datetimeFigureOut">
              <a:rPr lang="en-US" smtClean="0"/>
              <a:t>2/2/2021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6E559-0F7A-4984-B75C-E9FAE59D65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59418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6499E-BF14-4522-9DA3-524D5F573555}" type="datetimeFigureOut">
              <a:rPr lang="en-US" smtClean="0"/>
              <a:t>2/2/2021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6E559-0F7A-4984-B75C-E9FAE59D65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6048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4052716"/>
            <a:ext cx="10515600" cy="6762043"/>
          </a:xfrm>
        </p:spPr>
        <p:txBody>
          <a:bodyPr anchor="b"/>
          <a:lstStyle>
            <a:lvl1pPr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10878731"/>
            <a:ext cx="10515600" cy="3555999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6499E-BF14-4522-9DA3-524D5F573555}" type="datetimeFigureOut">
              <a:rPr lang="en-US" smtClean="0"/>
              <a:t>2/2/2021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6E559-0F7A-4984-B75C-E9FAE59D65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7718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4327407"/>
            <a:ext cx="5181600" cy="103142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4327407"/>
            <a:ext cx="5181600" cy="103142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6499E-BF14-4522-9DA3-524D5F573555}" type="datetimeFigureOut">
              <a:rPr lang="en-US" smtClean="0"/>
              <a:t>2/2/2021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6E559-0F7A-4984-B75C-E9FAE59D65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2170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865485"/>
            <a:ext cx="10515600" cy="314207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3984979"/>
            <a:ext cx="5157787" cy="195297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5937956"/>
            <a:ext cx="5157787" cy="87338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3984979"/>
            <a:ext cx="5183188" cy="195297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5937956"/>
            <a:ext cx="5183188" cy="87338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6499E-BF14-4522-9DA3-524D5F573555}" type="datetimeFigureOut">
              <a:rPr lang="en-US" smtClean="0"/>
              <a:t>2/2/2021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6E559-0F7A-4984-B75C-E9FAE59D65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607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6499E-BF14-4522-9DA3-524D5F573555}" type="datetimeFigureOut">
              <a:rPr lang="en-US" smtClean="0"/>
              <a:t>2/2/2021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6E559-0F7A-4984-B75C-E9FAE59D65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4440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6499E-BF14-4522-9DA3-524D5F573555}" type="datetimeFigureOut">
              <a:rPr lang="en-US" smtClean="0"/>
              <a:t>2/2/2021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6E559-0F7A-4984-B75C-E9FAE59D65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7883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083733"/>
            <a:ext cx="3932237" cy="3793067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2340567"/>
            <a:ext cx="6172200" cy="11552296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76800"/>
            <a:ext cx="3932237" cy="9034875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6499E-BF14-4522-9DA3-524D5F573555}" type="datetimeFigureOut">
              <a:rPr lang="en-US" smtClean="0"/>
              <a:t>2/2/2021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6E559-0F7A-4984-B75C-E9FAE59D65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5658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083733"/>
            <a:ext cx="3932237" cy="3793067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2340567"/>
            <a:ext cx="6172200" cy="11552296"/>
          </a:xfrm>
        </p:spPr>
        <p:txBody>
          <a:bodyPr anchor="t"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76800"/>
            <a:ext cx="3932237" cy="9034875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6499E-BF14-4522-9DA3-524D5F573555}" type="datetimeFigureOut">
              <a:rPr lang="en-US" smtClean="0"/>
              <a:t>2/2/2021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6E559-0F7A-4984-B75C-E9FAE59D65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123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865485"/>
            <a:ext cx="10515600" cy="3142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4327407"/>
            <a:ext cx="10515600" cy="10314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15066908"/>
            <a:ext cx="27432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36499E-BF14-4522-9DA3-524D5F573555}" type="datetimeFigureOut">
              <a:rPr lang="en-US" smtClean="0"/>
              <a:t>2/2/2021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15066908"/>
            <a:ext cx="41148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15066908"/>
            <a:ext cx="27432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D6E559-0F7A-4984-B75C-E9FAE59D65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941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membersection.deutsche-boerse.com/" TargetMode="External"/><Relationship Id="rId3" Type="http://schemas.openxmlformats.org/officeDocument/2006/relationships/image" Target="../media/image1.jpe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member.section@deutsche-boerse.com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3CCA3180-000E-4017-8BAD-56DDE3F2408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05" t="15468" r="36530" b="63643"/>
          <a:stretch/>
        </p:blipFill>
        <p:spPr bwMode="auto">
          <a:xfrm>
            <a:off x="7985969" y="5280857"/>
            <a:ext cx="3727569" cy="1556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54800F1-D741-4CBE-8FCF-89DD08A07A3B}"/>
              </a:ext>
            </a:extLst>
          </p:cNvPr>
          <p:cNvSpPr txBox="1"/>
          <p:nvPr/>
        </p:nvSpPr>
        <p:spPr>
          <a:xfrm>
            <a:off x="690516" y="832890"/>
            <a:ext cx="79608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Member </a:t>
            </a:r>
            <a:r>
              <a:rPr lang="de-DE" sz="2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Section</a:t>
            </a:r>
            <a:r>
              <a:rPr lang="de-DE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2.0 - Quick </a:t>
            </a:r>
            <a:r>
              <a:rPr lang="de-DE" sz="2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account</a:t>
            </a:r>
            <a:r>
              <a:rPr lang="de-DE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setup</a:t>
            </a:r>
            <a:r>
              <a:rPr lang="de-DE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guide</a:t>
            </a:r>
            <a:endParaRPr lang="en-US" sz="2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39EE8B4-2281-4383-B3A6-84D94B834FA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3779" t="12712" r="14930" b="71265"/>
          <a:stretch/>
        </p:blipFill>
        <p:spPr>
          <a:xfrm>
            <a:off x="8088375" y="7223145"/>
            <a:ext cx="3727566" cy="108389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824B80E-340F-4A56-B2DF-53560D60934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5861" t="11969" r="17340" b="72203"/>
          <a:stretch/>
        </p:blipFill>
        <p:spPr>
          <a:xfrm>
            <a:off x="8210380" y="9102904"/>
            <a:ext cx="3535514" cy="108388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CEC22C1-A440-4D48-A70A-7BA4E84E107F}"/>
              </a:ext>
            </a:extLst>
          </p:cNvPr>
          <p:cNvSpPr txBox="1"/>
          <p:nvPr/>
        </p:nvSpPr>
        <p:spPr>
          <a:xfrm>
            <a:off x="1733401" y="9145728"/>
            <a:ext cx="6241017" cy="16979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8588" indent="-128588">
              <a:spcBef>
                <a:spcPts val="45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Check your e-mail account for an e-mail from “Member Section” (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member.section@deutsche-boerse.com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) with the subject “DBG One Time Password”</a:t>
            </a:r>
          </a:p>
          <a:p>
            <a:pPr marL="128588" indent="-128588">
              <a:spcBef>
                <a:spcPts val="45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Open the e-mail, copy the number and enter it into the field “One Time Password”</a:t>
            </a:r>
          </a:p>
          <a:p>
            <a:pPr marL="128588" indent="-128588">
              <a:spcBef>
                <a:spcPts val="45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Click on “LOG IN”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C4ADACA-B52F-4A2F-941A-408C20DF2886}"/>
              </a:ext>
            </a:extLst>
          </p:cNvPr>
          <p:cNvSpPr txBox="1"/>
          <p:nvPr/>
        </p:nvSpPr>
        <p:spPr>
          <a:xfrm>
            <a:off x="766947" y="2177110"/>
            <a:ext cx="98395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Please follow these steps for a successful migration of your personal account for the Member Section 2.0. 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D970B56-9C87-4B3A-86B2-7318D6078916}"/>
              </a:ext>
            </a:extLst>
          </p:cNvPr>
          <p:cNvGrpSpPr/>
          <p:nvPr/>
        </p:nvGrpSpPr>
        <p:grpSpPr>
          <a:xfrm>
            <a:off x="903452" y="3129302"/>
            <a:ext cx="352888" cy="380335"/>
            <a:chOff x="819207" y="3129302"/>
            <a:chExt cx="352888" cy="380335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510D40FC-3C20-40E7-BE20-F962F6E20BF7}"/>
                </a:ext>
              </a:extLst>
            </p:cNvPr>
            <p:cNvSpPr/>
            <p:nvPr/>
          </p:nvSpPr>
          <p:spPr>
            <a:xfrm>
              <a:off x="819207" y="3129302"/>
              <a:ext cx="352888" cy="380335"/>
            </a:xfrm>
            <a:prstGeom prst="ellipse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350C8586-3363-4BA1-8EF3-C9F5A8FCDB2E}"/>
                </a:ext>
              </a:extLst>
            </p:cNvPr>
            <p:cNvSpPr txBox="1"/>
            <p:nvPr/>
          </p:nvSpPr>
          <p:spPr>
            <a:xfrm>
              <a:off x="846411" y="3140396"/>
              <a:ext cx="29848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15374CC2-C49A-4A23-AC1D-89ACEA6AD9D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52141" y="3091249"/>
            <a:ext cx="2982166" cy="162375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00A16C26-15C3-453F-9115-1D6C0F7C6578}"/>
              </a:ext>
            </a:extLst>
          </p:cNvPr>
          <p:cNvSpPr txBox="1"/>
          <p:nvPr/>
        </p:nvSpPr>
        <p:spPr>
          <a:xfrm>
            <a:off x="1733401" y="3056509"/>
            <a:ext cx="6241017" cy="6488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8588" indent="-128588">
              <a:spcBef>
                <a:spcPts val="450"/>
              </a:spcBef>
              <a:buFont typeface="Arial" panose="020B0604020202020204" pitchFamily="34" charset="0"/>
              <a:buChar char="•"/>
            </a:pP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Go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u="sng" dirty="0">
                <a:latin typeface="Arial" panose="020B0604020202020204" pitchFamily="34" charset="0"/>
                <a:cs typeface="Arial" panose="020B0604020202020204" pitchFamily="34" charset="0"/>
                <a:hlinkClick r:id="rId8"/>
              </a:rPr>
              <a:t>https://membersection.deutsche-boerse.com/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8588" indent="-128588">
              <a:spcBef>
                <a:spcPts val="45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Click on „LOGIN“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E6EC69A-B74F-4A7D-BA25-225A23E3A9E1}"/>
              </a:ext>
            </a:extLst>
          </p:cNvPr>
          <p:cNvSpPr txBox="1"/>
          <p:nvPr/>
        </p:nvSpPr>
        <p:spPr>
          <a:xfrm>
            <a:off x="1733401" y="5375118"/>
            <a:ext cx="6241017" cy="8951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8588" indent="-128588">
              <a:spcBef>
                <a:spcPts val="45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Enter your user name (e-mail address) you have used so far to log-in to the Member Section in the field “User Name”</a:t>
            </a:r>
          </a:p>
          <a:p>
            <a:pPr marL="128588" indent="-128588">
              <a:spcBef>
                <a:spcPts val="45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Click on “LOG IN”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0A98511F-5295-4B5F-9D68-E69EEDEB8A7F}"/>
              </a:ext>
            </a:extLst>
          </p:cNvPr>
          <p:cNvGrpSpPr/>
          <p:nvPr/>
        </p:nvGrpSpPr>
        <p:grpSpPr>
          <a:xfrm>
            <a:off x="903452" y="5472895"/>
            <a:ext cx="352888" cy="380335"/>
            <a:chOff x="726247" y="4976701"/>
            <a:chExt cx="352888" cy="380335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103B3F3A-A507-4CF3-AF07-601CB678990F}"/>
                </a:ext>
              </a:extLst>
            </p:cNvPr>
            <p:cNvSpPr/>
            <p:nvPr/>
          </p:nvSpPr>
          <p:spPr>
            <a:xfrm>
              <a:off x="726247" y="4976701"/>
              <a:ext cx="352888" cy="380335"/>
            </a:xfrm>
            <a:prstGeom prst="ellipse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044B78A7-4111-4D13-9CEC-F01E3AC7E616}"/>
                </a:ext>
              </a:extLst>
            </p:cNvPr>
            <p:cNvSpPr txBox="1"/>
            <p:nvPr/>
          </p:nvSpPr>
          <p:spPr>
            <a:xfrm>
              <a:off x="746363" y="5005053"/>
              <a:ext cx="29848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4A4A409F-3523-43A4-A30B-E7D774730BB9}"/>
              </a:ext>
            </a:extLst>
          </p:cNvPr>
          <p:cNvSpPr txBox="1"/>
          <p:nvPr/>
        </p:nvSpPr>
        <p:spPr>
          <a:xfrm>
            <a:off x="1733401" y="7342599"/>
            <a:ext cx="6241017" cy="13875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8588" indent="-128588">
              <a:spcBef>
                <a:spcPts val="45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Select if you want to receive your One Time Password (OTP, to verify your email address), via e-mail or to your mobile (please be aware this needs to be the number that is registered as part of your Member Section user account)</a:t>
            </a:r>
          </a:p>
          <a:p>
            <a:pPr marL="128588" indent="-128588">
              <a:spcBef>
                <a:spcPts val="45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Click on “NEXT”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C1721FC-40BE-41CF-9819-AE31B0C17401}"/>
              </a:ext>
            </a:extLst>
          </p:cNvPr>
          <p:cNvSpPr txBox="1"/>
          <p:nvPr/>
        </p:nvSpPr>
        <p:spPr>
          <a:xfrm>
            <a:off x="1733401" y="11160197"/>
            <a:ext cx="62410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8588" indent="-128588"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You are now successfully logged-in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E25D2A02-25E4-4E03-AF2F-DB5ACD6CB9C1}"/>
              </a:ext>
            </a:extLst>
          </p:cNvPr>
          <p:cNvGrpSpPr/>
          <p:nvPr/>
        </p:nvGrpSpPr>
        <p:grpSpPr>
          <a:xfrm>
            <a:off x="903452" y="9170841"/>
            <a:ext cx="352888" cy="380335"/>
            <a:chOff x="726247" y="6867107"/>
            <a:chExt cx="352888" cy="380335"/>
          </a:xfrm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5BEDF091-D70A-4D4E-9B0F-078CBB5B3804}"/>
                </a:ext>
              </a:extLst>
            </p:cNvPr>
            <p:cNvSpPr/>
            <p:nvPr/>
          </p:nvSpPr>
          <p:spPr>
            <a:xfrm>
              <a:off x="726247" y="6867107"/>
              <a:ext cx="352888" cy="380335"/>
            </a:xfrm>
            <a:prstGeom prst="ellipse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58D02479-A1B9-48B4-ABB8-503910BDAAB0}"/>
                </a:ext>
              </a:extLst>
            </p:cNvPr>
            <p:cNvSpPr txBox="1"/>
            <p:nvPr/>
          </p:nvSpPr>
          <p:spPr>
            <a:xfrm>
              <a:off x="740423" y="6879749"/>
              <a:ext cx="29848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17AC35C7-4FEF-4FCC-9A30-AAEBA225A54E}"/>
              </a:ext>
            </a:extLst>
          </p:cNvPr>
          <p:cNvGrpSpPr/>
          <p:nvPr/>
        </p:nvGrpSpPr>
        <p:grpSpPr>
          <a:xfrm>
            <a:off x="903452" y="7405768"/>
            <a:ext cx="352888" cy="380335"/>
            <a:chOff x="726247" y="5931380"/>
            <a:chExt cx="352888" cy="380335"/>
          </a:xfrm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F69FA8D6-1F3B-4C9F-BD47-D81B75942BFD}"/>
                </a:ext>
              </a:extLst>
            </p:cNvPr>
            <p:cNvSpPr/>
            <p:nvPr/>
          </p:nvSpPr>
          <p:spPr>
            <a:xfrm>
              <a:off x="726247" y="5931380"/>
              <a:ext cx="352888" cy="380335"/>
            </a:xfrm>
            <a:prstGeom prst="ellipse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8CAD21EB-9561-429E-97F1-B6E2B69D28FC}"/>
                </a:ext>
              </a:extLst>
            </p:cNvPr>
            <p:cNvSpPr txBox="1"/>
            <p:nvPr/>
          </p:nvSpPr>
          <p:spPr>
            <a:xfrm>
              <a:off x="741827" y="5946182"/>
              <a:ext cx="29848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3B59D13-6B8D-4C9C-A39E-CE87D85E6094}"/>
              </a:ext>
            </a:extLst>
          </p:cNvPr>
          <p:cNvGrpSpPr/>
          <p:nvPr/>
        </p:nvGrpSpPr>
        <p:grpSpPr>
          <a:xfrm>
            <a:off x="903452" y="11189445"/>
            <a:ext cx="352888" cy="380335"/>
            <a:chOff x="726247" y="7857905"/>
            <a:chExt cx="352888" cy="380335"/>
          </a:xfrm>
        </p:grpSpPr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9EC40930-E5D3-4BF5-B649-368E7A18440E}"/>
                </a:ext>
              </a:extLst>
            </p:cNvPr>
            <p:cNvSpPr/>
            <p:nvPr/>
          </p:nvSpPr>
          <p:spPr>
            <a:xfrm>
              <a:off x="726247" y="7857905"/>
              <a:ext cx="352888" cy="380335"/>
            </a:xfrm>
            <a:prstGeom prst="ellipse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05451142-ECFD-47A7-9A20-9D8B9D4EB090}"/>
                </a:ext>
              </a:extLst>
            </p:cNvPr>
            <p:cNvSpPr txBox="1"/>
            <p:nvPr/>
          </p:nvSpPr>
          <p:spPr>
            <a:xfrm>
              <a:off x="749595" y="7879259"/>
              <a:ext cx="29848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1029" name="Straight Connector 1028">
            <a:extLst>
              <a:ext uri="{FF2B5EF4-FFF2-40B4-BE49-F238E27FC236}">
                <a16:creationId xmlns:a16="http://schemas.microsoft.com/office/drawing/2014/main" id="{DDF4A690-8409-4670-8CFF-CE28311E2659}"/>
              </a:ext>
            </a:extLst>
          </p:cNvPr>
          <p:cNvCxnSpPr/>
          <p:nvPr/>
        </p:nvCxnSpPr>
        <p:spPr>
          <a:xfrm>
            <a:off x="1849477" y="5149623"/>
            <a:ext cx="9418320" cy="0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557679A8-CAA4-4518-862A-FCC64AE2D063}"/>
              </a:ext>
            </a:extLst>
          </p:cNvPr>
          <p:cNvCxnSpPr/>
          <p:nvPr/>
        </p:nvCxnSpPr>
        <p:spPr>
          <a:xfrm>
            <a:off x="1849477" y="7085031"/>
            <a:ext cx="9418320" cy="0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988243E4-2304-4928-A90F-1DF972002024}"/>
              </a:ext>
            </a:extLst>
          </p:cNvPr>
          <p:cNvCxnSpPr/>
          <p:nvPr/>
        </p:nvCxnSpPr>
        <p:spPr>
          <a:xfrm>
            <a:off x="1849477" y="8926088"/>
            <a:ext cx="9418320" cy="0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4F733D49-7E14-424C-B647-3FD048E5AA7F}"/>
              </a:ext>
            </a:extLst>
          </p:cNvPr>
          <p:cNvCxnSpPr/>
          <p:nvPr/>
        </p:nvCxnSpPr>
        <p:spPr>
          <a:xfrm>
            <a:off x="1849477" y="11030346"/>
            <a:ext cx="9418320" cy="0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1" name="TextBox 1030">
            <a:extLst>
              <a:ext uri="{FF2B5EF4-FFF2-40B4-BE49-F238E27FC236}">
                <a16:creationId xmlns:a16="http://schemas.microsoft.com/office/drawing/2014/main" id="{5ED0733A-C2D2-4EE5-9FDA-BAB9A05B5FBC}"/>
              </a:ext>
            </a:extLst>
          </p:cNvPr>
          <p:cNvSpPr txBox="1"/>
          <p:nvPr/>
        </p:nvSpPr>
        <p:spPr>
          <a:xfrm>
            <a:off x="797885" y="14675766"/>
            <a:ext cx="52870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Need </a:t>
            </a:r>
            <a:r>
              <a:rPr lang="de-DE" sz="16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further</a:t>
            </a:r>
            <a:r>
              <a:rPr lang="de-DE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help</a:t>
            </a:r>
            <a:r>
              <a:rPr lang="de-DE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r>
              <a:rPr lang="de-DE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have</a:t>
            </a:r>
            <a:r>
              <a:rPr lang="de-DE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any</a:t>
            </a:r>
            <a:r>
              <a:rPr lang="de-DE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comments</a:t>
            </a:r>
            <a:r>
              <a:rPr lang="de-DE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 </a:t>
            </a:r>
            <a:r>
              <a:rPr lang="de-DE" sz="16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Let</a:t>
            </a:r>
            <a:r>
              <a:rPr lang="de-DE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</a:t>
            </a:r>
            <a:r>
              <a:rPr lang="de-DE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know</a:t>
            </a:r>
            <a:r>
              <a:rPr lang="de-DE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r>
              <a:rPr lang="de-DE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member.section@deutsche-boerse.com</a:t>
            </a:r>
            <a:r>
              <a:rPr lang="de-DE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6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Slide Number Placeholder 1">
            <a:extLst>
              <a:ext uri="{FF2B5EF4-FFF2-40B4-BE49-F238E27FC236}">
                <a16:creationId xmlns:a16="http://schemas.microsoft.com/office/drawing/2014/main" id="{0EDA8206-9AEC-46D1-BCC8-9CFE3E590E98}"/>
              </a:ext>
            </a:extLst>
          </p:cNvPr>
          <p:cNvSpPr txBox="1">
            <a:spLocks/>
          </p:cNvSpPr>
          <p:nvPr/>
        </p:nvSpPr>
        <p:spPr>
          <a:xfrm>
            <a:off x="9429817" y="283335"/>
            <a:ext cx="2514090" cy="33335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prstClr val="black">
                    <a:tint val="75000"/>
                  </a:prstClr>
                </a:solidFill>
              </a:rPr>
              <a:t>Deutsche </a:t>
            </a:r>
            <a:r>
              <a:rPr lang="en-GB" dirty="0" err="1">
                <a:solidFill>
                  <a:prstClr val="black">
                    <a:tint val="75000"/>
                  </a:prstClr>
                </a:solidFill>
              </a:rPr>
              <a:t>Börse</a:t>
            </a:r>
            <a:r>
              <a:rPr lang="en-GB" dirty="0">
                <a:solidFill>
                  <a:prstClr val="black">
                    <a:tint val="75000"/>
                  </a:prstClr>
                </a:solidFill>
              </a:rPr>
              <a:t> Group</a:t>
            </a:r>
          </a:p>
          <a:p>
            <a:r>
              <a:rPr lang="en-GB" sz="1400" i="1" dirty="0">
                <a:solidFill>
                  <a:prstClr val="black">
                    <a:tint val="75000"/>
                  </a:prstClr>
                </a:solidFill>
              </a:rPr>
              <a:t>Published: 2 February 2021</a:t>
            </a:r>
          </a:p>
          <a:p>
            <a:r>
              <a:rPr lang="en-GB" sz="1400" i="1" dirty="0">
                <a:solidFill>
                  <a:prstClr val="black">
                    <a:tint val="75000"/>
                  </a:prstClr>
                </a:solidFill>
              </a:rPr>
              <a:t>Version: 1.0</a:t>
            </a:r>
            <a:endParaRPr lang="en-GB" i="1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2978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WrappedLabelHistory xmlns:xsi="http://www.w3.org/2001/XMLSchema-instance" xmlns:xsd="http://www.w3.org/2001/XMLSchema" xmlns="http://www.boldonjames.com/2016/02/Classifier/internal/wrappedLabelHistory">
  <Value>PD94bWwgdmVyc2lvbj0iMS4wIiBlbmNvZGluZz0idXMtYXNjaWkiPz48bGFiZWxIaXN0b3J5IHhtbG5zOnhzaT0iaHR0cDovL3d3dy53My5vcmcvMjAwMS9YTUxTY2hlbWEtaW5zdGFuY2UiIHhtbG5zOnhzZD0iaHR0cDovL3d3dy53My5vcmcvMjAwMS9YTUxTY2hlbWEiIHhtbG5zPSJodHRwOi8vd3d3LmJvbGRvbmphbWVzLmNvbS8yMDE2LzAyL0NsYXNzaWZpZXIvaW50ZXJuYWwvbGFiZWxIaXN0b3J5Ij48aXRlbT48c2lzbCBzaXNsVmVyc2lvbj0iMCIgcG9saWN5PSI1ZTIxNjY1Mi03Y2IxLTQyZDMtYTIyZi1mYjVjN2YzNDhkYjUiIG9yaWdpbj0iZGVmYXVsdFZhbHVlIj48ZWxlbWVudCB1aWQ9ImlkX2NsYXNzaWZpY2F0aW9uX2ludGVybmFsb25seSIgdmFsdWU9IiIgeG1sbnM9Imh0dHA6Ly93d3cuYm9sZG9uamFtZXMuY29tLzIwMDgvMDEvc2llL2ludGVybmFsL2xhYmVsIiAvPjwvc2lzbD48VXNlck5hbWU+T0FBRFxwZjE0MzwvVXNlck5hbWU+PERhdGVUaW1lPjAxLUZlYi0yMSAyMjowOTowNjwvRGF0ZVRpbWU+PExhYmVsU3RyaW5nPkludGVybmFsPC9MYWJlbFN0cmluZz48L2l0ZW0+PC9sYWJlbEhpc3Rvcnk+</Value>
</WrappedLabelHistory>
</file>

<file path=customXml/item2.xml><?xml version="1.0" encoding="utf-8"?>
<sisl xmlns:xsi="http://www.w3.org/2001/XMLSchema-instance" xmlns:xsd="http://www.w3.org/2001/XMLSchema" xmlns="http://www.boldonjames.com/2008/01/sie/internal/label" sislVersion="0" policy="5e216652-7cb1-42d3-a22f-fb5c7f348db5" origin="defaultValue">
  <element uid="id_classification_internalonly" value=""/>
</sisl>
</file>

<file path=customXml/itemProps1.xml><?xml version="1.0" encoding="utf-8"?>
<ds:datastoreItem xmlns:ds="http://schemas.openxmlformats.org/officeDocument/2006/customXml" ds:itemID="{8556E743-76A8-4B92-A2C6-009DDB794CB0}">
  <ds:schemaRefs>
    <ds:schemaRef ds:uri="http://www.w3.org/2001/XMLSchema"/>
    <ds:schemaRef ds:uri="http://www.boldonjames.com/2016/02/Classifier/internal/wrappedLabelHistory"/>
  </ds:schemaRefs>
</ds:datastoreItem>
</file>

<file path=customXml/itemProps2.xml><?xml version="1.0" encoding="utf-8"?>
<ds:datastoreItem xmlns:ds="http://schemas.openxmlformats.org/officeDocument/2006/customXml" ds:itemID="{42762109-C1E1-4EAC-819C-ADE74EC4FF9A}">
  <ds:schemaRefs>
    <ds:schemaRef ds:uri="http://www.w3.org/2001/XMLSchema"/>
    <ds:schemaRef ds:uri="http://www.boldonjames.com/2008/01/sie/internal/label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220</Words>
  <Application>Microsoft Office PowerPoint</Application>
  <PresentationFormat>Custom</PresentationFormat>
  <Paragraphs>23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Frank Horneff</dc:creator>
  <cp:lastModifiedBy>Rahwa Kidane Tewelde</cp:lastModifiedBy>
  <cp:revision>9</cp:revision>
  <dcterms:created xsi:type="dcterms:W3CDTF">2021-02-01T21:29:13Z</dcterms:created>
  <dcterms:modified xsi:type="dcterms:W3CDTF">2021-02-02T10:39:47Z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IndexRef">
    <vt:lpwstr>18eab227-b192-43a5-a1fc-cbe09a574293</vt:lpwstr>
  </property>
  <property fmtid="{D5CDD505-2E9C-101B-9397-08002B2CF9AE}" pid="3" name="bjDocumentLabelXML">
    <vt:lpwstr>&lt;?xml version="1.0" encoding="us-ascii"?&gt;&lt;sisl xmlns:xsi="http://www.w3.org/2001/XMLSchema-instance" xmlns:xsd="http://www.w3.org/2001/XMLSchema" sislVersion="0" policy="5e216652-7cb1-42d3-a22f-fb5c7f348db5" origin="defaultValue" xmlns="http://www.boldonj</vt:lpwstr>
  </property>
  <property fmtid="{D5CDD505-2E9C-101B-9397-08002B2CF9AE}" pid="4" name="bjDocumentLabelXML-0">
    <vt:lpwstr>ames.com/2008/01/sie/internal/label"&gt;&lt;element uid="id_classification_internalonly" value="" /&gt;&lt;/sisl&gt;</vt:lpwstr>
  </property>
  <property fmtid="{D5CDD505-2E9C-101B-9397-08002B2CF9AE}" pid="5" name="bjDocumentSecurityLabel">
    <vt:lpwstr>Internal</vt:lpwstr>
  </property>
  <property fmtid="{D5CDD505-2E9C-101B-9397-08002B2CF9AE}" pid="6" name="DBG_Classification_ID">
    <vt:lpwstr>2</vt:lpwstr>
  </property>
  <property fmtid="{D5CDD505-2E9C-101B-9397-08002B2CF9AE}" pid="7" name="DBG_Classification_Name">
    <vt:lpwstr>Internal</vt:lpwstr>
  </property>
  <property fmtid="{D5CDD505-2E9C-101B-9397-08002B2CF9AE}" pid="8" name="bjSaver">
    <vt:lpwstr>JbtzFavJ4ewqElNFDqhZXIxsax56pBU0</vt:lpwstr>
  </property>
  <property fmtid="{D5CDD505-2E9C-101B-9397-08002B2CF9AE}" pid="9" name="bjLabelHistoryID">
    <vt:lpwstr>{8556E743-76A8-4B92-A2C6-009DDB794CB0}</vt:lpwstr>
  </property>
</Properties>
</file>