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62.xml" ContentType="application/vnd.openxmlformats-officedocument.presentationml.tags+xml"/>
  <Override PartName="/ppt/tags/tag6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7.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8.xml" ContentType="application/vnd.openxmlformats-officedocument.themeOverr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9.xml" ContentType="application/vnd.openxmlformats-officedocument.themeOverr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64.xml" ContentType="application/vnd.openxmlformats-officedocument.presentationml.tags+xml"/>
  <Override PartName="/ppt/tags/tag6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66.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6"/>
    <p:sldMasterId id="2147483692" r:id="rId7"/>
  </p:sldMasterIdLst>
  <p:notesMasterIdLst>
    <p:notesMasterId r:id="rId29"/>
  </p:notesMasterIdLst>
  <p:handoutMasterIdLst>
    <p:handoutMasterId r:id="rId30"/>
  </p:handoutMasterIdLst>
  <p:sldIdLst>
    <p:sldId id="3082" r:id="rId8"/>
    <p:sldId id="3101" r:id="rId9"/>
    <p:sldId id="3084" r:id="rId10"/>
    <p:sldId id="3085" r:id="rId11"/>
    <p:sldId id="3086" r:id="rId12"/>
    <p:sldId id="3103" r:id="rId13"/>
    <p:sldId id="3087" r:id="rId14"/>
    <p:sldId id="3088" r:id="rId15"/>
    <p:sldId id="3089" r:id="rId16"/>
    <p:sldId id="3090" r:id="rId17"/>
    <p:sldId id="3091" r:id="rId18"/>
    <p:sldId id="3092" r:id="rId19"/>
    <p:sldId id="3093" r:id="rId20"/>
    <p:sldId id="3094" r:id="rId21"/>
    <p:sldId id="3095" r:id="rId22"/>
    <p:sldId id="3096" r:id="rId23"/>
    <p:sldId id="3097" r:id="rId24"/>
    <p:sldId id="3098" r:id="rId25"/>
    <p:sldId id="3104" r:id="rId26"/>
    <p:sldId id="3105" r:id="rId27"/>
    <p:sldId id="3100" r:id="rId28"/>
  </p:sldIdLst>
  <p:sldSz cx="12192000" cy="6858000"/>
  <p:notesSz cx="6858000" cy="9144000"/>
  <p:custDataLst>
    <p:tags r:id="rId31"/>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8FB837D-C827-4EFA-A057-4D05807E0F7C}" styleName="Designformatvorlage 1 - Akz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4" autoAdjust="0"/>
    <p:restoredTop sz="94660"/>
  </p:normalViewPr>
  <p:slideViewPr>
    <p:cSldViewPr snapToGrid="0">
      <p:cViewPr varScale="1">
        <p:scale>
          <a:sx n="159" d="100"/>
          <a:sy n="159" d="100"/>
        </p:scale>
        <p:origin x="540" y="138"/>
      </p:cViewPr>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heme" Target="theme/theme1.xml"/><Relationship Id="rId7" Type="http://schemas.openxmlformats.org/officeDocument/2006/relationships/slideMaster" Target="slideMasters/slideMaster2.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gs" Target="tags/tag1.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RES03\Proj\EUREX_SALES\Cross%20Country%20Initiatives\03%20Equity%20Index%20Derivatives\MSCI\_2020\Sales%20Presentation\Working%20Documents\MSCI%20Sales%20Deck%20Graph%20Update.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RES03\Proj\EUREX_SALES\Cross%20Country%20Initiatives\03%20Equity%20Index%20Derivatives\MSCI\_2020\Sales%20Presentation\Working%20Documents\MSCI%20Sales%20Deck%20Graph%20Update.xlsx" TargetMode="Externa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file:///\\RES03\Proj\EUREX_SALES\Cross%20Country%20Initiatives\03%20Equity%20Index%20Derivatives\MSCI\_2020\Sales%20Presentation\Working%20Documents\MSCI%20Sales%20Deck%20Graph%20Update.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file:///\\RES03\Proj\EUREX_SALES\Cross%20Country%20Initiatives\03%20Equity%20Index%20Derivatives\MSCI\_2020\Sales%20Presentation\Working%20Documents\MSCI%20Sales%20Deck%20Graph%20Update.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file:///\\RES03\Proj\EUREX_SALES\Cross%20Country%20Initiatives\03%20Equity%20Index%20Derivatives\MSCI\_2020\Sales%20Presentation\Working%20Documents\MSCI%20Sales%20Deck%20Graph%20Updat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lang="en-GB" sz="1200" b="1" i="0" u="none" strike="noStrike" kern="1200" spc="0" baseline="0" dirty="0">
                <a:solidFill>
                  <a:srgbClr val="201751"/>
                </a:solidFill>
                <a:latin typeface="Arial" panose="020B0604020202020204" pitchFamily="34" charset="0"/>
                <a:ea typeface="+mn-ea"/>
                <a:cs typeface="Arial" panose="020B0604020202020204" pitchFamily="34" charset="0"/>
              </a:defRPr>
            </a:pPr>
            <a:r>
              <a:rPr lang="en-GB" sz="1200" b="1" i="0" u="none" strike="noStrike" kern="1200" spc="0" baseline="0" dirty="0">
                <a:solidFill>
                  <a:srgbClr val="201751"/>
                </a:solidFill>
                <a:latin typeface="Arial" panose="020B0604020202020204" pitchFamily="34" charset="0"/>
                <a:ea typeface="+mn-ea"/>
                <a:cs typeface="Arial" panose="020B0604020202020204" pitchFamily="34" charset="0"/>
              </a:rPr>
              <a:t>Open Interest for Eurex ESG Derivatives </a:t>
            </a:r>
          </a:p>
        </c:rich>
      </c:tx>
      <c:layout>
        <c:manualLayout>
          <c:xMode val="edge"/>
          <c:yMode val="edge"/>
          <c:x val="0.17289456548430715"/>
          <c:y val="1.1112390152436671E-2"/>
        </c:manualLayout>
      </c:layout>
      <c:overlay val="0"/>
      <c:spPr>
        <a:noFill/>
        <a:ln>
          <a:noFill/>
        </a:ln>
        <a:effectLst/>
      </c:spPr>
      <c:txPr>
        <a:bodyPr rot="0" spcFirstLastPara="1" vertOverflow="ellipsis" vert="horz" wrap="square" anchor="ctr" anchorCtr="1"/>
        <a:lstStyle/>
        <a:p>
          <a:pPr>
            <a:defRPr lang="en-GB" sz="1200" b="1" i="0" u="none" strike="noStrike" kern="1200" spc="0" baseline="0" dirty="0">
              <a:solidFill>
                <a:srgbClr val="201751"/>
              </a:solidFill>
              <a:latin typeface="Arial" panose="020B0604020202020204" pitchFamily="34" charset="0"/>
              <a:ea typeface="+mn-ea"/>
              <a:cs typeface="Arial" panose="020B0604020202020204" pitchFamily="34" charset="0"/>
            </a:defRPr>
          </a:pPr>
          <a:endParaRPr lang="de-DE"/>
        </a:p>
      </c:txPr>
    </c:title>
    <c:autoTitleDeleted val="0"/>
    <c:plotArea>
      <c:layout>
        <c:manualLayout>
          <c:layoutTarget val="inner"/>
          <c:xMode val="edge"/>
          <c:yMode val="edge"/>
          <c:x val="0.46973480045283972"/>
          <c:y val="7.7962368494443102E-2"/>
          <c:w val="0.53026519954716023"/>
          <c:h val="0.8641062369087813"/>
        </c:manualLayout>
      </c:layout>
      <c:barChart>
        <c:barDir val="bar"/>
        <c:grouping val="clustered"/>
        <c:varyColors val="0"/>
        <c:ser>
          <c:idx val="0"/>
          <c:order val="0"/>
          <c:spPr>
            <a:solidFill>
              <a:srgbClr val="201751"/>
            </a:solidFill>
            <a:ln>
              <a:noFill/>
            </a:ln>
            <a:effectLst/>
          </c:spPr>
          <c:invertIfNegative val="0"/>
          <c:dLbls>
            <c:dLbl>
              <c:idx val="5"/>
              <c:layout>
                <c:manualLayout>
                  <c:x val="5.1330101283081344E-3"/>
                  <c:y val="1.3309254411899941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1F0-4CA7-A459-24EC8C676D16}"/>
                </c:ext>
              </c:extLst>
            </c:dLbl>
            <c:dLbl>
              <c:idx val="7"/>
              <c:layout>
                <c:manualLayout>
                  <c:x val="3.8650695103839325E-2"/>
                  <c:y val="0"/>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1F0-4CA7-A459-24EC8C676D16}"/>
                </c:ext>
              </c:extLst>
            </c:dLbl>
            <c:spPr>
              <a:noFill/>
              <a:ln>
                <a:noFill/>
              </a:ln>
              <a:effectLst/>
            </c:spPr>
            <c:txPr>
              <a:bodyPr rot="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noFill/>
                      <a:round/>
                    </a:ln>
                    <a:effectLst/>
                  </c:spPr>
                </c15:leaderLines>
              </c:ext>
            </c:extLst>
          </c:dLbls>
          <c:cat>
            <c:strRef>
              <c:f>'ESG Generic Start'!$B$6:$B$13</c:f>
              <c:strCache>
                <c:ptCount val="8"/>
                <c:pt idx="0">
                  <c:v>MSCI EAFE ESG Screened (FMSF)</c:v>
                </c:pt>
                <c:pt idx="1">
                  <c:v>STOXX® Europe Climate Impact Ex Global Compact Controversial Weapons &amp; Tobacco Index Futures (FSCI)</c:v>
                </c:pt>
                <c:pt idx="2">
                  <c:v>MSCI Japan ESG Screened Index Futures (FMSJ)</c:v>
                </c:pt>
                <c:pt idx="3">
                  <c:v>EURO STOXX 50® Low Carbon Index Futures (FSLC)</c:v>
                </c:pt>
                <c:pt idx="4">
                  <c:v>STOXX® Europe ESG Leaders Select 30 Index Futures (FSLS)</c:v>
                </c:pt>
                <c:pt idx="5">
                  <c:v>MSCI Emerging Markets ESG Screened Index Futures (FMSM)</c:v>
                </c:pt>
                <c:pt idx="6">
                  <c:v>STOXX® ESG Leaders Select 30 (OSLS)</c:v>
                </c:pt>
                <c:pt idx="7">
                  <c:v>STOXX® Europe 600 ESG-X Index Futures (FSEG)</c:v>
                </c:pt>
              </c:strCache>
            </c:strRef>
          </c:cat>
          <c:val>
            <c:numRef>
              <c:f>'ESG Generic Start'!$C$6:$C$13</c:f>
              <c:numCache>
                <c:formatCode>#,##0</c:formatCode>
                <c:ptCount val="8"/>
                <c:pt idx="0">
                  <c:v>8</c:v>
                </c:pt>
                <c:pt idx="1">
                  <c:v>33</c:v>
                </c:pt>
                <c:pt idx="2">
                  <c:v>50</c:v>
                </c:pt>
                <c:pt idx="3">
                  <c:v>168</c:v>
                </c:pt>
                <c:pt idx="4">
                  <c:v>840</c:v>
                </c:pt>
                <c:pt idx="5">
                  <c:v>1655</c:v>
                </c:pt>
                <c:pt idx="6">
                  <c:v>4000</c:v>
                </c:pt>
                <c:pt idx="7">
                  <c:v>41340</c:v>
                </c:pt>
              </c:numCache>
            </c:numRef>
          </c:val>
          <c:extLst>
            <c:ext xmlns:c16="http://schemas.microsoft.com/office/drawing/2014/chart" uri="{C3380CC4-5D6E-409C-BE32-E72D297353CC}">
              <c16:uniqueId val="{00000002-11F0-4CA7-A459-24EC8C676D16}"/>
            </c:ext>
          </c:extLst>
        </c:ser>
        <c:dLbls>
          <c:showLegendKey val="0"/>
          <c:showVal val="0"/>
          <c:showCatName val="0"/>
          <c:showSerName val="0"/>
          <c:showPercent val="0"/>
          <c:showBubbleSize val="0"/>
        </c:dLbls>
        <c:gapWidth val="182"/>
        <c:axId val="927738696"/>
        <c:axId val="927735416"/>
      </c:barChart>
      <c:catAx>
        <c:axId val="927738696"/>
        <c:scaling>
          <c:orientation val="minMax"/>
        </c:scaling>
        <c:delete val="0"/>
        <c:axPos val="l"/>
        <c:numFmt formatCode="General" sourceLinked="1"/>
        <c:majorTickMark val="none"/>
        <c:minorTickMark val="none"/>
        <c:tickLblPos val="nextTo"/>
        <c:spPr>
          <a:noFill/>
          <a:ln w="9525" cap="flat" cmpd="sng" algn="ctr">
            <a:noFill/>
            <a:round/>
          </a:ln>
          <a:effectLst/>
        </c:spPr>
        <c:txPr>
          <a:bodyPr rot="0" spcFirstLastPara="1" vertOverflow="ellipsis" wrap="square" anchor="ctr" anchorCtr="1"/>
          <a:lstStyle/>
          <a:p>
            <a:pPr algn="dist">
              <a:defRPr sz="1000" b="0" i="0" u="none" strike="noStrike" kern="1200" baseline="0">
                <a:solidFill>
                  <a:srgbClr val="201751"/>
                </a:solidFill>
                <a:latin typeface="+mn-lt"/>
                <a:ea typeface="+mn-ea"/>
                <a:cs typeface="+mn-cs"/>
              </a:defRPr>
            </a:pPr>
            <a:endParaRPr lang="de-DE"/>
          </a:p>
        </c:txPr>
        <c:crossAx val="927735416"/>
        <c:crosses val="autoZero"/>
        <c:auto val="0"/>
        <c:lblAlgn val="ctr"/>
        <c:lblOffset val="20"/>
        <c:noMultiLvlLbl val="0"/>
      </c:catAx>
      <c:valAx>
        <c:axId val="927735416"/>
        <c:scaling>
          <c:orientation val="minMax"/>
        </c:scaling>
        <c:delete val="1"/>
        <c:axPos val="b"/>
        <c:majorGridlines>
          <c:spPr>
            <a:ln w="9525" cap="flat" cmpd="sng" algn="ctr">
              <a:solidFill>
                <a:srgbClr val="F3F3F3"/>
              </a:solidFill>
              <a:round/>
            </a:ln>
            <a:effectLst/>
          </c:spPr>
        </c:majorGridlines>
        <c:numFmt formatCode="#,##0" sourceLinked="1"/>
        <c:majorTickMark val="none"/>
        <c:minorTickMark val="none"/>
        <c:tickLblPos val="nextTo"/>
        <c:crossAx val="927738696"/>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lgn="dist">
        <a:defRPr sz="800">
          <a:solidFill>
            <a:srgbClr val="201751"/>
          </a:solidFill>
        </a:defRPr>
      </a:pPr>
      <a:endParaRPr lang="de-DE"/>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baseline="0">
                <a:solidFill>
                  <a:srgbClr val="201751"/>
                </a:solidFill>
                <a:latin typeface="+mn-lt"/>
                <a:ea typeface="+mn-ea"/>
                <a:cs typeface="+mn-cs"/>
              </a:defRPr>
            </a:pPr>
            <a:r>
              <a:rPr lang="en-US" sz="1200" dirty="0">
                <a:solidFill>
                  <a:srgbClr val="201751"/>
                </a:solidFill>
              </a:rPr>
              <a:t>MSCI Volume Distribution</a:t>
            </a:r>
            <a:r>
              <a:rPr lang="en-US" sz="1200" baseline="0" dirty="0">
                <a:solidFill>
                  <a:srgbClr val="201751"/>
                </a:solidFill>
              </a:rPr>
              <a:t> </a:t>
            </a:r>
            <a:r>
              <a:rPr lang="en-US" sz="1200" dirty="0">
                <a:solidFill>
                  <a:srgbClr val="201751"/>
                </a:solidFill>
              </a:rPr>
              <a:t>2020</a:t>
            </a:r>
          </a:p>
        </c:rich>
      </c:tx>
      <c:layout>
        <c:manualLayout>
          <c:xMode val="edge"/>
          <c:yMode val="edge"/>
          <c:x val="0.18914900290572201"/>
          <c:y val="1.1414759642528621E-3"/>
        </c:manualLayout>
      </c:layout>
      <c:overlay val="0"/>
      <c:spPr>
        <a:noFill/>
        <a:ln>
          <a:noFill/>
        </a:ln>
        <a:effectLst/>
      </c:spPr>
      <c:txPr>
        <a:bodyPr rot="0" spcFirstLastPara="1" vertOverflow="ellipsis" vert="horz" wrap="square" anchor="ctr" anchorCtr="1"/>
        <a:lstStyle/>
        <a:p>
          <a:pPr>
            <a:defRPr sz="1200" b="1" i="0" u="none" strike="noStrike" kern="1200" baseline="0">
              <a:solidFill>
                <a:srgbClr val="201751"/>
              </a:solidFill>
              <a:latin typeface="+mn-lt"/>
              <a:ea typeface="+mn-ea"/>
              <a:cs typeface="+mn-cs"/>
            </a:defRPr>
          </a:pPr>
          <a:endParaRPr lang="de-DE"/>
        </a:p>
      </c:txPr>
    </c:title>
    <c:autoTitleDeleted val="0"/>
    <c:plotArea>
      <c:layout>
        <c:manualLayout>
          <c:layoutTarget val="inner"/>
          <c:xMode val="edge"/>
          <c:yMode val="edge"/>
          <c:x val="0.21338259640621846"/>
          <c:y val="0.15218324982104509"/>
          <c:w val="0.63665536038764392"/>
          <c:h val="0.6019287043664997"/>
        </c:manualLayout>
      </c:layout>
      <c:doughnutChart>
        <c:varyColors val="1"/>
        <c:ser>
          <c:idx val="0"/>
          <c:order val="0"/>
          <c:tx>
            <c:strRef>
              <c:f>'Volume Chart'!$C$2</c:f>
              <c:strCache>
                <c:ptCount val="1"/>
                <c:pt idx="0">
                  <c:v>Volume 2019</c:v>
                </c:pt>
              </c:strCache>
            </c:strRef>
          </c:tx>
          <c:spPr>
            <a:solidFill>
              <a:schemeClr val="tx1"/>
            </a:solidFill>
            <a:effectLst/>
          </c:spPr>
          <c:dPt>
            <c:idx val="0"/>
            <c:bubble3D val="0"/>
            <c:spPr>
              <a:solidFill>
                <a:srgbClr val="00CE7D"/>
              </a:solidFill>
              <a:ln>
                <a:noFill/>
              </a:ln>
              <a:effectLst/>
            </c:spPr>
            <c:extLst>
              <c:ext xmlns:c16="http://schemas.microsoft.com/office/drawing/2014/chart" uri="{C3380CC4-5D6E-409C-BE32-E72D297353CC}">
                <c16:uniqueId val="{00000001-DAE2-48D3-9AB7-D5A82B95CC69}"/>
              </c:ext>
            </c:extLst>
          </c:dPt>
          <c:dPt>
            <c:idx val="1"/>
            <c:bubble3D val="0"/>
            <c:spPr>
              <a:solidFill>
                <a:srgbClr val="3C7DBE"/>
              </a:solidFill>
              <a:ln>
                <a:noFill/>
              </a:ln>
              <a:effectLst/>
            </c:spPr>
            <c:extLst>
              <c:ext xmlns:c16="http://schemas.microsoft.com/office/drawing/2014/chart" uri="{C3380CC4-5D6E-409C-BE32-E72D297353CC}">
                <c16:uniqueId val="{00000003-DAE2-48D3-9AB7-D5A82B95CC69}"/>
              </c:ext>
            </c:extLst>
          </c:dPt>
          <c:dPt>
            <c:idx val="2"/>
            <c:bubble3D val="0"/>
            <c:spPr>
              <a:solidFill>
                <a:srgbClr val="00454D"/>
              </a:solidFill>
              <a:ln>
                <a:noFill/>
              </a:ln>
              <a:effectLst/>
            </c:spPr>
            <c:extLst>
              <c:ext xmlns:c16="http://schemas.microsoft.com/office/drawing/2014/chart" uri="{C3380CC4-5D6E-409C-BE32-E72D297353CC}">
                <c16:uniqueId val="{00000005-DAE2-48D3-9AB7-D5A82B95CC69}"/>
              </c:ext>
            </c:extLst>
          </c:dPt>
          <c:dPt>
            <c:idx val="3"/>
            <c:bubble3D val="0"/>
            <c:spPr>
              <a:solidFill>
                <a:srgbClr val="66348E"/>
              </a:solidFill>
              <a:ln>
                <a:noFill/>
              </a:ln>
              <a:effectLst/>
            </c:spPr>
            <c:extLst>
              <c:ext xmlns:c16="http://schemas.microsoft.com/office/drawing/2014/chart" uri="{C3380CC4-5D6E-409C-BE32-E72D297353CC}">
                <c16:uniqueId val="{00000007-DAE2-48D3-9AB7-D5A82B95CC69}"/>
              </c:ext>
            </c:extLst>
          </c:dPt>
          <c:dPt>
            <c:idx val="4"/>
            <c:bubble3D val="0"/>
            <c:spPr>
              <a:solidFill>
                <a:srgbClr val="FFAAA1"/>
              </a:solidFill>
              <a:ln>
                <a:noFill/>
              </a:ln>
              <a:effectLst/>
            </c:spPr>
            <c:extLst>
              <c:ext xmlns:c16="http://schemas.microsoft.com/office/drawing/2014/chart" uri="{C3380CC4-5D6E-409C-BE32-E72D297353CC}">
                <c16:uniqueId val="{00000009-DAE2-48D3-9AB7-D5A82B95CC69}"/>
              </c:ext>
            </c:extLst>
          </c:dPt>
          <c:dPt>
            <c:idx val="5"/>
            <c:bubble3D val="0"/>
            <c:spPr>
              <a:solidFill>
                <a:schemeClr val="tx1"/>
              </a:solidFill>
              <a:ln>
                <a:noFill/>
              </a:ln>
              <a:effectLst/>
            </c:spPr>
            <c:extLst>
              <c:ext xmlns:c16="http://schemas.microsoft.com/office/drawing/2014/chart" uri="{C3380CC4-5D6E-409C-BE32-E72D297353CC}">
                <c16:uniqueId val="{0000000B-DAE2-48D3-9AB7-D5A82B95CC69}"/>
              </c:ext>
            </c:extLst>
          </c:dPt>
          <c:dLbls>
            <c:dLbl>
              <c:idx val="0"/>
              <c:layout>
                <c:manualLayout>
                  <c:x val="0.21028425935851777"/>
                  <c:y val="-9.8969362142725004E-2"/>
                </c:manualLayout>
              </c:layout>
              <c:numFmt formatCode="0.00%" sourceLinked="0"/>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rgbClr val="00CE7D"/>
                      </a:solidFill>
                      <a:latin typeface="+mn-lt"/>
                      <a:ea typeface="+mn-ea"/>
                      <a:cs typeface="+mn-cs"/>
                    </a:defRPr>
                  </a:pPr>
                  <a:endParaRPr lang="de-DE"/>
                </a:p>
              </c:txPr>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AE2-48D3-9AB7-D5A82B95CC69}"/>
                </c:ext>
              </c:extLst>
            </c:dLbl>
            <c:dLbl>
              <c:idx val="1"/>
              <c:layout>
                <c:manualLayout>
                  <c:x val="0.23631522914819736"/>
                  <c:y val="2.311202357879617E-2"/>
                </c:manualLayout>
              </c:layout>
              <c:numFmt formatCode="0.00%" sourceLinked="0"/>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rgbClr val="3C7DBE"/>
                      </a:solidFill>
                      <a:latin typeface="+mn-lt"/>
                      <a:ea typeface="+mn-ea"/>
                      <a:cs typeface="+mn-cs"/>
                    </a:defRPr>
                  </a:pPr>
                  <a:endParaRPr lang="de-DE"/>
                </a:p>
              </c:txPr>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DAE2-48D3-9AB7-D5A82B95CC69}"/>
                </c:ext>
              </c:extLst>
            </c:dLbl>
            <c:dLbl>
              <c:idx val="2"/>
              <c:layout>
                <c:manualLayout>
                  <c:x val="0.14665359857476123"/>
                  <c:y val="0.22147126380927629"/>
                </c:manualLayout>
              </c:layout>
              <c:numFmt formatCode="0.00%" sourceLinked="0"/>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rgbClr val="00454D"/>
                      </a:solidFill>
                      <a:latin typeface="+mn-lt"/>
                      <a:ea typeface="+mn-ea"/>
                      <a:cs typeface="+mn-cs"/>
                    </a:defRPr>
                  </a:pPr>
                  <a:endParaRPr lang="de-DE"/>
                </a:p>
              </c:txPr>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DAE2-48D3-9AB7-D5A82B95CC69}"/>
                </c:ext>
              </c:extLst>
            </c:dLbl>
            <c:dLbl>
              <c:idx val="3"/>
              <c:layout>
                <c:manualLayout>
                  <c:x val="-6.7312017142795624E-2"/>
                  <c:y val="0.22228285958318458"/>
                </c:manualLayout>
              </c:layout>
              <c:tx>
                <c:rich>
                  <a:bodyPr rot="0" spcFirstLastPara="1" vertOverflow="ellipsis" vert="horz" wrap="square" lIns="38100" tIns="19050" rIns="38100" bIns="19050" anchor="ctr" anchorCtr="1">
                    <a:spAutoFit/>
                  </a:bodyPr>
                  <a:lstStyle/>
                  <a:p>
                    <a:pPr>
                      <a:defRPr sz="800" b="1" i="0" u="none" strike="noStrike" kern="1200" baseline="0">
                        <a:solidFill>
                          <a:srgbClr val="66348E"/>
                        </a:solidFill>
                        <a:latin typeface="+mn-lt"/>
                        <a:ea typeface="+mn-ea"/>
                        <a:cs typeface="+mn-cs"/>
                      </a:defRPr>
                    </a:pPr>
                    <a:fld id="{4F639BD4-7C90-47ED-9D8C-A2F472E901E0}" type="CATEGORYNAME">
                      <a:rPr lang="en-US" sz="800" baseline="0">
                        <a:solidFill>
                          <a:srgbClr val="66348E"/>
                        </a:solidFill>
                      </a:rPr>
                      <a:pPr>
                        <a:defRPr sz="800" b="1">
                          <a:solidFill>
                            <a:srgbClr val="66348E"/>
                          </a:solidFill>
                        </a:defRPr>
                      </a:pPr>
                      <a:t>[RUBRIKENNAME]</a:t>
                    </a:fld>
                    <a:r>
                      <a:rPr lang="en-US" sz="800" baseline="0">
                        <a:solidFill>
                          <a:srgbClr val="66348E"/>
                        </a:solidFill>
                      </a:rPr>
                      <a:t>
</a:t>
                    </a:r>
                    <a:fld id="{981EFB72-1995-4E90-9B8E-87F39C316434}" type="PERCENTAGE">
                      <a:rPr lang="en-US" sz="800" baseline="0">
                        <a:solidFill>
                          <a:srgbClr val="66348E"/>
                        </a:solidFill>
                      </a:rPr>
                      <a:pPr>
                        <a:defRPr sz="800" b="1">
                          <a:solidFill>
                            <a:srgbClr val="66348E"/>
                          </a:solidFill>
                        </a:defRPr>
                      </a:pPr>
                      <a:t>[PROZENTSATZ]</a:t>
                    </a:fld>
                    <a:endParaRPr lang="en-US" sz="800" baseline="0">
                      <a:solidFill>
                        <a:srgbClr val="66348E"/>
                      </a:solidFill>
                    </a:endParaRPr>
                  </a:p>
                </c:rich>
              </c:tx>
              <c:numFmt formatCode="0.00%" sourceLinked="0"/>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rgbClr val="66348E"/>
                      </a:solidFill>
                      <a:latin typeface="+mn-lt"/>
                      <a:ea typeface="+mn-ea"/>
                      <a:cs typeface="+mn-cs"/>
                    </a:defRPr>
                  </a:pPr>
                  <a:endParaRPr lang="de-DE"/>
                </a:p>
              </c:txPr>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DAE2-48D3-9AB7-D5A82B95CC69}"/>
                </c:ext>
              </c:extLst>
            </c:dLbl>
            <c:dLbl>
              <c:idx val="4"/>
              <c:layout>
                <c:manualLayout>
                  <c:x val="-0.34669551402579474"/>
                  <c:y val="0.1661435136817199"/>
                </c:manualLayout>
              </c:layout>
              <c:numFmt formatCode="0.00%" sourceLinked="0"/>
              <c:spPr>
                <a:noFill/>
                <a:ln>
                  <a:noFill/>
                </a:ln>
                <a:effectLst/>
              </c:spPr>
              <c:txPr>
                <a:bodyPr rot="0" spcFirstLastPara="1" vertOverflow="ellipsis" vert="horz" wrap="square" lIns="38100" tIns="19050" rIns="38100" bIns="19050" anchor="ctr" anchorCtr="1">
                  <a:noAutofit/>
                </a:bodyPr>
                <a:lstStyle/>
                <a:p>
                  <a:pPr>
                    <a:defRPr sz="800" b="1" i="0" u="none" strike="noStrike" kern="1200" baseline="0">
                      <a:solidFill>
                        <a:srgbClr val="FFAAA1"/>
                      </a:solidFill>
                      <a:latin typeface="+mn-lt"/>
                      <a:ea typeface="+mn-ea"/>
                      <a:cs typeface="+mn-cs"/>
                    </a:defRPr>
                  </a:pPr>
                  <a:endParaRPr lang="de-DE"/>
                </a:p>
              </c:txPr>
              <c:showLegendKey val="0"/>
              <c:showVal val="0"/>
              <c:showCatName val="1"/>
              <c:showSerName val="0"/>
              <c:showPercent val="1"/>
              <c:showBubbleSize val="0"/>
              <c:extLst>
                <c:ext xmlns:c15="http://schemas.microsoft.com/office/drawing/2012/chart" uri="{CE6537A1-D6FC-4f65-9D91-7224C49458BB}">
                  <c15:layout>
                    <c:manualLayout>
                      <c:w val="0.22555532300704509"/>
                      <c:h val="0.18466490486060363"/>
                    </c:manualLayout>
                  </c15:layout>
                </c:ext>
                <c:ext xmlns:c16="http://schemas.microsoft.com/office/drawing/2014/chart" uri="{C3380CC4-5D6E-409C-BE32-E72D297353CC}">
                  <c16:uniqueId val="{00000009-DAE2-48D3-9AB7-D5A82B95CC69}"/>
                </c:ext>
              </c:extLst>
            </c:dLbl>
            <c:dLbl>
              <c:idx val="5"/>
              <c:layout>
                <c:manualLayout>
                  <c:x val="-0.18441366296233905"/>
                  <c:y val="-3.101118198621829E-2"/>
                </c:manualLayout>
              </c:layout>
              <c:numFmt formatCode="0.00%" sourceLinked="0"/>
              <c:spPr>
                <a:noFill/>
                <a:ln>
                  <a:noFill/>
                </a:ln>
                <a:effectLst/>
              </c:spPr>
              <c:txPr>
                <a:bodyPr rot="0" spcFirstLastPara="1" vertOverflow="ellipsis" vert="horz" wrap="square" lIns="38100" tIns="19050" rIns="38100" bIns="19050" anchor="ctr" anchorCtr="1">
                  <a:noAutofit/>
                </a:bodyPr>
                <a:lstStyle/>
                <a:p>
                  <a:pPr>
                    <a:defRPr sz="800" b="1" i="0" u="none" strike="noStrike" kern="1200" baseline="0">
                      <a:solidFill>
                        <a:srgbClr val="201751"/>
                      </a:solidFill>
                      <a:latin typeface="+mn-lt"/>
                      <a:ea typeface="+mn-ea"/>
                      <a:cs typeface="+mn-cs"/>
                    </a:defRPr>
                  </a:pPr>
                  <a:endParaRPr lang="de-DE"/>
                </a:p>
              </c:txPr>
              <c:showLegendKey val="0"/>
              <c:showVal val="0"/>
              <c:showCatName val="1"/>
              <c:showSerName val="0"/>
              <c:showPercent val="1"/>
              <c:showBubbleSize val="0"/>
              <c:extLst>
                <c:ext xmlns:c15="http://schemas.microsoft.com/office/drawing/2012/chart" uri="{CE6537A1-D6FC-4f65-9D91-7224C49458BB}">
                  <c15:layout>
                    <c:manualLayout>
                      <c:w val="0.19828192026081731"/>
                      <c:h val="0.19574082761275902"/>
                    </c:manualLayout>
                  </c15:layout>
                </c:ext>
                <c:ext xmlns:c16="http://schemas.microsoft.com/office/drawing/2014/chart" uri="{C3380CC4-5D6E-409C-BE32-E72D297353CC}">
                  <c16:uniqueId val="{0000000B-DAE2-48D3-9AB7-D5A82B95CC69}"/>
                </c:ext>
              </c:extLst>
            </c:dLbl>
            <c:numFmt formatCode="0.00%" sourceLinked="0"/>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tx1">
                        <a:lumMod val="75000"/>
                        <a:lumOff val="25000"/>
                      </a:schemeClr>
                    </a:solidFill>
                    <a:latin typeface="+mn-lt"/>
                    <a:ea typeface="+mn-ea"/>
                    <a:cs typeface="+mn-cs"/>
                  </a:defRPr>
                </a:pPr>
                <a:endParaRPr lang="de-DE"/>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'Volume Chart'!$B$13:$B$18</c:f>
              <c:strCache>
                <c:ptCount val="6"/>
                <c:pt idx="0">
                  <c:v>MSCI World Derivatives</c:v>
                </c:pt>
                <c:pt idx="1">
                  <c:v>MSCI EM Derivatives</c:v>
                </c:pt>
                <c:pt idx="2">
                  <c:v>MSCI EAFE Derivatives</c:v>
                </c:pt>
                <c:pt idx="3">
                  <c:v>MSCI USA Derivatives</c:v>
                </c:pt>
                <c:pt idx="4">
                  <c:v>MSCI Japan Derivatives</c:v>
                </c:pt>
                <c:pt idx="5">
                  <c:v>Other MSCI Derivatives</c:v>
                </c:pt>
              </c:strCache>
            </c:strRef>
          </c:cat>
          <c:val>
            <c:numRef>
              <c:f>'Volume Chart'!$C$13:$C$18</c:f>
              <c:numCache>
                <c:formatCode>_(* #,##0_);_(* \(#,##0\);_(* "-"??_);_(@_)</c:formatCode>
                <c:ptCount val="6"/>
                <c:pt idx="0">
                  <c:v>3962380</c:v>
                </c:pt>
                <c:pt idx="1">
                  <c:v>986578</c:v>
                </c:pt>
                <c:pt idx="2">
                  <c:v>141911</c:v>
                </c:pt>
                <c:pt idx="3">
                  <c:v>34380</c:v>
                </c:pt>
                <c:pt idx="4">
                  <c:v>357407</c:v>
                </c:pt>
                <c:pt idx="5" formatCode="#,##0">
                  <c:v>6323663</c:v>
                </c:pt>
              </c:numCache>
            </c:numRef>
          </c:val>
          <c:extLst>
            <c:ext xmlns:c16="http://schemas.microsoft.com/office/drawing/2014/chart" uri="{C3380CC4-5D6E-409C-BE32-E72D297353CC}">
              <c16:uniqueId val="{0000000C-DAE2-48D3-9AB7-D5A82B95CC69}"/>
            </c:ext>
          </c:extLst>
        </c:ser>
        <c:dLbls>
          <c:showLegendKey val="0"/>
          <c:showVal val="0"/>
          <c:showCatName val="1"/>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spc="0" baseline="0">
                <a:solidFill>
                  <a:srgbClr val="201751"/>
                </a:solidFill>
                <a:latin typeface="+mn-lt"/>
                <a:ea typeface="+mn-ea"/>
                <a:cs typeface="+mn-cs"/>
              </a:defRPr>
            </a:pPr>
            <a:r>
              <a:rPr lang="en-GB" b="1" dirty="0">
                <a:latin typeface="Arial" panose="020B0604020202020204" pitchFamily="34" charset="0"/>
                <a:cs typeface="Arial" panose="020B0604020202020204" pitchFamily="34" charset="0"/>
              </a:rPr>
              <a:t>Evolution of Notional Volume and Notional Open Interest</a:t>
            </a:r>
          </a:p>
        </c:rich>
      </c:tx>
      <c:overlay val="0"/>
      <c:spPr>
        <a:noFill/>
        <a:ln>
          <a:noFill/>
        </a:ln>
        <a:effectLst/>
      </c:spPr>
      <c:txPr>
        <a:bodyPr rot="0" spcFirstLastPara="1" vertOverflow="ellipsis" vert="horz" wrap="square" anchor="ctr" anchorCtr="1"/>
        <a:lstStyle/>
        <a:p>
          <a:pPr>
            <a:defRPr sz="1200" b="1" i="0" u="none" strike="noStrike" kern="1200" spc="0" baseline="0">
              <a:solidFill>
                <a:srgbClr val="201751"/>
              </a:solidFill>
              <a:latin typeface="+mn-lt"/>
              <a:ea typeface="+mn-ea"/>
              <a:cs typeface="+mn-cs"/>
            </a:defRPr>
          </a:pPr>
          <a:endParaRPr lang="de-DE"/>
        </a:p>
      </c:txPr>
    </c:title>
    <c:autoTitleDeleted val="0"/>
    <c:plotArea>
      <c:layout/>
      <c:barChart>
        <c:barDir val="col"/>
        <c:grouping val="clustered"/>
        <c:varyColors val="0"/>
        <c:ser>
          <c:idx val="0"/>
          <c:order val="0"/>
          <c:tx>
            <c:v>Notional Volume</c:v>
          </c:tx>
          <c:spPr>
            <a:solidFill>
              <a:srgbClr val="201751"/>
            </a:solidFill>
            <a:ln>
              <a:noFill/>
            </a:ln>
            <a:effectLst/>
          </c:spPr>
          <c:invertIfNegative val="0"/>
          <c:cat>
            <c:numRef>
              <c:f>'OI+TC ESG'!$B$24:$B$40</c:f>
              <c:numCache>
                <c:formatCode>mmm\-yy</c:formatCode>
                <c:ptCount val="17"/>
                <c:pt idx="0">
                  <c:v>43497</c:v>
                </c:pt>
                <c:pt idx="1">
                  <c:v>43525</c:v>
                </c:pt>
                <c:pt idx="2">
                  <c:v>43556</c:v>
                </c:pt>
                <c:pt idx="3">
                  <c:v>43586</c:v>
                </c:pt>
                <c:pt idx="4">
                  <c:v>43617</c:v>
                </c:pt>
                <c:pt idx="5">
                  <c:v>43647</c:v>
                </c:pt>
                <c:pt idx="6">
                  <c:v>43678</c:v>
                </c:pt>
                <c:pt idx="7">
                  <c:v>43709</c:v>
                </c:pt>
                <c:pt idx="8">
                  <c:v>43739</c:v>
                </c:pt>
                <c:pt idx="9">
                  <c:v>43770</c:v>
                </c:pt>
                <c:pt idx="10">
                  <c:v>43800</c:v>
                </c:pt>
                <c:pt idx="11">
                  <c:v>43831</c:v>
                </c:pt>
                <c:pt idx="12">
                  <c:v>43862</c:v>
                </c:pt>
                <c:pt idx="13">
                  <c:v>43891</c:v>
                </c:pt>
                <c:pt idx="14">
                  <c:v>43922</c:v>
                </c:pt>
                <c:pt idx="15">
                  <c:v>43952</c:v>
                </c:pt>
                <c:pt idx="16">
                  <c:v>43983</c:v>
                </c:pt>
              </c:numCache>
            </c:numRef>
          </c:cat>
          <c:val>
            <c:numRef>
              <c:f>'OI+TC ESG'!$F$24:$F$40</c:f>
              <c:numCache>
                <c:formatCode>#,##0;\(#,##0\)</c:formatCode>
                <c:ptCount val="17"/>
                <c:pt idx="0">
                  <c:v>73454870</c:v>
                </c:pt>
                <c:pt idx="1">
                  <c:v>195059540</c:v>
                </c:pt>
                <c:pt idx="2">
                  <c:v>560132610</c:v>
                </c:pt>
                <c:pt idx="3">
                  <c:v>345854110</c:v>
                </c:pt>
                <c:pt idx="4">
                  <c:v>1934366930</c:v>
                </c:pt>
                <c:pt idx="5">
                  <c:v>205975870</c:v>
                </c:pt>
                <c:pt idx="6">
                  <c:v>309860670</c:v>
                </c:pt>
                <c:pt idx="7">
                  <c:v>1523166040</c:v>
                </c:pt>
                <c:pt idx="8">
                  <c:v>1143758090</c:v>
                </c:pt>
                <c:pt idx="9">
                  <c:v>713451820</c:v>
                </c:pt>
                <c:pt idx="10">
                  <c:v>3051429290</c:v>
                </c:pt>
                <c:pt idx="11">
                  <c:v>594981860</c:v>
                </c:pt>
                <c:pt idx="12">
                  <c:v>995907300</c:v>
                </c:pt>
                <c:pt idx="13">
                  <c:v>3123858735</c:v>
                </c:pt>
                <c:pt idx="14">
                  <c:v>278138484.77860498</c:v>
                </c:pt>
                <c:pt idx="15">
                  <c:v>286896399.19386202</c:v>
                </c:pt>
                <c:pt idx="16">
                  <c:v>2345530534.2557201</c:v>
                </c:pt>
              </c:numCache>
            </c:numRef>
          </c:val>
          <c:extLst>
            <c:ext xmlns:c16="http://schemas.microsoft.com/office/drawing/2014/chart" uri="{C3380CC4-5D6E-409C-BE32-E72D297353CC}">
              <c16:uniqueId val="{00000000-320F-458E-B6CF-6B7EAD426779}"/>
            </c:ext>
          </c:extLst>
        </c:ser>
        <c:dLbls>
          <c:showLegendKey val="0"/>
          <c:showVal val="0"/>
          <c:showCatName val="0"/>
          <c:showSerName val="0"/>
          <c:showPercent val="0"/>
          <c:showBubbleSize val="0"/>
        </c:dLbls>
        <c:gapWidth val="219"/>
        <c:overlap val="-27"/>
        <c:axId val="780726472"/>
        <c:axId val="780727128"/>
      </c:barChart>
      <c:lineChart>
        <c:grouping val="standard"/>
        <c:varyColors val="0"/>
        <c:ser>
          <c:idx val="1"/>
          <c:order val="1"/>
          <c:tx>
            <c:v>Notional Open Interest Adjusted</c:v>
          </c:tx>
          <c:spPr>
            <a:ln w="28575" cap="rnd">
              <a:solidFill>
                <a:srgbClr val="00CE7D"/>
              </a:solidFill>
              <a:round/>
            </a:ln>
            <a:effectLst/>
          </c:spPr>
          <c:marker>
            <c:symbol val="none"/>
          </c:marker>
          <c:cat>
            <c:numRef>
              <c:f>'OI+TC ESG'!$B$24:$B$40</c:f>
              <c:numCache>
                <c:formatCode>mmm\-yy</c:formatCode>
                <c:ptCount val="17"/>
                <c:pt idx="0">
                  <c:v>43497</c:v>
                </c:pt>
                <c:pt idx="1">
                  <c:v>43525</c:v>
                </c:pt>
                <c:pt idx="2">
                  <c:v>43556</c:v>
                </c:pt>
                <c:pt idx="3">
                  <c:v>43586</c:v>
                </c:pt>
                <c:pt idx="4">
                  <c:v>43617</c:v>
                </c:pt>
                <c:pt idx="5">
                  <c:v>43647</c:v>
                </c:pt>
                <c:pt idx="6">
                  <c:v>43678</c:v>
                </c:pt>
                <c:pt idx="7">
                  <c:v>43709</c:v>
                </c:pt>
                <c:pt idx="8">
                  <c:v>43739</c:v>
                </c:pt>
                <c:pt idx="9">
                  <c:v>43770</c:v>
                </c:pt>
                <c:pt idx="10">
                  <c:v>43800</c:v>
                </c:pt>
                <c:pt idx="11">
                  <c:v>43831</c:v>
                </c:pt>
                <c:pt idx="12">
                  <c:v>43862</c:v>
                </c:pt>
                <c:pt idx="13">
                  <c:v>43891</c:v>
                </c:pt>
                <c:pt idx="14">
                  <c:v>43922</c:v>
                </c:pt>
                <c:pt idx="15">
                  <c:v>43952</c:v>
                </c:pt>
                <c:pt idx="16">
                  <c:v>43983</c:v>
                </c:pt>
              </c:numCache>
            </c:numRef>
          </c:cat>
          <c:val>
            <c:numRef>
              <c:f>'OI+TC ESG'!$H$24:$H$40</c:f>
              <c:numCache>
                <c:formatCode>#,##0;\(#,##0\)</c:formatCode>
                <c:ptCount val="17"/>
                <c:pt idx="0">
                  <c:v>67020160</c:v>
                </c:pt>
                <c:pt idx="1">
                  <c:v>206077430</c:v>
                </c:pt>
                <c:pt idx="2">
                  <c:v>473697770</c:v>
                </c:pt>
                <c:pt idx="3">
                  <c:v>452883990</c:v>
                </c:pt>
                <c:pt idx="4">
                  <c:v>682632000</c:v>
                </c:pt>
                <c:pt idx="5">
                  <c:v>774161770</c:v>
                </c:pt>
                <c:pt idx="6">
                  <c:v>820987940</c:v>
                </c:pt>
                <c:pt idx="7">
                  <c:v>551827280</c:v>
                </c:pt>
                <c:pt idx="8">
                  <c:v>363724020</c:v>
                </c:pt>
                <c:pt idx="9">
                  <c:v>697672680</c:v>
                </c:pt>
                <c:pt idx="10">
                  <c:v>646483720</c:v>
                </c:pt>
                <c:pt idx="11">
                  <c:v>744246470</c:v>
                </c:pt>
                <c:pt idx="12">
                  <c:v>806092100</c:v>
                </c:pt>
                <c:pt idx="13">
                  <c:v>484476200</c:v>
                </c:pt>
                <c:pt idx="14">
                  <c:v>518260811.79110003</c:v>
                </c:pt>
                <c:pt idx="15">
                  <c:v>533188060.94827598</c:v>
                </c:pt>
                <c:pt idx="16">
                  <c:v>636020757.70673299</c:v>
                </c:pt>
              </c:numCache>
            </c:numRef>
          </c:val>
          <c:smooth val="0"/>
          <c:extLst>
            <c:ext xmlns:c16="http://schemas.microsoft.com/office/drawing/2014/chart" uri="{C3380CC4-5D6E-409C-BE32-E72D297353CC}">
              <c16:uniqueId val="{00000001-320F-458E-B6CF-6B7EAD426779}"/>
            </c:ext>
          </c:extLst>
        </c:ser>
        <c:dLbls>
          <c:showLegendKey val="0"/>
          <c:showVal val="0"/>
          <c:showCatName val="0"/>
          <c:showSerName val="0"/>
          <c:showPercent val="0"/>
          <c:showBubbleSize val="0"/>
        </c:dLbls>
        <c:marker val="1"/>
        <c:smooth val="0"/>
        <c:axId val="780713352"/>
        <c:axId val="780710728"/>
      </c:lineChart>
      <c:dateAx>
        <c:axId val="780726472"/>
        <c:scaling>
          <c:orientation val="minMax"/>
        </c:scaling>
        <c:delete val="0"/>
        <c:axPos val="b"/>
        <c:numFmt formatCode="mmm\-yy" sourceLinked="1"/>
        <c:majorTickMark val="none"/>
        <c:minorTickMark val="none"/>
        <c:tickLblPos val="nextTo"/>
        <c:spPr>
          <a:noFill/>
          <a:ln w="9525" cap="flat" cmpd="sng" algn="ctr">
            <a:noFill/>
            <a:round/>
          </a:ln>
          <a:effectLst/>
        </c:spPr>
        <c:txPr>
          <a:bodyPr rot="0" spcFirstLastPara="1" vertOverflow="ellipsis" wrap="square" anchor="ctr" anchorCtr="1"/>
          <a:lstStyle/>
          <a:p>
            <a:pPr>
              <a:defRPr sz="1000" b="0" i="0" u="none" strike="noStrike" kern="1200" baseline="0">
                <a:solidFill>
                  <a:srgbClr val="201751"/>
                </a:solidFill>
                <a:latin typeface="+mn-lt"/>
                <a:ea typeface="+mn-ea"/>
                <a:cs typeface="+mn-cs"/>
              </a:defRPr>
            </a:pPr>
            <a:endParaRPr lang="de-DE"/>
          </a:p>
        </c:txPr>
        <c:crossAx val="780727128"/>
        <c:crosses val="autoZero"/>
        <c:auto val="1"/>
        <c:lblOffset val="100"/>
        <c:baseTimeUnit val="months"/>
      </c:dateAx>
      <c:valAx>
        <c:axId val="780727128"/>
        <c:scaling>
          <c:orientation val="minMax"/>
        </c:scaling>
        <c:delete val="0"/>
        <c:axPos val="l"/>
        <c:majorGridlines>
          <c:spPr>
            <a:ln w="6350" cap="flat" cmpd="sng" algn="ctr">
              <a:solidFill>
                <a:srgbClr val="F3F3F3"/>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crossAx val="780726472"/>
        <c:crosses val="autoZero"/>
        <c:crossBetween val="between"/>
        <c:dispUnits>
          <c:builtInUnit val="millions"/>
          <c:dispUnitsLbl>
            <c:layout>
              <c:manualLayout>
                <c:xMode val="edge"/>
                <c:yMode val="edge"/>
                <c:x val="1.1250273781269412E-2"/>
                <c:y val="0.14320286922330258"/>
              </c:manualLayout>
            </c:layout>
            <c:tx>
              <c:rich>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r>
                    <a:rPr lang="en-GB" sz="1000" dirty="0">
                      <a:latin typeface="Arial" panose="020B0604020202020204" pitchFamily="34" charset="0"/>
                      <a:cs typeface="Arial" panose="020B0604020202020204" pitchFamily="34" charset="0"/>
                    </a:rPr>
                    <a:t>Notional Volume in Millions (EUR)</a:t>
                  </a:r>
                </a:p>
              </c:rich>
            </c:tx>
            <c:spPr>
              <a:noFill/>
              <a:ln>
                <a:noFill/>
              </a:ln>
              <a:effectLst/>
            </c:spPr>
            <c:txPr>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dispUnitsLbl>
        </c:dispUnits>
      </c:valAx>
      <c:valAx>
        <c:axId val="780710728"/>
        <c:scaling>
          <c:orientation val="minMax"/>
        </c:scaling>
        <c:delete val="0"/>
        <c:axPos val="r"/>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crossAx val="780713352"/>
        <c:crosses val="max"/>
        <c:crossBetween val="between"/>
        <c:dispUnits>
          <c:builtInUnit val="millions"/>
          <c:dispUnitsLbl>
            <c:layout>
              <c:manualLayout>
                <c:xMode val="edge"/>
                <c:yMode val="edge"/>
                <c:x val="0.95547587672841261"/>
                <c:y val="0.13774640935787966"/>
              </c:manualLayout>
            </c:layout>
            <c:tx>
              <c:rich>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r>
                    <a:rPr lang="en-GB" sz="1000" dirty="0">
                      <a:latin typeface="Arial" panose="020B0604020202020204" pitchFamily="34" charset="0"/>
                      <a:cs typeface="Arial" panose="020B0604020202020204" pitchFamily="34" charset="0"/>
                    </a:rPr>
                    <a:t>Notional Open Interest Adjusted in Millions (EUR)</a:t>
                  </a:r>
                </a:p>
              </c:rich>
            </c:tx>
            <c:spPr>
              <a:noFill/>
              <a:ln>
                <a:noFill/>
              </a:ln>
              <a:effectLst/>
            </c:spPr>
            <c:txPr>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dispUnitsLbl>
        </c:dispUnits>
      </c:valAx>
      <c:dateAx>
        <c:axId val="780713352"/>
        <c:scaling>
          <c:orientation val="minMax"/>
        </c:scaling>
        <c:delete val="1"/>
        <c:axPos val="b"/>
        <c:numFmt formatCode="mmm\-yy" sourceLinked="1"/>
        <c:majorTickMark val="out"/>
        <c:minorTickMark val="none"/>
        <c:tickLblPos val="nextTo"/>
        <c:crossAx val="780710728"/>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solidFill>
            <a:srgbClr val="201751"/>
          </a:solidFill>
          <a:latin typeface="+mn-lt"/>
        </a:defRPr>
      </a:pPr>
      <a:endParaRPr lang="de-DE"/>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spc="0" baseline="0">
                <a:solidFill>
                  <a:srgbClr val="201751"/>
                </a:solidFill>
                <a:latin typeface="+mn-lt"/>
                <a:ea typeface="+mn-ea"/>
                <a:cs typeface="+mn-cs"/>
              </a:defRPr>
            </a:pPr>
            <a:r>
              <a:rPr lang="en-US" sz="1200" b="1"/>
              <a:t>Open Interest for top MSCI Products</a:t>
            </a:r>
          </a:p>
        </c:rich>
      </c:tx>
      <c:layout>
        <c:manualLayout>
          <c:xMode val="edge"/>
          <c:yMode val="edge"/>
          <c:x val="0.35272801819694405"/>
          <c:y val="8.4803904637580571E-2"/>
        </c:manualLayout>
      </c:layout>
      <c:overlay val="0"/>
      <c:spPr>
        <a:noFill/>
        <a:ln>
          <a:noFill/>
        </a:ln>
        <a:effectLst/>
      </c:spPr>
      <c:txPr>
        <a:bodyPr rot="0" spcFirstLastPara="1" vertOverflow="ellipsis" vert="horz" wrap="square" anchor="ctr" anchorCtr="1"/>
        <a:lstStyle/>
        <a:p>
          <a:pPr>
            <a:defRPr sz="1200" b="1" i="0" u="none" strike="noStrike" kern="1200" spc="0" baseline="0">
              <a:solidFill>
                <a:srgbClr val="201751"/>
              </a:solidFill>
              <a:latin typeface="+mn-lt"/>
              <a:ea typeface="+mn-ea"/>
              <a:cs typeface="+mn-cs"/>
            </a:defRPr>
          </a:pPr>
          <a:endParaRPr lang="de-DE"/>
        </a:p>
      </c:txPr>
    </c:title>
    <c:autoTitleDeleted val="0"/>
    <c:plotArea>
      <c:layout>
        <c:manualLayout>
          <c:layoutTarget val="inner"/>
          <c:xMode val="edge"/>
          <c:yMode val="edge"/>
          <c:x val="0.80307639627104799"/>
          <c:y val="0.15664521854892391"/>
          <c:w val="0.15525671286250722"/>
          <c:h val="0.80568320088084278"/>
        </c:manualLayout>
      </c:layout>
      <c:barChart>
        <c:barDir val="bar"/>
        <c:grouping val="clustered"/>
        <c:varyColors val="0"/>
        <c:ser>
          <c:idx val="0"/>
          <c:order val="0"/>
          <c:tx>
            <c:strRef>
              <c:f>'Open Interest &amp; Volume'!$J$6</c:f>
              <c:strCache>
                <c:ptCount val="1"/>
                <c:pt idx="0">
                  <c:v>Open Interest for top MSCI Products</c:v>
                </c:pt>
              </c:strCache>
            </c:strRef>
          </c:tx>
          <c:spPr>
            <a:solidFill>
              <a:srgbClr val="201751"/>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'Open Interest &amp; Volume'!$I$24:$I$38</c:f>
              <c:strCache>
                <c:ptCount val="15"/>
                <c:pt idx="0">
                  <c:v>MSCI Canada (USD / GTR) (FMGC)</c:v>
                </c:pt>
                <c:pt idx="1">
                  <c:v>MSCI World (FMWP)</c:v>
                </c:pt>
                <c:pt idx="2">
                  <c:v>MSCI World (OMWO)</c:v>
                </c:pt>
                <c:pt idx="3">
                  <c:v>MSCI Saudi Arabia (FMSA)</c:v>
                </c:pt>
                <c:pt idx="4">
                  <c:v>MSCI Europe (NTR, USD) (FMED)</c:v>
                </c:pt>
                <c:pt idx="5">
                  <c:v>MSCI Emerging Markets Latin America (FMEL)</c:v>
                </c:pt>
                <c:pt idx="6">
                  <c:v>MSCI Emerging Markets (FMEM)</c:v>
                </c:pt>
                <c:pt idx="7">
                  <c:v>MSCI World (FMWO)</c:v>
                </c:pt>
                <c:pt idx="8">
                  <c:v>MSCI JAPAN (FMJP)</c:v>
                </c:pt>
                <c:pt idx="9">
                  <c:v>Options on MSCI EAFE (USD, Price) (OMFP)</c:v>
                </c:pt>
                <c:pt idx="10">
                  <c:v>MSCI World (FMWN)</c:v>
                </c:pt>
                <c:pt idx="11">
                  <c:v>MSCI Europe (FMEU)</c:v>
                </c:pt>
                <c:pt idx="12">
                  <c:v>MSCI EM (OMEF)</c:v>
                </c:pt>
                <c:pt idx="13">
                  <c:v>MSCI World (OMWP)</c:v>
                </c:pt>
                <c:pt idx="14">
                  <c:v>MSCI Emerging Markets Asia (FMEA)</c:v>
                </c:pt>
              </c:strCache>
            </c:strRef>
          </c:cat>
          <c:val>
            <c:numRef>
              <c:f>'Open Interest &amp; Volume'!$J$24:$J$38</c:f>
              <c:numCache>
                <c:formatCode>#,##0</c:formatCode>
                <c:ptCount val="15"/>
                <c:pt idx="0">
                  <c:v>50155</c:v>
                </c:pt>
                <c:pt idx="1">
                  <c:v>52070</c:v>
                </c:pt>
                <c:pt idx="2">
                  <c:v>53163</c:v>
                </c:pt>
                <c:pt idx="3">
                  <c:v>54261</c:v>
                </c:pt>
                <c:pt idx="4">
                  <c:v>64565</c:v>
                </c:pt>
                <c:pt idx="5">
                  <c:v>65836</c:v>
                </c:pt>
                <c:pt idx="6">
                  <c:v>80595</c:v>
                </c:pt>
                <c:pt idx="7">
                  <c:v>84990</c:v>
                </c:pt>
                <c:pt idx="8">
                  <c:v>88142</c:v>
                </c:pt>
                <c:pt idx="9">
                  <c:v>100049</c:v>
                </c:pt>
                <c:pt idx="10">
                  <c:v>132229</c:v>
                </c:pt>
                <c:pt idx="11">
                  <c:v>153099</c:v>
                </c:pt>
                <c:pt idx="12">
                  <c:v>188938</c:v>
                </c:pt>
                <c:pt idx="13">
                  <c:v>304223</c:v>
                </c:pt>
                <c:pt idx="14">
                  <c:v>351483</c:v>
                </c:pt>
              </c:numCache>
            </c:numRef>
          </c:val>
          <c:extLst>
            <c:ext xmlns:c16="http://schemas.microsoft.com/office/drawing/2014/chart" uri="{C3380CC4-5D6E-409C-BE32-E72D297353CC}">
              <c16:uniqueId val="{00000000-3693-4537-BC7F-0EE4B8711AC3}"/>
            </c:ext>
          </c:extLst>
        </c:ser>
        <c:dLbls>
          <c:dLblPos val="outEnd"/>
          <c:showLegendKey val="0"/>
          <c:showVal val="1"/>
          <c:showCatName val="0"/>
          <c:showSerName val="0"/>
          <c:showPercent val="0"/>
          <c:showBubbleSize val="0"/>
        </c:dLbls>
        <c:gapWidth val="182"/>
        <c:axId val="863077568"/>
        <c:axId val="863077896"/>
      </c:barChart>
      <c:catAx>
        <c:axId val="8630775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crossAx val="863077896"/>
        <c:crosses val="autoZero"/>
        <c:auto val="1"/>
        <c:lblAlgn val="ctr"/>
        <c:lblOffset val="100"/>
        <c:noMultiLvlLbl val="0"/>
      </c:catAx>
      <c:valAx>
        <c:axId val="863077896"/>
        <c:scaling>
          <c:orientation val="minMax"/>
        </c:scaling>
        <c:delete val="1"/>
        <c:axPos val="b"/>
        <c:majorGridlines>
          <c:spPr>
            <a:ln w="9525" cap="flat" cmpd="sng" algn="ctr">
              <a:solidFill>
                <a:schemeClr val="bg1"/>
              </a:solidFill>
              <a:round/>
            </a:ln>
            <a:effectLst/>
          </c:spPr>
        </c:majorGridlines>
        <c:numFmt formatCode="#,##0" sourceLinked="1"/>
        <c:majorTickMark val="none"/>
        <c:minorTickMark val="none"/>
        <c:tickLblPos val="nextTo"/>
        <c:crossAx val="86307756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201751"/>
          </a:solidFill>
        </a:defRPr>
      </a:pPr>
      <a:endParaRPr lang="de-DE"/>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spc="0" baseline="0">
                <a:solidFill>
                  <a:srgbClr val="201751"/>
                </a:solidFill>
                <a:latin typeface="+mn-lt"/>
                <a:ea typeface="+mn-ea"/>
                <a:cs typeface="+mn-cs"/>
              </a:defRPr>
            </a:pPr>
            <a:r>
              <a:rPr lang="en-GB" sz="1200" b="1" dirty="0">
                <a:latin typeface="Arial" panose="020B0604020202020204" pitchFamily="34" charset="0"/>
                <a:cs typeface="Arial" panose="020B0604020202020204" pitchFamily="34" charset="0"/>
              </a:rPr>
              <a:t>Evolution of Notional Volume and Notional Open Interest</a:t>
            </a:r>
          </a:p>
        </c:rich>
      </c:tx>
      <c:layout>
        <c:manualLayout>
          <c:xMode val="edge"/>
          <c:yMode val="edge"/>
          <c:x val="0.27297636345277398"/>
          <c:y val="0"/>
        </c:manualLayout>
      </c:layout>
      <c:overlay val="0"/>
      <c:spPr>
        <a:noFill/>
        <a:ln>
          <a:noFill/>
        </a:ln>
        <a:effectLst/>
      </c:spPr>
      <c:txPr>
        <a:bodyPr rot="0" spcFirstLastPara="1" vertOverflow="ellipsis" vert="horz" wrap="square" anchor="ctr" anchorCtr="1"/>
        <a:lstStyle/>
        <a:p>
          <a:pPr>
            <a:defRPr sz="1200" b="1" i="0" u="none" strike="noStrike" kern="1200" spc="0" baseline="0">
              <a:solidFill>
                <a:srgbClr val="201751"/>
              </a:solidFill>
              <a:latin typeface="+mn-lt"/>
              <a:ea typeface="+mn-ea"/>
              <a:cs typeface="+mn-cs"/>
            </a:defRPr>
          </a:pPr>
          <a:endParaRPr lang="de-DE"/>
        </a:p>
      </c:txPr>
    </c:title>
    <c:autoTitleDeleted val="0"/>
    <c:plotArea>
      <c:layout>
        <c:manualLayout>
          <c:layoutTarget val="inner"/>
          <c:xMode val="edge"/>
          <c:yMode val="edge"/>
          <c:x val="0.13136387777886169"/>
          <c:y val="0.11552750350650615"/>
          <c:w val="0.73661833590903414"/>
          <c:h val="0.52769616891638249"/>
        </c:manualLayout>
      </c:layout>
      <c:barChart>
        <c:barDir val="col"/>
        <c:grouping val="stacked"/>
        <c:varyColors val="0"/>
        <c:ser>
          <c:idx val="1"/>
          <c:order val="1"/>
          <c:tx>
            <c:strRef>
              <c:f>'Open Interest &amp; Volume'!$AE$5</c:f>
              <c:strCache>
                <c:ptCount val="1"/>
                <c:pt idx="0">
                  <c:v>Notional Volume in EUR (Futures)</c:v>
                </c:pt>
              </c:strCache>
            </c:strRef>
          </c:tx>
          <c:spPr>
            <a:solidFill>
              <a:srgbClr val="201751"/>
            </a:solidFill>
            <a:ln>
              <a:solidFill>
                <a:srgbClr val="002060"/>
              </a:solidFill>
            </a:ln>
            <a:effectLst/>
          </c:spPr>
          <c:invertIfNegative val="0"/>
          <c:cat>
            <c:numRef>
              <c:f>'Open Interest &amp; Volume'!$AC$7:$AC$60</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'Open Interest &amp; Volume'!$AE$7:$AE$60</c:f>
              <c:numCache>
                <c:formatCode>_(* #,##0_);_(* \(#,##0\);_(* "-"??_);_(@_)</c:formatCode>
                <c:ptCount val="54"/>
                <c:pt idx="0">
                  <c:v>3169834045.4186273</c:v>
                </c:pt>
                <c:pt idx="1">
                  <c:v>2534087661.3462162</c:v>
                </c:pt>
                <c:pt idx="2">
                  <c:v>11383027397.288086</c:v>
                </c:pt>
                <c:pt idx="3">
                  <c:v>4170206507.1836452</c:v>
                </c:pt>
                <c:pt idx="4">
                  <c:v>2130500084.4270411</c:v>
                </c:pt>
                <c:pt idx="5">
                  <c:v>18114902785.263084</c:v>
                </c:pt>
                <c:pt idx="6">
                  <c:v>5959171035.1865749</c:v>
                </c:pt>
                <c:pt idx="7">
                  <c:v>4477659529.7222424</c:v>
                </c:pt>
                <c:pt idx="8">
                  <c:v>23977553411.034565</c:v>
                </c:pt>
                <c:pt idx="9">
                  <c:v>3813584922.9588199</c:v>
                </c:pt>
                <c:pt idx="10">
                  <c:v>7948633717.3188725</c:v>
                </c:pt>
                <c:pt idx="11">
                  <c:v>34615433676.38681</c:v>
                </c:pt>
                <c:pt idx="12">
                  <c:v>9159674523.5878868</c:v>
                </c:pt>
                <c:pt idx="13">
                  <c:v>22869156891.427872</c:v>
                </c:pt>
                <c:pt idx="14">
                  <c:v>47272236894.662483</c:v>
                </c:pt>
                <c:pt idx="15">
                  <c:v>9251976223.0448837</c:v>
                </c:pt>
                <c:pt idx="16">
                  <c:v>28460354163.36784</c:v>
                </c:pt>
                <c:pt idx="17">
                  <c:v>60060072801.340767</c:v>
                </c:pt>
                <c:pt idx="18">
                  <c:v>13315697139.043909</c:v>
                </c:pt>
                <c:pt idx="19">
                  <c:v>40605915907.028725</c:v>
                </c:pt>
                <c:pt idx="20">
                  <c:v>55288026672.202171</c:v>
                </c:pt>
                <c:pt idx="21">
                  <c:v>10251043050.599411</c:v>
                </c:pt>
                <c:pt idx="22">
                  <c:v>32740675935.788082</c:v>
                </c:pt>
                <c:pt idx="23">
                  <c:v>80271940843.276382</c:v>
                </c:pt>
                <c:pt idx="24">
                  <c:v>15028265170.55891</c:v>
                </c:pt>
                <c:pt idx="25">
                  <c:v>44005596245.535133</c:v>
                </c:pt>
                <c:pt idx="26">
                  <c:v>90832931920.393677</c:v>
                </c:pt>
                <c:pt idx="27">
                  <c:v>13585991092.411518</c:v>
                </c:pt>
                <c:pt idx="28">
                  <c:v>28674148468.736984</c:v>
                </c:pt>
                <c:pt idx="29">
                  <c:v>88883194334.304016</c:v>
                </c:pt>
                <c:pt idx="30">
                  <c:v>11302943237.423754</c:v>
                </c:pt>
                <c:pt idx="31">
                  <c:v>23869412893.992764</c:v>
                </c:pt>
                <c:pt idx="32">
                  <c:v>81466662142.109756</c:v>
                </c:pt>
                <c:pt idx="33">
                  <c:v>21769219207.880352</c:v>
                </c:pt>
                <c:pt idx="34">
                  <c:v>28390438822.256279</c:v>
                </c:pt>
                <c:pt idx="35">
                  <c:v>101149192644.57771</c:v>
                </c:pt>
                <c:pt idx="36">
                  <c:v>26090395205.767197</c:v>
                </c:pt>
                <c:pt idx="37">
                  <c:v>26184646027.624157</c:v>
                </c:pt>
                <c:pt idx="38">
                  <c:v>111564711814.07124</c:v>
                </c:pt>
                <c:pt idx="39">
                  <c:v>24665201089.241341</c:v>
                </c:pt>
                <c:pt idx="40">
                  <c:v>33088036958.312515</c:v>
                </c:pt>
                <c:pt idx="41">
                  <c:v>120772266199.76747</c:v>
                </c:pt>
                <c:pt idx="42">
                  <c:v>17338670425.337166</c:v>
                </c:pt>
                <c:pt idx="43">
                  <c:v>30243883536.825638</c:v>
                </c:pt>
                <c:pt idx="44">
                  <c:v>131975278630.54393</c:v>
                </c:pt>
                <c:pt idx="45">
                  <c:v>20439261499.321903</c:v>
                </c:pt>
                <c:pt idx="46">
                  <c:v>35480613411.338509</c:v>
                </c:pt>
                <c:pt idx="47">
                  <c:v>158331163777.11264</c:v>
                </c:pt>
                <c:pt idx="48">
                  <c:v>20766390050.304283</c:v>
                </c:pt>
                <c:pt idx="49">
                  <c:v>41735468246.417</c:v>
                </c:pt>
                <c:pt idx="50">
                  <c:v>136626010033.01891</c:v>
                </c:pt>
                <c:pt idx="51">
                  <c:v>18263480009.665588</c:v>
                </c:pt>
                <c:pt idx="52">
                  <c:v>20830013313.301094</c:v>
                </c:pt>
                <c:pt idx="53">
                  <c:v>134465274441.74741</c:v>
                </c:pt>
              </c:numCache>
            </c:numRef>
          </c:val>
          <c:extLst>
            <c:ext xmlns:c16="http://schemas.microsoft.com/office/drawing/2014/chart" uri="{C3380CC4-5D6E-409C-BE32-E72D297353CC}">
              <c16:uniqueId val="{00000000-E84B-4BCD-85DA-17F8BD4F47A6}"/>
            </c:ext>
          </c:extLst>
        </c:ser>
        <c:ser>
          <c:idx val="3"/>
          <c:order val="3"/>
          <c:tx>
            <c:strRef>
              <c:f>'Open Interest &amp; Volume'!$AG$5</c:f>
              <c:strCache>
                <c:ptCount val="1"/>
                <c:pt idx="0">
                  <c:v>Notional Volume in EUR (Options)</c:v>
                </c:pt>
              </c:strCache>
            </c:strRef>
          </c:tx>
          <c:spPr>
            <a:solidFill>
              <a:srgbClr val="00CE7D"/>
            </a:solidFill>
            <a:ln>
              <a:solidFill>
                <a:srgbClr val="00CE7D"/>
              </a:solidFill>
            </a:ln>
            <a:effectLst/>
          </c:spPr>
          <c:invertIfNegative val="0"/>
          <c:cat>
            <c:numRef>
              <c:f>'Open Interest &amp; Volume'!$AC$7:$AC$60</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'Open Interest &amp; Volume'!$AG$7:$AG$60</c:f>
              <c:numCache>
                <c:formatCode>_(* #,##0_);_(* \(#,##0\);_(* "-"??_);_(@_)</c:formatCode>
                <c:ptCount val="54"/>
                <c:pt idx="0">
                  <c:v>181293679.69103345</c:v>
                </c:pt>
                <c:pt idx="1">
                  <c:v>960683828.69005668</c:v>
                </c:pt>
                <c:pt idx="2">
                  <c:v>5618227060.2968712</c:v>
                </c:pt>
                <c:pt idx="3">
                  <c:v>1574131326.5057268</c:v>
                </c:pt>
                <c:pt idx="4">
                  <c:v>617884612.35186005</c:v>
                </c:pt>
                <c:pt idx="5">
                  <c:v>2112263911.7510509</c:v>
                </c:pt>
                <c:pt idx="6">
                  <c:v>969120824.52571893</c:v>
                </c:pt>
                <c:pt idx="7">
                  <c:v>2313751744.9208841</c:v>
                </c:pt>
                <c:pt idx="8">
                  <c:v>668061751.91908419</c:v>
                </c:pt>
                <c:pt idx="9">
                  <c:v>718106234.88902915</c:v>
                </c:pt>
                <c:pt idx="10">
                  <c:v>1633164339.6442244</c:v>
                </c:pt>
                <c:pt idx="11">
                  <c:v>3743163216.2566814</c:v>
                </c:pt>
                <c:pt idx="12">
                  <c:v>4676543007.4020748</c:v>
                </c:pt>
                <c:pt idx="13">
                  <c:v>2363523164.7771831</c:v>
                </c:pt>
                <c:pt idx="14">
                  <c:v>2682785565.35886</c:v>
                </c:pt>
                <c:pt idx="15">
                  <c:v>1624972698.2651401</c:v>
                </c:pt>
                <c:pt idx="16">
                  <c:v>3923001042.68048</c:v>
                </c:pt>
                <c:pt idx="17">
                  <c:v>1931151607.649133</c:v>
                </c:pt>
                <c:pt idx="18">
                  <c:v>2071858870.3477969</c:v>
                </c:pt>
                <c:pt idx="19">
                  <c:v>3421150477.7712545</c:v>
                </c:pt>
                <c:pt idx="20">
                  <c:v>3324745106.0779376</c:v>
                </c:pt>
                <c:pt idx="21">
                  <c:v>2716243054.5218625</c:v>
                </c:pt>
                <c:pt idx="22">
                  <c:v>4271152460.4775662</c:v>
                </c:pt>
                <c:pt idx="23">
                  <c:v>2670900105.0932894</c:v>
                </c:pt>
                <c:pt idx="24">
                  <c:v>4293992353.5618172</c:v>
                </c:pt>
                <c:pt idx="25">
                  <c:v>3887297168.1363959</c:v>
                </c:pt>
                <c:pt idx="26">
                  <c:v>7043150923.5081472</c:v>
                </c:pt>
                <c:pt idx="27">
                  <c:v>3778259206.6601038</c:v>
                </c:pt>
                <c:pt idx="28">
                  <c:v>6481756102.1855202</c:v>
                </c:pt>
                <c:pt idx="29">
                  <c:v>7797661208.7690353</c:v>
                </c:pt>
                <c:pt idx="30">
                  <c:v>4009796747.6984787</c:v>
                </c:pt>
                <c:pt idx="31">
                  <c:v>5716825389.8764496</c:v>
                </c:pt>
                <c:pt idx="32">
                  <c:v>4350849317.7928095</c:v>
                </c:pt>
                <c:pt idx="33">
                  <c:v>4010536681.3620205</c:v>
                </c:pt>
                <c:pt idx="34">
                  <c:v>5963790857.7965164</c:v>
                </c:pt>
                <c:pt idx="35">
                  <c:v>3516176384.974319</c:v>
                </c:pt>
                <c:pt idx="36">
                  <c:v>6140094579.7499571</c:v>
                </c:pt>
                <c:pt idx="37">
                  <c:v>8026086240.2570601</c:v>
                </c:pt>
                <c:pt idx="38">
                  <c:v>6021376113.8406019</c:v>
                </c:pt>
                <c:pt idx="39">
                  <c:v>2772940841.3187785</c:v>
                </c:pt>
                <c:pt idx="40">
                  <c:v>4188709591.0725889</c:v>
                </c:pt>
                <c:pt idx="41">
                  <c:v>6531221671.9250879</c:v>
                </c:pt>
                <c:pt idx="42">
                  <c:v>3932833135.2299328</c:v>
                </c:pt>
                <c:pt idx="43">
                  <c:v>5477260652.1791315</c:v>
                </c:pt>
                <c:pt idx="44">
                  <c:v>5375477753.1611767</c:v>
                </c:pt>
                <c:pt idx="45">
                  <c:v>6012105299.427351</c:v>
                </c:pt>
                <c:pt idx="46">
                  <c:v>5710200558.8069372</c:v>
                </c:pt>
                <c:pt idx="47">
                  <c:v>7673612624.4153461</c:v>
                </c:pt>
                <c:pt idx="48">
                  <c:v>8456232864.3630104</c:v>
                </c:pt>
                <c:pt idx="49">
                  <c:v>8747407813.6475792</c:v>
                </c:pt>
                <c:pt idx="50">
                  <c:v>5806323051.7561111</c:v>
                </c:pt>
                <c:pt idx="51">
                  <c:v>4814358756.4689388</c:v>
                </c:pt>
                <c:pt idx="52">
                  <c:v>3718149020.2760448</c:v>
                </c:pt>
                <c:pt idx="53">
                  <c:v>6381315287.5409937</c:v>
                </c:pt>
              </c:numCache>
            </c:numRef>
          </c:val>
          <c:extLst>
            <c:ext xmlns:c16="http://schemas.microsoft.com/office/drawing/2014/chart" uri="{C3380CC4-5D6E-409C-BE32-E72D297353CC}">
              <c16:uniqueId val="{00000001-E84B-4BCD-85DA-17F8BD4F47A6}"/>
            </c:ext>
          </c:extLst>
        </c:ser>
        <c:dLbls>
          <c:showLegendKey val="0"/>
          <c:showVal val="0"/>
          <c:showCatName val="0"/>
          <c:showSerName val="0"/>
          <c:showPercent val="0"/>
          <c:showBubbleSize val="0"/>
        </c:dLbls>
        <c:gapWidth val="219"/>
        <c:overlap val="100"/>
        <c:axId val="692428408"/>
        <c:axId val="1039123624"/>
      </c:barChart>
      <c:lineChart>
        <c:grouping val="standard"/>
        <c:varyColors val="0"/>
        <c:ser>
          <c:idx val="0"/>
          <c:order val="0"/>
          <c:tx>
            <c:strRef>
              <c:f>'Open Interest &amp; Volume'!$AD$5</c:f>
              <c:strCache>
                <c:ptCount val="1"/>
                <c:pt idx="0">
                  <c:v>Notional Open Interest EUR (Futures)</c:v>
                </c:pt>
              </c:strCache>
            </c:strRef>
          </c:tx>
          <c:spPr>
            <a:ln w="28575" cap="rnd">
              <a:solidFill>
                <a:srgbClr val="201751"/>
              </a:solidFill>
              <a:round/>
            </a:ln>
            <a:effectLst/>
          </c:spPr>
          <c:marker>
            <c:symbol val="none"/>
          </c:marker>
          <c:cat>
            <c:numRef>
              <c:f>'Open Interest &amp; Volume'!$AC$7:$AC$60</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'Open Interest &amp; Volume'!$AD$7:$AD$60</c:f>
              <c:numCache>
                <c:formatCode>_(* #,##0_);_(* \(#,##0\);_(* "-"??_);_(@_)</c:formatCode>
                <c:ptCount val="54"/>
                <c:pt idx="0">
                  <c:v>4073934906.1407723</c:v>
                </c:pt>
                <c:pt idx="1">
                  <c:v>4988155280.6566334</c:v>
                </c:pt>
                <c:pt idx="2">
                  <c:v>3768012678.7195606</c:v>
                </c:pt>
                <c:pt idx="3">
                  <c:v>5121606662.4319792</c:v>
                </c:pt>
                <c:pt idx="4">
                  <c:v>5882805708.6854877</c:v>
                </c:pt>
                <c:pt idx="5">
                  <c:v>7779169917.2647505</c:v>
                </c:pt>
                <c:pt idx="6">
                  <c:v>9720731604.9413242</c:v>
                </c:pt>
                <c:pt idx="7">
                  <c:v>11077170815.443712</c:v>
                </c:pt>
                <c:pt idx="8">
                  <c:v>13251639856.680954</c:v>
                </c:pt>
                <c:pt idx="9">
                  <c:v>15042548910.826385</c:v>
                </c:pt>
                <c:pt idx="10">
                  <c:v>16559475678.005157</c:v>
                </c:pt>
                <c:pt idx="11">
                  <c:v>16415247213.8599</c:v>
                </c:pt>
                <c:pt idx="12">
                  <c:v>21143985727.053413</c:v>
                </c:pt>
                <c:pt idx="13">
                  <c:v>31384618227.509052</c:v>
                </c:pt>
                <c:pt idx="14">
                  <c:v>32693544928.299801</c:v>
                </c:pt>
                <c:pt idx="15">
                  <c:v>35812518328.648064</c:v>
                </c:pt>
                <c:pt idx="16">
                  <c:v>40762817947.180115</c:v>
                </c:pt>
                <c:pt idx="17">
                  <c:v>39768379553.452545</c:v>
                </c:pt>
                <c:pt idx="18">
                  <c:v>44154685700.782135</c:v>
                </c:pt>
                <c:pt idx="19">
                  <c:v>56846258065.057571</c:v>
                </c:pt>
                <c:pt idx="20">
                  <c:v>47487524867.333504</c:v>
                </c:pt>
                <c:pt idx="21">
                  <c:v>53349087122.506981</c:v>
                </c:pt>
                <c:pt idx="22">
                  <c:v>56410631404.850822</c:v>
                </c:pt>
                <c:pt idx="23">
                  <c:v>55658226365.055679</c:v>
                </c:pt>
                <c:pt idx="24">
                  <c:v>61775347935.514442</c:v>
                </c:pt>
                <c:pt idx="25">
                  <c:v>70002492823.526489</c:v>
                </c:pt>
                <c:pt idx="26">
                  <c:v>59273921993.556831</c:v>
                </c:pt>
                <c:pt idx="27">
                  <c:v>64056507817.393707</c:v>
                </c:pt>
                <c:pt idx="28">
                  <c:v>68767322546.43576</c:v>
                </c:pt>
                <c:pt idx="29">
                  <c:v>58443238462.490852</c:v>
                </c:pt>
                <c:pt idx="30">
                  <c:v>61383955149.397057</c:v>
                </c:pt>
                <c:pt idx="31">
                  <c:v>69042639826.70549</c:v>
                </c:pt>
                <c:pt idx="32">
                  <c:v>58060270608.755943</c:v>
                </c:pt>
                <c:pt idx="33">
                  <c:v>61095764209.432922</c:v>
                </c:pt>
                <c:pt idx="34">
                  <c:v>66696226331.5466</c:v>
                </c:pt>
                <c:pt idx="35">
                  <c:v>56871307439.091324</c:v>
                </c:pt>
                <c:pt idx="36">
                  <c:v>65645306428.861069</c:v>
                </c:pt>
                <c:pt idx="37">
                  <c:v>69859079966.832718</c:v>
                </c:pt>
                <c:pt idx="38">
                  <c:v>70841280821.881668</c:v>
                </c:pt>
                <c:pt idx="39">
                  <c:v>81635586273.302856</c:v>
                </c:pt>
                <c:pt idx="40">
                  <c:v>84085121549.791321</c:v>
                </c:pt>
                <c:pt idx="41">
                  <c:v>75166424219.612686</c:v>
                </c:pt>
                <c:pt idx="42">
                  <c:v>81202455494.885696</c:v>
                </c:pt>
                <c:pt idx="43">
                  <c:v>82470842449.188004</c:v>
                </c:pt>
                <c:pt idx="44">
                  <c:v>74239005293.996429</c:v>
                </c:pt>
                <c:pt idx="45">
                  <c:v>77686908628.468369</c:v>
                </c:pt>
                <c:pt idx="46">
                  <c:v>96506967382.463562</c:v>
                </c:pt>
                <c:pt idx="47">
                  <c:v>82472657397.227142</c:v>
                </c:pt>
                <c:pt idx="48">
                  <c:v>83543853199.553818</c:v>
                </c:pt>
                <c:pt idx="49">
                  <c:v>82819998538.332397</c:v>
                </c:pt>
                <c:pt idx="50">
                  <c:v>56471937792.764824</c:v>
                </c:pt>
                <c:pt idx="51">
                  <c:v>62609076616.509941</c:v>
                </c:pt>
                <c:pt idx="52">
                  <c:v>62089176760.191864</c:v>
                </c:pt>
                <c:pt idx="53">
                  <c:v>58400532113.889725</c:v>
                </c:pt>
              </c:numCache>
            </c:numRef>
          </c:val>
          <c:smooth val="0"/>
          <c:extLst>
            <c:ext xmlns:c16="http://schemas.microsoft.com/office/drawing/2014/chart" uri="{C3380CC4-5D6E-409C-BE32-E72D297353CC}">
              <c16:uniqueId val="{00000002-E84B-4BCD-85DA-17F8BD4F47A6}"/>
            </c:ext>
          </c:extLst>
        </c:ser>
        <c:ser>
          <c:idx val="2"/>
          <c:order val="2"/>
          <c:tx>
            <c:strRef>
              <c:f>'Open Interest &amp; Volume'!$AF$5</c:f>
              <c:strCache>
                <c:ptCount val="1"/>
                <c:pt idx="0">
                  <c:v>Notional Open Interest EUR (Options)</c:v>
                </c:pt>
              </c:strCache>
            </c:strRef>
          </c:tx>
          <c:spPr>
            <a:ln w="28575" cap="rnd">
              <a:solidFill>
                <a:srgbClr val="00CE7D"/>
              </a:solidFill>
              <a:round/>
            </a:ln>
            <a:effectLst/>
          </c:spPr>
          <c:marker>
            <c:symbol val="none"/>
          </c:marker>
          <c:cat>
            <c:numRef>
              <c:f>'Open Interest &amp; Volume'!$AC$7:$AC$60</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'Open Interest &amp; Volume'!$AF$7:$AF$60</c:f>
              <c:numCache>
                <c:formatCode>_(* #,##0_);_(* \(#,##0\);_(* "-"??_);_(@_)</c:formatCode>
                <c:ptCount val="54"/>
                <c:pt idx="0">
                  <c:v>869351831.50183165</c:v>
                </c:pt>
                <c:pt idx="1">
                  <c:v>1835665925.7898598</c:v>
                </c:pt>
                <c:pt idx="2">
                  <c:v>4723834184.4532261</c:v>
                </c:pt>
                <c:pt idx="3">
                  <c:v>5237013503.6393957</c:v>
                </c:pt>
                <c:pt idx="4">
                  <c:v>6054729069.9298925</c:v>
                </c:pt>
                <c:pt idx="5">
                  <c:v>5686529237.6035061</c:v>
                </c:pt>
                <c:pt idx="6">
                  <c:v>6649037045.5170517</c:v>
                </c:pt>
                <c:pt idx="7">
                  <c:v>6948246590.7729053</c:v>
                </c:pt>
                <c:pt idx="8">
                  <c:v>5848637932.1751614</c:v>
                </c:pt>
                <c:pt idx="9">
                  <c:v>6543930668.0341692</c:v>
                </c:pt>
                <c:pt idx="10">
                  <c:v>7213593554.324872</c:v>
                </c:pt>
                <c:pt idx="11">
                  <c:v>5552012674.3193235</c:v>
                </c:pt>
                <c:pt idx="12">
                  <c:v>6987815481.1715403</c:v>
                </c:pt>
                <c:pt idx="13">
                  <c:v>7905919854.6758556</c:v>
                </c:pt>
                <c:pt idx="14">
                  <c:v>6799254978.2059736</c:v>
                </c:pt>
                <c:pt idx="15">
                  <c:v>7256010847.2095089</c:v>
                </c:pt>
                <c:pt idx="16">
                  <c:v>7146408136.2178068</c:v>
                </c:pt>
                <c:pt idx="17">
                  <c:v>7242257237.8198385</c:v>
                </c:pt>
                <c:pt idx="18">
                  <c:v>7929605913.3196888</c:v>
                </c:pt>
                <c:pt idx="19">
                  <c:v>9977389442.9175587</c:v>
                </c:pt>
                <c:pt idx="20">
                  <c:v>9507013001.7787514</c:v>
                </c:pt>
                <c:pt idx="21">
                  <c:v>10323334140.488049</c:v>
                </c:pt>
                <c:pt idx="22">
                  <c:v>12743234033.125151</c:v>
                </c:pt>
                <c:pt idx="23">
                  <c:v>10885355736.638039</c:v>
                </c:pt>
                <c:pt idx="24">
                  <c:v>12701569553.303362</c:v>
                </c:pt>
                <c:pt idx="25">
                  <c:v>14050416857.786148</c:v>
                </c:pt>
                <c:pt idx="26">
                  <c:v>14853109536.685337</c:v>
                </c:pt>
                <c:pt idx="27">
                  <c:v>17232939489.89983</c:v>
                </c:pt>
                <c:pt idx="28">
                  <c:v>20016184368.621262</c:v>
                </c:pt>
                <c:pt idx="29">
                  <c:v>17877920402.041515</c:v>
                </c:pt>
                <c:pt idx="30">
                  <c:v>19789999584.52623</c:v>
                </c:pt>
                <c:pt idx="31">
                  <c:v>21753176065.273369</c:v>
                </c:pt>
                <c:pt idx="32">
                  <c:v>19645480404.630283</c:v>
                </c:pt>
                <c:pt idx="33">
                  <c:v>22478908816.204273</c:v>
                </c:pt>
                <c:pt idx="34">
                  <c:v>25147312151.236908</c:v>
                </c:pt>
                <c:pt idx="35">
                  <c:v>20025291305.240173</c:v>
                </c:pt>
                <c:pt idx="36">
                  <c:v>23957795907.799446</c:v>
                </c:pt>
                <c:pt idx="37">
                  <c:v>26982163162.718998</c:v>
                </c:pt>
                <c:pt idx="38">
                  <c:v>23787130400.178017</c:v>
                </c:pt>
                <c:pt idx="39">
                  <c:v>24268874445.78355</c:v>
                </c:pt>
                <c:pt idx="40">
                  <c:v>27012598209.093304</c:v>
                </c:pt>
                <c:pt idx="41">
                  <c:v>23379385100.878738</c:v>
                </c:pt>
                <c:pt idx="42">
                  <c:v>26778056572.11013</c:v>
                </c:pt>
                <c:pt idx="43">
                  <c:v>30080606134.251545</c:v>
                </c:pt>
                <c:pt idx="44">
                  <c:v>28353025587.694008</c:v>
                </c:pt>
                <c:pt idx="45">
                  <c:v>31184116097.058002</c:v>
                </c:pt>
                <c:pt idx="46">
                  <c:v>35423729405.241623</c:v>
                </c:pt>
                <c:pt idx="47">
                  <c:v>27792163293.638908</c:v>
                </c:pt>
                <c:pt idx="48">
                  <c:v>33181941990.472462</c:v>
                </c:pt>
                <c:pt idx="49">
                  <c:v>38552268324.941597</c:v>
                </c:pt>
                <c:pt idx="50">
                  <c:v>29917321224.395805</c:v>
                </c:pt>
                <c:pt idx="51">
                  <c:v>30346901777.943901</c:v>
                </c:pt>
                <c:pt idx="52">
                  <c:v>31577018826.472076</c:v>
                </c:pt>
                <c:pt idx="53">
                  <c:v>23596996728.480789</c:v>
                </c:pt>
              </c:numCache>
            </c:numRef>
          </c:val>
          <c:smooth val="0"/>
          <c:extLst>
            <c:ext xmlns:c16="http://schemas.microsoft.com/office/drawing/2014/chart" uri="{C3380CC4-5D6E-409C-BE32-E72D297353CC}">
              <c16:uniqueId val="{00000003-E84B-4BCD-85DA-17F8BD4F47A6}"/>
            </c:ext>
          </c:extLst>
        </c:ser>
        <c:dLbls>
          <c:showLegendKey val="0"/>
          <c:showVal val="0"/>
          <c:showCatName val="0"/>
          <c:showSerName val="0"/>
          <c:showPercent val="0"/>
          <c:showBubbleSize val="0"/>
        </c:dLbls>
        <c:marker val="1"/>
        <c:smooth val="0"/>
        <c:axId val="1211794824"/>
        <c:axId val="1211795480"/>
      </c:lineChart>
      <c:dateAx>
        <c:axId val="692428408"/>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2700000" spcFirstLastPara="1" vertOverflow="ellipsis" wrap="square" anchor="ctr" anchorCtr="1"/>
          <a:lstStyle/>
          <a:p>
            <a:pPr>
              <a:defRPr sz="1000" b="0" i="0" u="none" strike="noStrike" kern="1200" baseline="0">
                <a:solidFill>
                  <a:srgbClr val="201751"/>
                </a:solidFill>
                <a:latin typeface="+mn-lt"/>
                <a:ea typeface="+mn-ea"/>
                <a:cs typeface="+mn-cs"/>
              </a:defRPr>
            </a:pPr>
            <a:endParaRPr lang="de-DE"/>
          </a:p>
        </c:txPr>
        <c:crossAx val="1039123624"/>
        <c:crosses val="autoZero"/>
        <c:auto val="0"/>
        <c:lblOffset val="100"/>
        <c:baseTimeUnit val="months"/>
        <c:majorUnit val="2"/>
        <c:majorTimeUnit val="months"/>
      </c:dateAx>
      <c:valAx>
        <c:axId val="1039123624"/>
        <c:scaling>
          <c:orientation val="minMax"/>
        </c:scaling>
        <c:delete val="0"/>
        <c:axPos val="l"/>
        <c:majorGridlines>
          <c:spPr>
            <a:ln w="6350" cap="flat" cmpd="sng" algn="ctr">
              <a:solidFill>
                <a:srgbClr val="F3F3F3"/>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crossAx val="692428408"/>
        <c:crosses val="autoZero"/>
        <c:crossBetween val="between"/>
        <c:dispUnits>
          <c:builtInUnit val="millions"/>
          <c:dispUnitsLbl>
            <c:layout>
              <c:manualLayout>
                <c:xMode val="edge"/>
                <c:yMode val="edge"/>
                <c:x val="9.9225297390564439E-3"/>
                <c:y val="8.7375286577567809E-2"/>
              </c:manualLayout>
            </c:layout>
            <c:tx>
              <c:rich>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r>
                    <a:rPr lang="en-GB" dirty="0"/>
                    <a:t> </a:t>
                  </a:r>
                  <a:r>
                    <a:rPr lang="en-GB" dirty="0">
                      <a:latin typeface="Arial" panose="020B0604020202020204" pitchFamily="34" charset="0"/>
                      <a:cs typeface="Arial" panose="020B0604020202020204" pitchFamily="34" charset="0"/>
                    </a:rPr>
                    <a:t>Notional Volume in Millions (EUR)</a:t>
                  </a:r>
                </a:p>
              </c:rich>
            </c:tx>
            <c:spPr>
              <a:noFill/>
              <a:ln>
                <a:noFill/>
              </a:ln>
              <a:effectLst/>
            </c:spPr>
            <c:txPr>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dispUnitsLbl>
        </c:dispUnits>
      </c:valAx>
      <c:valAx>
        <c:axId val="1211795480"/>
        <c:scaling>
          <c:orientation val="minMax"/>
        </c:scaling>
        <c:delete val="0"/>
        <c:axPos val="r"/>
        <c:numFmt formatCode="_(* #,##0_);_(* \(#,##0\);_(* &quot;-&quot;??_);_(@_)" sourceLinked="1"/>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crossAx val="1211794824"/>
        <c:crosses val="max"/>
        <c:crossBetween val="between"/>
        <c:dispUnits>
          <c:builtInUnit val="millions"/>
          <c:dispUnitsLbl>
            <c:layout>
              <c:manualLayout>
                <c:xMode val="edge"/>
                <c:yMode val="edge"/>
                <c:x val="0.9511608300988168"/>
                <c:y val="9.2177458541225429E-2"/>
              </c:manualLayout>
            </c:layout>
            <c:tx>
              <c:rich>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r>
                    <a:rPr lang="en-GB" dirty="0">
                      <a:latin typeface="Arial" panose="020B0604020202020204" pitchFamily="34" charset="0"/>
                      <a:cs typeface="Arial" panose="020B0604020202020204" pitchFamily="34" charset="0"/>
                    </a:rPr>
                    <a:t>Notional Open Interest in Millions (EUR)</a:t>
                  </a:r>
                </a:p>
              </c:rich>
            </c:tx>
            <c:spPr>
              <a:noFill/>
              <a:ln>
                <a:noFill/>
              </a:ln>
              <a:effectLst/>
            </c:spPr>
            <c:txPr>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dispUnitsLbl>
        </c:dispUnits>
      </c:valAx>
      <c:dateAx>
        <c:axId val="1211794824"/>
        <c:scaling>
          <c:orientation val="minMax"/>
        </c:scaling>
        <c:delete val="1"/>
        <c:axPos val="b"/>
        <c:numFmt formatCode="mmm\-yy" sourceLinked="1"/>
        <c:majorTickMark val="out"/>
        <c:minorTickMark val="none"/>
        <c:tickLblPos val="nextTo"/>
        <c:crossAx val="1211795480"/>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solidFill>
            <a:srgbClr val="201751"/>
          </a:solidFill>
        </a:defRPr>
      </a:pPr>
      <a:endParaRPr lang="de-DE"/>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960" b="1" i="0" u="none" strike="noStrike" kern="1200" spc="0" baseline="0">
                <a:solidFill>
                  <a:srgbClr val="201751"/>
                </a:solidFill>
                <a:latin typeface="+mn-lt"/>
                <a:ea typeface="+mn-ea"/>
                <a:cs typeface="+mn-cs"/>
              </a:defRPr>
            </a:pPr>
            <a:r>
              <a:rPr lang="en-GB" sz="1200" b="1" dirty="0">
                <a:latin typeface="Arial" panose="020B0604020202020204" pitchFamily="34" charset="0"/>
                <a:cs typeface="Arial" panose="020B0604020202020204" pitchFamily="34" charset="0"/>
              </a:rPr>
              <a:t>MSCI World Derivatives - Open Interest</a:t>
            </a:r>
          </a:p>
        </c:rich>
      </c:tx>
      <c:overlay val="0"/>
      <c:spPr>
        <a:noFill/>
        <a:ln>
          <a:noFill/>
        </a:ln>
        <a:effectLst/>
      </c:spPr>
      <c:txPr>
        <a:bodyPr rot="0" spcFirstLastPara="1" vertOverflow="ellipsis" vert="horz" wrap="square" anchor="ctr" anchorCtr="1"/>
        <a:lstStyle/>
        <a:p>
          <a:pPr>
            <a:defRPr sz="960" b="1" i="0" u="none" strike="noStrike" kern="1200" spc="0" baseline="0">
              <a:solidFill>
                <a:srgbClr val="201751"/>
              </a:solidFill>
              <a:latin typeface="+mn-lt"/>
              <a:ea typeface="+mn-ea"/>
              <a:cs typeface="+mn-cs"/>
            </a:defRPr>
          </a:pPr>
          <a:endParaRPr lang="de-DE"/>
        </a:p>
      </c:txPr>
    </c:title>
    <c:autoTitleDeleted val="0"/>
    <c:plotArea>
      <c:layout/>
      <c:barChart>
        <c:barDir val="col"/>
        <c:grouping val="stacked"/>
        <c:varyColors val="0"/>
        <c:ser>
          <c:idx val="0"/>
          <c:order val="0"/>
          <c:tx>
            <c:strRef>
              <c:f>'MSCI World Deriv'!$O$4</c:f>
              <c:strCache>
                <c:ptCount val="1"/>
                <c:pt idx="0">
                  <c:v> FMOG </c:v>
                </c:pt>
              </c:strCache>
            </c:strRef>
          </c:tx>
          <c:spPr>
            <a:solidFill>
              <a:srgbClr val="A0DCC8"/>
            </a:solidFill>
            <a:ln>
              <a:noFill/>
            </a:ln>
            <a:effectLst/>
          </c:spPr>
          <c:invertIfNegative val="0"/>
          <c:cat>
            <c:numRef>
              <c:f>'MSCI World Deriv'!$N$5:$N$58</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World Deriv'!$O$5:$O$58</c:f>
              <c:numCache>
                <c:formatCode>General</c:formatCode>
                <c:ptCount val="54"/>
                <c:pt idx="27" formatCode="_-* #,##0_-;\-* #,##0_-;_-* &quot;-&quot;??_-;_-@_-">
                  <c:v>4130</c:v>
                </c:pt>
                <c:pt idx="28" formatCode="_-* #,##0_-;\-* #,##0_-;_-* &quot;-&quot;??_-;_-@_-">
                  <c:v>4130</c:v>
                </c:pt>
                <c:pt idx="29" formatCode="_-* #,##0_-;\-* #,##0_-;_-* &quot;-&quot;??_-;_-@_-">
                  <c:v>4130</c:v>
                </c:pt>
                <c:pt idx="30" formatCode="_-* #,##0_-;\-* #,##0_-;_-* &quot;-&quot;??_-;_-@_-">
                  <c:v>4130</c:v>
                </c:pt>
                <c:pt idx="31" formatCode="_-* #,##0_-;\-* #,##0_-;_-* &quot;-&quot;??_-;_-@_-">
                  <c:v>4130</c:v>
                </c:pt>
              </c:numCache>
            </c:numRef>
          </c:val>
          <c:extLst>
            <c:ext xmlns:c16="http://schemas.microsoft.com/office/drawing/2014/chart" uri="{C3380CC4-5D6E-409C-BE32-E72D297353CC}">
              <c16:uniqueId val="{00000000-3B58-4941-AAA9-8FFCD45F0B34}"/>
            </c:ext>
          </c:extLst>
        </c:ser>
        <c:ser>
          <c:idx val="1"/>
          <c:order val="1"/>
          <c:tx>
            <c:strRef>
              <c:f>'MSCI World Deriv'!$P$4</c:f>
              <c:strCache>
                <c:ptCount val="1"/>
                <c:pt idx="0">
                  <c:v> FMOV </c:v>
                </c:pt>
              </c:strCache>
            </c:strRef>
          </c:tx>
          <c:spPr>
            <a:solidFill>
              <a:srgbClr val="DCDCDC"/>
            </a:solidFill>
            <a:ln>
              <a:noFill/>
            </a:ln>
            <a:effectLst/>
          </c:spPr>
          <c:invertIfNegative val="0"/>
          <c:cat>
            <c:numRef>
              <c:f>'MSCI World Deriv'!$N$5:$N$58</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World Deriv'!$P$5:$P$58</c:f>
              <c:numCache>
                <c:formatCode>General</c:formatCode>
                <c:ptCount val="54"/>
                <c:pt idx="27" formatCode="_-* #,##0_-;\-* #,##0_-;_-* &quot;-&quot;??_-;_-@_-">
                  <c:v>2250</c:v>
                </c:pt>
                <c:pt idx="28" formatCode="_-* #,##0_-;\-* #,##0_-;_-* &quot;-&quot;??_-;_-@_-">
                  <c:v>2250</c:v>
                </c:pt>
                <c:pt idx="29" formatCode="_-* #,##0_-;\-* #,##0_-;_-* &quot;-&quot;??_-;_-@_-">
                  <c:v>2250</c:v>
                </c:pt>
                <c:pt idx="30" formatCode="_-* #,##0_-;\-* #,##0_-;_-* &quot;-&quot;??_-;_-@_-">
                  <c:v>2250</c:v>
                </c:pt>
                <c:pt idx="31" formatCode="_-* #,##0_-;\-* #,##0_-;_-* &quot;-&quot;??_-;_-@_-">
                  <c:v>2250</c:v>
                </c:pt>
                <c:pt idx="34" formatCode="_-* #,##0_-;\-* #,##0_-;_-* &quot;-&quot;??_-;_-@_-">
                  <c:v>4526</c:v>
                </c:pt>
                <c:pt idx="35" formatCode="_-* #,##0_-;\-* #,##0_-;_-* &quot;-&quot;??_-;_-@_-">
                  <c:v>4526</c:v>
                </c:pt>
                <c:pt idx="36" formatCode="_-* #,##0_-;\-* #,##0_-;_-* &quot;-&quot;??_-;_-@_-">
                  <c:v>4551</c:v>
                </c:pt>
                <c:pt idx="37" formatCode="_-* #,##0_-;\-* #,##0_-;_-* &quot;-&quot;??_-;_-@_-">
                  <c:v>164</c:v>
                </c:pt>
                <c:pt idx="38" formatCode="_-* #,##0_-;\-* #,##0_-;_-* &quot;-&quot;??_-;_-@_-">
                  <c:v>15</c:v>
                </c:pt>
                <c:pt idx="39" formatCode="_-* #,##0_-;\-* #,##0_-;_-* &quot;-&quot;??_-;_-@_-">
                  <c:v>15</c:v>
                </c:pt>
                <c:pt idx="40" formatCode="_-* #,##0_-;\-* #,##0_-;_-* &quot;-&quot;??_-;_-@_-">
                  <c:v>15</c:v>
                </c:pt>
                <c:pt idx="44" formatCode="_-* #,##0_-;\-* #,##0_-;_-* &quot;-&quot;??_-;_-@_-">
                  <c:v>220</c:v>
                </c:pt>
                <c:pt idx="45" formatCode="_-* #,##0_-;\-* #,##0_-;_-* &quot;-&quot;??_-;_-@_-">
                  <c:v>266</c:v>
                </c:pt>
                <c:pt idx="46" formatCode="_-* #,##0_-;\-* #,##0_-;_-* &quot;-&quot;??_-;_-@_-">
                  <c:v>270</c:v>
                </c:pt>
                <c:pt idx="47" formatCode="_-* #,##0_-;\-* #,##0_-;_-* &quot;-&quot;??_-;_-@_-">
                  <c:v>283</c:v>
                </c:pt>
                <c:pt idx="48" formatCode="_-* #,##0_-;\-* #,##0_-;_-* &quot;-&quot;??_-;_-@_-">
                  <c:v>283</c:v>
                </c:pt>
                <c:pt idx="49" formatCode="_-* #,##0_-;\-* #,##0_-;_-* &quot;-&quot;??_-;_-@_-">
                  <c:v>1195</c:v>
                </c:pt>
                <c:pt idx="50" formatCode="_-* #,##0_-;\-* #,##0_-;_-* &quot;-&quot;??_-;_-@_-">
                  <c:v>60</c:v>
                </c:pt>
                <c:pt idx="51" formatCode="_-* #,##0_-;\-* #,##0_-;_-* &quot;-&quot;??_-;_-@_-">
                  <c:v>60</c:v>
                </c:pt>
                <c:pt idx="52" formatCode="_-* #,##0_-;\-* #,##0_-;_-* &quot;-&quot;??_-;_-@_-">
                  <c:v>1260</c:v>
                </c:pt>
              </c:numCache>
            </c:numRef>
          </c:val>
          <c:extLst>
            <c:ext xmlns:c16="http://schemas.microsoft.com/office/drawing/2014/chart" uri="{C3380CC4-5D6E-409C-BE32-E72D297353CC}">
              <c16:uniqueId val="{00000001-3B58-4941-AAA9-8FFCD45F0B34}"/>
            </c:ext>
          </c:extLst>
        </c:ser>
        <c:ser>
          <c:idx val="2"/>
          <c:order val="2"/>
          <c:tx>
            <c:strRef>
              <c:f>'MSCI World Deriv'!$Q$4</c:f>
              <c:strCache>
                <c:ptCount val="1"/>
                <c:pt idx="0">
                  <c:v> FMWM </c:v>
                </c:pt>
              </c:strCache>
            </c:strRef>
          </c:tx>
          <c:spPr>
            <a:solidFill>
              <a:srgbClr val="00454D"/>
            </a:solidFill>
            <a:ln>
              <a:noFill/>
            </a:ln>
            <a:effectLst/>
          </c:spPr>
          <c:invertIfNegative val="0"/>
          <c:cat>
            <c:numRef>
              <c:f>'MSCI World Deriv'!$N$5:$N$58</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World Deriv'!$Q$5:$Q$58</c:f>
              <c:numCache>
                <c:formatCode>_-* #,##0_-;\-* #,##0_-;_-* "-"??_-;_-@_-</c:formatCode>
                <c:ptCount val="54"/>
                <c:pt idx="0">
                  <c:v>1279</c:v>
                </c:pt>
                <c:pt idx="1">
                  <c:v>1279</c:v>
                </c:pt>
                <c:pt idx="2">
                  <c:v>1279</c:v>
                </c:pt>
                <c:pt idx="3">
                  <c:v>1279</c:v>
                </c:pt>
                <c:pt idx="4">
                  <c:v>1279</c:v>
                </c:pt>
                <c:pt idx="5">
                  <c:v>1279</c:v>
                </c:pt>
                <c:pt idx="6">
                  <c:v>1279</c:v>
                </c:pt>
                <c:pt idx="7">
                  <c:v>1436</c:v>
                </c:pt>
                <c:pt idx="8">
                  <c:v>1436</c:v>
                </c:pt>
                <c:pt idx="9">
                  <c:v>2111</c:v>
                </c:pt>
                <c:pt idx="10">
                  <c:v>2111</c:v>
                </c:pt>
                <c:pt idx="11">
                  <c:v>2111</c:v>
                </c:pt>
                <c:pt idx="12">
                  <c:v>2111</c:v>
                </c:pt>
                <c:pt idx="13">
                  <c:v>2111</c:v>
                </c:pt>
                <c:pt idx="14">
                  <c:v>2111</c:v>
                </c:pt>
                <c:pt idx="15">
                  <c:v>2111</c:v>
                </c:pt>
                <c:pt idx="16">
                  <c:v>2111</c:v>
                </c:pt>
                <c:pt idx="17">
                  <c:v>2111</c:v>
                </c:pt>
                <c:pt idx="18">
                  <c:v>2246</c:v>
                </c:pt>
                <c:pt idx="19">
                  <c:v>2246</c:v>
                </c:pt>
                <c:pt idx="20">
                  <c:v>2121</c:v>
                </c:pt>
                <c:pt idx="21">
                  <c:v>2258</c:v>
                </c:pt>
                <c:pt idx="22">
                  <c:v>2261</c:v>
                </c:pt>
                <c:pt idx="23">
                  <c:v>2261</c:v>
                </c:pt>
                <c:pt idx="24">
                  <c:v>2261</c:v>
                </c:pt>
                <c:pt idx="25">
                  <c:v>2261</c:v>
                </c:pt>
                <c:pt idx="26">
                  <c:v>2261</c:v>
                </c:pt>
                <c:pt idx="27">
                  <c:v>2261</c:v>
                </c:pt>
                <c:pt idx="28">
                  <c:v>2382</c:v>
                </c:pt>
                <c:pt idx="29">
                  <c:v>2249</c:v>
                </c:pt>
                <c:pt idx="30">
                  <c:v>2249</c:v>
                </c:pt>
                <c:pt idx="31">
                  <c:v>2249</c:v>
                </c:pt>
                <c:pt idx="32">
                  <c:v>2247</c:v>
                </c:pt>
                <c:pt idx="33">
                  <c:v>2247</c:v>
                </c:pt>
                <c:pt idx="34">
                  <c:v>2247</c:v>
                </c:pt>
                <c:pt idx="35">
                  <c:v>2134</c:v>
                </c:pt>
                <c:pt idx="36">
                  <c:v>2134</c:v>
                </c:pt>
                <c:pt idx="37">
                  <c:v>2134</c:v>
                </c:pt>
              </c:numCache>
            </c:numRef>
          </c:val>
          <c:extLst>
            <c:ext xmlns:c16="http://schemas.microsoft.com/office/drawing/2014/chart" uri="{C3380CC4-5D6E-409C-BE32-E72D297353CC}">
              <c16:uniqueId val="{00000002-3B58-4941-AAA9-8FFCD45F0B34}"/>
            </c:ext>
          </c:extLst>
        </c:ser>
        <c:ser>
          <c:idx val="3"/>
          <c:order val="3"/>
          <c:tx>
            <c:strRef>
              <c:f>'MSCI World Deriv'!$R$4</c:f>
              <c:strCache>
                <c:ptCount val="1"/>
                <c:pt idx="0">
                  <c:v> FMWN </c:v>
                </c:pt>
              </c:strCache>
            </c:strRef>
          </c:tx>
          <c:spPr>
            <a:solidFill>
              <a:srgbClr val="201751"/>
            </a:solidFill>
            <a:ln>
              <a:noFill/>
            </a:ln>
            <a:effectLst/>
          </c:spPr>
          <c:invertIfNegative val="0"/>
          <c:cat>
            <c:numRef>
              <c:f>'MSCI World Deriv'!$N$5:$N$58</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World Deriv'!$R$5:$R$58</c:f>
              <c:numCache>
                <c:formatCode>_-* #,##0_-;\-* #,##0_-;_-* "-"??_-;_-@_-</c:formatCode>
                <c:ptCount val="54"/>
                <c:pt idx="0">
                  <c:v>76782</c:v>
                </c:pt>
                <c:pt idx="1">
                  <c:v>99195</c:v>
                </c:pt>
                <c:pt idx="2">
                  <c:v>56640</c:v>
                </c:pt>
                <c:pt idx="3">
                  <c:v>34003</c:v>
                </c:pt>
                <c:pt idx="4">
                  <c:v>29921</c:v>
                </c:pt>
                <c:pt idx="5">
                  <c:v>64618</c:v>
                </c:pt>
                <c:pt idx="6">
                  <c:v>101043</c:v>
                </c:pt>
                <c:pt idx="7">
                  <c:v>107244</c:v>
                </c:pt>
                <c:pt idx="8">
                  <c:v>117514</c:v>
                </c:pt>
                <c:pt idx="9">
                  <c:v>119236</c:v>
                </c:pt>
                <c:pt idx="10">
                  <c:v>121851</c:v>
                </c:pt>
                <c:pt idx="11">
                  <c:v>92427</c:v>
                </c:pt>
                <c:pt idx="12">
                  <c:v>104519</c:v>
                </c:pt>
                <c:pt idx="13">
                  <c:v>107294</c:v>
                </c:pt>
                <c:pt idx="14">
                  <c:v>90100</c:v>
                </c:pt>
                <c:pt idx="15">
                  <c:v>93400</c:v>
                </c:pt>
                <c:pt idx="16">
                  <c:v>107126</c:v>
                </c:pt>
                <c:pt idx="17">
                  <c:v>111541</c:v>
                </c:pt>
                <c:pt idx="18">
                  <c:v>109816</c:v>
                </c:pt>
                <c:pt idx="19">
                  <c:v>85569</c:v>
                </c:pt>
                <c:pt idx="20">
                  <c:v>23091</c:v>
                </c:pt>
                <c:pt idx="21">
                  <c:v>21361</c:v>
                </c:pt>
                <c:pt idx="22">
                  <c:v>109024</c:v>
                </c:pt>
                <c:pt idx="23">
                  <c:v>113445</c:v>
                </c:pt>
                <c:pt idx="24">
                  <c:v>117834</c:v>
                </c:pt>
                <c:pt idx="25">
                  <c:v>118188</c:v>
                </c:pt>
                <c:pt idx="26">
                  <c:v>119364</c:v>
                </c:pt>
                <c:pt idx="27">
                  <c:v>141757</c:v>
                </c:pt>
                <c:pt idx="28">
                  <c:v>138816</c:v>
                </c:pt>
                <c:pt idx="29">
                  <c:v>121724</c:v>
                </c:pt>
                <c:pt idx="30">
                  <c:v>120501</c:v>
                </c:pt>
                <c:pt idx="31">
                  <c:v>120682</c:v>
                </c:pt>
                <c:pt idx="32">
                  <c:v>119099</c:v>
                </c:pt>
                <c:pt idx="33">
                  <c:v>124500</c:v>
                </c:pt>
                <c:pt idx="34">
                  <c:v>158742</c:v>
                </c:pt>
                <c:pt idx="35">
                  <c:v>120212</c:v>
                </c:pt>
                <c:pt idx="36">
                  <c:v>101182</c:v>
                </c:pt>
                <c:pt idx="37">
                  <c:v>112822</c:v>
                </c:pt>
                <c:pt idx="38">
                  <c:v>248223</c:v>
                </c:pt>
                <c:pt idx="39">
                  <c:v>246564</c:v>
                </c:pt>
                <c:pt idx="40">
                  <c:v>232718</c:v>
                </c:pt>
                <c:pt idx="41">
                  <c:v>285613</c:v>
                </c:pt>
                <c:pt idx="42">
                  <c:v>292754</c:v>
                </c:pt>
                <c:pt idx="43">
                  <c:v>258455</c:v>
                </c:pt>
                <c:pt idx="44">
                  <c:v>259116</c:v>
                </c:pt>
                <c:pt idx="45">
                  <c:v>258255</c:v>
                </c:pt>
                <c:pt idx="46">
                  <c:v>260133</c:v>
                </c:pt>
                <c:pt idx="47">
                  <c:v>224523</c:v>
                </c:pt>
                <c:pt idx="48">
                  <c:v>238225</c:v>
                </c:pt>
                <c:pt idx="49">
                  <c:v>239801</c:v>
                </c:pt>
                <c:pt idx="50">
                  <c:v>364642</c:v>
                </c:pt>
                <c:pt idx="51">
                  <c:v>350060</c:v>
                </c:pt>
                <c:pt idx="52">
                  <c:v>323609</c:v>
                </c:pt>
                <c:pt idx="53">
                  <c:v>120274</c:v>
                </c:pt>
              </c:numCache>
            </c:numRef>
          </c:val>
          <c:extLst>
            <c:ext xmlns:c16="http://schemas.microsoft.com/office/drawing/2014/chart" uri="{C3380CC4-5D6E-409C-BE32-E72D297353CC}">
              <c16:uniqueId val="{00000003-3B58-4941-AAA9-8FFCD45F0B34}"/>
            </c:ext>
          </c:extLst>
        </c:ser>
        <c:ser>
          <c:idx val="4"/>
          <c:order val="4"/>
          <c:tx>
            <c:strRef>
              <c:f>'MSCI World Deriv'!$S$4</c:f>
              <c:strCache>
                <c:ptCount val="1"/>
                <c:pt idx="0">
                  <c:v> FMWO </c:v>
                </c:pt>
              </c:strCache>
            </c:strRef>
          </c:tx>
          <c:spPr>
            <a:solidFill>
              <a:srgbClr val="3C7DBE"/>
            </a:solidFill>
            <a:ln>
              <a:noFill/>
            </a:ln>
            <a:effectLst/>
          </c:spPr>
          <c:invertIfNegative val="0"/>
          <c:cat>
            <c:numRef>
              <c:f>'MSCI World Deriv'!$N$5:$N$58</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World Deriv'!$S$5:$S$58</c:f>
              <c:numCache>
                <c:formatCode>_-* #,##0_-;\-* #,##0_-;_-* "-"??_-;_-@_-</c:formatCode>
                <c:ptCount val="54"/>
                <c:pt idx="0">
                  <c:v>15107</c:v>
                </c:pt>
                <c:pt idx="1">
                  <c:v>18968</c:v>
                </c:pt>
                <c:pt idx="2">
                  <c:v>7867</c:v>
                </c:pt>
                <c:pt idx="3">
                  <c:v>10221</c:v>
                </c:pt>
                <c:pt idx="4">
                  <c:v>11809</c:v>
                </c:pt>
                <c:pt idx="5">
                  <c:v>12607</c:v>
                </c:pt>
                <c:pt idx="6">
                  <c:v>12958</c:v>
                </c:pt>
                <c:pt idx="7">
                  <c:v>14344</c:v>
                </c:pt>
                <c:pt idx="8">
                  <c:v>10142</c:v>
                </c:pt>
                <c:pt idx="9">
                  <c:v>12915</c:v>
                </c:pt>
                <c:pt idx="10">
                  <c:v>14828</c:v>
                </c:pt>
                <c:pt idx="11">
                  <c:v>32200</c:v>
                </c:pt>
                <c:pt idx="12">
                  <c:v>33118</c:v>
                </c:pt>
                <c:pt idx="13">
                  <c:v>35220</c:v>
                </c:pt>
                <c:pt idx="14">
                  <c:v>36381</c:v>
                </c:pt>
                <c:pt idx="15">
                  <c:v>43259</c:v>
                </c:pt>
                <c:pt idx="16">
                  <c:v>48030</c:v>
                </c:pt>
                <c:pt idx="17">
                  <c:v>37493</c:v>
                </c:pt>
                <c:pt idx="18">
                  <c:v>39715</c:v>
                </c:pt>
                <c:pt idx="19">
                  <c:v>38826</c:v>
                </c:pt>
                <c:pt idx="20">
                  <c:v>39375</c:v>
                </c:pt>
                <c:pt idx="21">
                  <c:v>40675</c:v>
                </c:pt>
                <c:pt idx="22">
                  <c:v>38022</c:v>
                </c:pt>
                <c:pt idx="23">
                  <c:v>33630</c:v>
                </c:pt>
                <c:pt idx="24">
                  <c:v>39261</c:v>
                </c:pt>
                <c:pt idx="25">
                  <c:v>53420</c:v>
                </c:pt>
                <c:pt idx="26">
                  <c:v>68692</c:v>
                </c:pt>
                <c:pt idx="27">
                  <c:v>80844</c:v>
                </c:pt>
                <c:pt idx="28">
                  <c:v>86445</c:v>
                </c:pt>
                <c:pt idx="29">
                  <c:v>73113</c:v>
                </c:pt>
                <c:pt idx="30">
                  <c:v>72441</c:v>
                </c:pt>
                <c:pt idx="31">
                  <c:v>79320</c:v>
                </c:pt>
                <c:pt idx="32">
                  <c:v>97845</c:v>
                </c:pt>
                <c:pt idx="33">
                  <c:v>134232</c:v>
                </c:pt>
                <c:pt idx="34">
                  <c:v>118707</c:v>
                </c:pt>
                <c:pt idx="35">
                  <c:v>168049</c:v>
                </c:pt>
                <c:pt idx="36">
                  <c:v>165020</c:v>
                </c:pt>
                <c:pt idx="37">
                  <c:v>115954</c:v>
                </c:pt>
                <c:pt idx="38">
                  <c:v>108568</c:v>
                </c:pt>
                <c:pt idx="39">
                  <c:v>155202</c:v>
                </c:pt>
                <c:pt idx="40">
                  <c:v>164909</c:v>
                </c:pt>
                <c:pt idx="41">
                  <c:v>136473</c:v>
                </c:pt>
                <c:pt idx="42">
                  <c:v>151294</c:v>
                </c:pt>
                <c:pt idx="43">
                  <c:v>161616</c:v>
                </c:pt>
                <c:pt idx="44">
                  <c:v>144225</c:v>
                </c:pt>
                <c:pt idx="45">
                  <c:v>141753</c:v>
                </c:pt>
                <c:pt idx="46">
                  <c:v>198955</c:v>
                </c:pt>
                <c:pt idx="47">
                  <c:v>137453</c:v>
                </c:pt>
                <c:pt idx="48">
                  <c:v>145254</c:v>
                </c:pt>
                <c:pt idx="49">
                  <c:v>153864</c:v>
                </c:pt>
                <c:pt idx="50">
                  <c:v>122137</c:v>
                </c:pt>
                <c:pt idx="51">
                  <c:v>125609</c:v>
                </c:pt>
                <c:pt idx="52">
                  <c:v>111741</c:v>
                </c:pt>
                <c:pt idx="53">
                  <c:v>88976</c:v>
                </c:pt>
              </c:numCache>
            </c:numRef>
          </c:val>
          <c:extLst>
            <c:ext xmlns:c16="http://schemas.microsoft.com/office/drawing/2014/chart" uri="{C3380CC4-5D6E-409C-BE32-E72D297353CC}">
              <c16:uniqueId val="{00000004-3B58-4941-AAA9-8FFCD45F0B34}"/>
            </c:ext>
          </c:extLst>
        </c:ser>
        <c:ser>
          <c:idx val="5"/>
          <c:order val="5"/>
          <c:tx>
            <c:strRef>
              <c:f>'MSCI World Deriv'!$T$4</c:f>
              <c:strCache>
                <c:ptCount val="1"/>
                <c:pt idx="0">
                  <c:v> OMWN </c:v>
                </c:pt>
              </c:strCache>
            </c:strRef>
          </c:tx>
          <c:spPr>
            <a:solidFill>
              <a:srgbClr val="FFAAA1"/>
            </a:solidFill>
            <a:ln>
              <a:noFill/>
            </a:ln>
            <a:effectLst/>
          </c:spPr>
          <c:invertIfNegative val="0"/>
          <c:cat>
            <c:numRef>
              <c:f>'MSCI World Deriv'!$N$5:$N$58</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World Deriv'!$T$5:$T$58</c:f>
              <c:numCache>
                <c:formatCode>General</c:formatCode>
                <c:ptCount val="54"/>
                <c:pt idx="29" formatCode="_-* #,##0_-;\-* #,##0_-;_-* &quot;-&quot;??_-;_-@_-">
                  <c:v>470</c:v>
                </c:pt>
                <c:pt idx="30" formatCode="_-* #,##0_-;\-* #,##0_-;_-* &quot;-&quot;??_-;_-@_-">
                  <c:v>470</c:v>
                </c:pt>
                <c:pt idx="31" formatCode="_-* #,##0_-;\-* #,##0_-;_-* &quot;-&quot;??_-;_-@_-">
                  <c:v>470</c:v>
                </c:pt>
                <c:pt idx="32" formatCode="_-* #,##0_-;\-* #,##0_-;_-* &quot;-&quot;??_-;_-@_-">
                  <c:v>470</c:v>
                </c:pt>
                <c:pt idx="33" formatCode="_-* #,##0_-;\-* #,##0_-;_-* &quot;-&quot;??_-;_-@_-">
                  <c:v>16326</c:v>
                </c:pt>
                <c:pt idx="34" formatCode="_-* #,##0_-;\-* #,##0_-;_-* &quot;-&quot;??_-;_-@_-">
                  <c:v>16326</c:v>
                </c:pt>
                <c:pt idx="35" formatCode="_-* #,##0_-;\-* #,##0_-;_-* &quot;-&quot;??_-;_-@_-">
                  <c:v>16326</c:v>
                </c:pt>
                <c:pt idx="36" formatCode="_-* #,##0_-;\-* #,##0_-;_-* &quot;-&quot;??_-;_-@_-">
                  <c:v>16326</c:v>
                </c:pt>
                <c:pt idx="37" formatCode="_-* #,##0_-;\-* #,##0_-;_-* &quot;-&quot;??_-;_-@_-">
                  <c:v>16326</c:v>
                </c:pt>
                <c:pt idx="38" formatCode="_-* #,##0_-;\-* #,##0_-;_-* &quot;-&quot;??_-;_-@_-">
                  <c:v>16326</c:v>
                </c:pt>
                <c:pt idx="39" formatCode="_-* #,##0_-;\-* #,##0_-;_-* &quot;-&quot;??_-;_-@_-">
                  <c:v>16326</c:v>
                </c:pt>
                <c:pt idx="40" formatCode="_-* #,##0_-;\-* #,##0_-;_-* &quot;-&quot;??_-;_-@_-">
                  <c:v>16326</c:v>
                </c:pt>
                <c:pt idx="41" formatCode="_-* #,##0_-;\-* #,##0_-;_-* &quot;-&quot;??_-;_-@_-">
                  <c:v>15856</c:v>
                </c:pt>
                <c:pt idx="42" formatCode="_-* #,##0_-;\-* #,##0_-;_-* &quot;-&quot;??_-;_-@_-">
                  <c:v>15856</c:v>
                </c:pt>
                <c:pt idx="43" formatCode="_-* #,##0_-;\-* #,##0_-;_-* &quot;-&quot;??_-;_-@_-">
                  <c:v>15856</c:v>
                </c:pt>
                <c:pt idx="44" formatCode="_-* #,##0_-;\-* #,##0_-;_-* &quot;-&quot;??_-;_-@_-">
                  <c:v>15856</c:v>
                </c:pt>
                <c:pt idx="45" formatCode="_-* #,##0_-;\-* #,##0_-;_-* &quot;-&quot;??_-;_-@_-">
                  <c:v>15856</c:v>
                </c:pt>
                <c:pt idx="46" formatCode="_-* #,##0_-;\-* #,##0_-;_-* &quot;-&quot;??_-;_-@_-">
                  <c:v>15856</c:v>
                </c:pt>
                <c:pt idx="47" formatCode="_-* #,##0_-;\-* #,##0_-;_-* &quot;-&quot;??_-;_-@_-">
                  <c:v>17456</c:v>
                </c:pt>
                <c:pt idx="48" formatCode="_-* #,##0_-;\-* #,##0_-;_-* &quot;-&quot;??_-;_-@_-">
                  <c:v>17456</c:v>
                </c:pt>
                <c:pt idx="49" formatCode="_-* #,##0_-;\-* #,##0_-;_-* &quot;-&quot;??_-;_-@_-">
                  <c:v>32410</c:v>
                </c:pt>
                <c:pt idx="50" formatCode="_-* #,##0_-;\-* #,##0_-;_-* &quot;-&quot;??_-;_-@_-">
                  <c:v>16179</c:v>
                </c:pt>
                <c:pt idx="51" formatCode="_-* #,##0_-;\-* #,##0_-;_-* &quot;-&quot;??_-;_-@_-">
                  <c:v>16179</c:v>
                </c:pt>
                <c:pt idx="52" formatCode="_-* #,##0_-;\-* #,##0_-;_-* &quot;-&quot;??_-;_-@_-">
                  <c:v>16179</c:v>
                </c:pt>
                <c:pt idx="53" formatCode="_-* #,##0_-;\-* #,##0_-;_-* &quot;-&quot;??_-;_-@_-">
                  <c:v>16179</c:v>
                </c:pt>
              </c:numCache>
            </c:numRef>
          </c:val>
          <c:extLst>
            <c:ext xmlns:c16="http://schemas.microsoft.com/office/drawing/2014/chart" uri="{C3380CC4-5D6E-409C-BE32-E72D297353CC}">
              <c16:uniqueId val="{00000005-3B58-4941-AAA9-8FFCD45F0B34}"/>
            </c:ext>
          </c:extLst>
        </c:ser>
        <c:ser>
          <c:idx val="6"/>
          <c:order val="6"/>
          <c:tx>
            <c:strRef>
              <c:f>'MSCI World Deriv'!$U$4</c:f>
              <c:strCache>
                <c:ptCount val="1"/>
                <c:pt idx="0">
                  <c:v> OMWO </c:v>
                </c:pt>
              </c:strCache>
            </c:strRef>
          </c:tx>
          <c:spPr>
            <a:solidFill>
              <a:srgbClr val="00CE7D"/>
            </a:solidFill>
            <a:ln>
              <a:noFill/>
            </a:ln>
            <a:effectLst/>
          </c:spPr>
          <c:invertIfNegative val="0"/>
          <c:cat>
            <c:numRef>
              <c:f>'MSCI World Deriv'!$N$5:$N$58</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World Deriv'!$U$5:$U$58</c:f>
              <c:numCache>
                <c:formatCode>_-* #,##0_-;\-* #,##0_-;_-* "-"??_-;_-@_-</c:formatCode>
                <c:ptCount val="54"/>
                <c:pt idx="0">
                  <c:v>8850</c:v>
                </c:pt>
                <c:pt idx="1">
                  <c:v>16050</c:v>
                </c:pt>
                <c:pt idx="2">
                  <c:v>27515</c:v>
                </c:pt>
                <c:pt idx="3">
                  <c:v>41085</c:v>
                </c:pt>
                <c:pt idx="4">
                  <c:v>44245</c:v>
                </c:pt>
                <c:pt idx="5">
                  <c:v>39395</c:v>
                </c:pt>
                <c:pt idx="6">
                  <c:v>55475</c:v>
                </c:pt>
                <c:pt idx="7">
                  <c:v>64875</c:v>
                </c:pt>
                <c:pt idx="8">
                  <c:v>55909</c:v>
                </c:pt>
                <c:pt idx="9">
                  <c:v>59609</c:v>
                </c:pt>
                <c:pt idx="10">
                  <c:v>59459</c:v>
                </c:pt>
                <c:pt idx="11">
                  <c:v>64240</c:v>
                </c:pt>
                <c:pt idx="12">
                  <c:v>109376</c:v>
                </c:pt>
                <c:pt idx="13">
                  <c:v>120001</c:v>
                </c:pt>
                <c:pt idx="14">
                  <c:v>70312</c:v>
                </c:pt>
                <c:pt idx="15">
                  <c:v>74092</c:v>
                </c:pt>
                <c:pt idx="16">
                  <c:v>69557</c:v>
                </c:pt>
                <c:pt idx="17">
                  <c:v>66586</c:v>
                </c:pt>
                <c:pt idx="18">
                  <c:v>65305</c:v>
                </c:pt>
                <c:pt idx="19">
                  <c:v>71655</c:v>
                </c:pt>
                <c:pt idx="20">
                  <c:v>53578</c:v>
                </c:pt>
                <c:pt idx="21">
                  <c:v>56178</c:v>
                </c:pt>
                <c:pt idx="22">
                  <c:v>70458</c:v>
                </c:pt>
                <c:pt idx="23">
                  <c:v>51596</c:v>
                </c:pt>
                <c:pt idx="24">
                  <c:v>61581</c:v>
                </c:pt>
                <c:pt idx="25">
                  <c:v>63286</c:v>
                </c:pt>
                <c:pt idx="26">
                  <c:v>71371</c:v>
                </c:pt>
                <c:pt idx="27">
                  <c:v>83031</c:v>
                </c:pt>
                <c:pt idx="28">
                  <c:v>94631</c:v>
                </c:pt>
                <c:pt idx="29">
                  <c:v>108132</c:v>
                </c:pt>
                <c:pt idx="30">
                  <c:v>110832</c:v>
                </c:pt>
                <c:pt idx="31">
                  <c:v>118107</c:v>
                </c:pt>
                <c:pt idx="32">
                  <c:v>96781</c:v>
                </c:pt>
                <c:pt idx="33">
                  <c:v>100751</c:v>
                </c:pt>
                <c:pt idx="34">
                  <c:v>103971</c:v>
                </c:pt>
                <c:pt idx="35">
                  <c:v>60414</c:v>
                </c:pt>
                <c:pt idx="36">
                  <c:v>62184</c:v>
                </c:pt>
                <c:pt idx="37">
                  <c:v>62312</c:v>
                </c:pt>
                <c:pt idx="38">
                  <c:v>45762</c:v>
                </c:pt>
                <c:pt idx="39">
                  <c:v>47012</c:v>
                </c:pt>
                <c:pt idx="40">
                  <c:v>47824</c:v>
                </c:pt>
                <c:pt idx="41">
                  <c:v>43841</c:v>
                </c:pt>
                <c:pt idx="42">
                  <c:v>53086</c:v>
                </c:pt>
                <c:pt idx="43">
                  <c:v>56834</c:v>
                </c:pt>
                <c:pt idx="44">
                  <c:v>59086</c:v>
                </c:pt>
                <c:pt idx="45">
                  <c:v>70647</c:v>
                </c:pt>
                <c:pt idx="46">
                  <c:v>83905</c:v>
                </c:pt>
                <c:pt idx="47">
                  <c:v>65990</c:v>
                </c:pt>
                <c:pt idx="48">
                  <c:v>83600</c:v>
                </c:pt>
                <c:pt idx="49">
                  <c:v>94249</c:v>
                </c:pt>
                <c:pt idx="50">
                  <c:v>64716</c:v>
                </c:pt>
                <c:pt idx="51">
                  <c:v>67802</c:v>
                </c:pt>
                <c:pt idx="52">
                  <c:v>72851</c:v>
                </c:pt>
                <c:pt idx="53">
                  <c:v>39416</c:v>
                </c:pt>
              </c:numCache>
            </c:numRef>
          </c:val>
          <c:extLst>
            <c:ext xmlns:c16="http://schemas.microsoft.com/office/drawing/2014/chart" uri="{C3380CC4-5D6E-409C-BE32-E72D297353CC}">
              <c16:uniqueId val="{00000006-3B58-4941-AAA9-8FFCD45F0B34}"/>
            </c:ext>
          </c:extLst>
        </c:ser>
        <c:ser>
          <c:idx val="7"/>
          <c:order val="7"/>
          <c:tx>
            <c:strRef>
              <c:f>'MSCI World Deriv'!$V$4</c:f>
              <c:strCache>
                <c:ptCount val="1"/>
                <c:pt idx="0">
                  <c:v> OMWP </c:v>
                </c:pt>
              </c:strCache>
            </c:strRef>
          </c:tx>
          <c:spPr>
            <a:solidFill>
              <a:srgbClr val="66348E"/>
            </a:solidFill>
            <a:ln>
              <a:noFill/>
            </a:ln>
            <a:effectLst/>
          </c:spPr>
          <c:invertIfNegative val="0"/>
          <c:cat>
            <c:numRef>
              <c:f>'MSCI World Deriv'!$N$5:$N$58</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World Deriv'!$V$5:$V$58</c:f>
              <c:numCache>
                <c:formatCode>General</c:formatCode>
                <c:ptCount val="54"/>
                <c:pt idx="8" formatCode="_-* #,##0_-;\-* #,##0_-;_-* &quot;-&quot;??_-;_-@_-">
                  <c:v>5140</c:v>
                </c:pt>
                <c:pt idx="9" formatCode="_-* #,##0_-;\-* #,##0_-;_-* &quot;-&quot;??_-;_-@_-">
                  <c:v>8140</c:v>
                </c:pt>
                <c:pt idx="10" formatCode="_-* #,##0_-;\-* #,##0_-;_-* &quot;-&quot;??_-;_-@_-">
                  <c:v>15100</c:v>
                </c:pt>
                <c:pt idx="11" formatCode="_-* #,##0_-;\-* #,##0_-;_-* &quot;-&quot;??_-;_-@_-">
                  <c:v>15100</c:v>
                </c:pt>
                <c:pt idx="12" formatCode="_-* #,##0_-;\-* #,##0_-;_-* &quot;-&quot;??_-;_-@_-">
                  <c:v>15100</c:v>
                </c:pt>
                <c:pt idx="13" formatCode="_-* #,##0_-;\-* #,##0_-;_-* &quot;-&quot;??_-;_-@_-">
                  <c:v>15100</c:v>
                </c:pt>
                <c:pt idx="14" formatCode="_-* #,##0_-;\-* #,##0_-;_-* &quot;-&quot;??_-;_-@_-">
                  <c:v>15195</c:v>
                </c:pt>
                <c:pt idx="15" formatCode="_-* #,##0_-;\-* #,##0_-;_-* &quot;-&quot;??_-;_-@_-">
                  <c:v>15195</c:v>
                </c:pt>
                <c:pt idx="16" formatCode="_-* #,##0_-;\-* #,##0_-;_-* &quot;-&quot;??_-;_-@_-">
                  <c:v>15195</c:v>
                </c:pt>
                <c:pt idx="17" formatCode="_-* #,##0_-;\-* #,##0_-;_-* &quot;-&quot;??_-;_-@_-">
                  <c:v>15195</c:v>
                </c:pt>
                <c:pt idx="18" formatCode="_-* #,##0_-;\-* #,##0_-;_-* &quot;-&quot;??_-;_-@_-">
                  <c:v>15195</c:v>
                </c:pt>
                <c:pt idx="19" formatCode="_-* #,##0_-;\-* #,##0_-;_-* &quot;-&quot;??_-;_-@_-">
                  <c:v>15195</c:v>
                </c:pt>
                <c:pt idx="20" formatCode="_-* #,##0_-;\-* #,##0_-;_-* &quot;-&quot;??_-;_-@_-">
                  <c:v>18981</c:v>
                </c:pt>
                <c:pt idx="21" formatCode="_-* #,##0_-;\-* #,##0_-;_-* &quot;-&quot;??_-;_-@_-">
                  <c:v>18981</c:v>
                </c:pt>
                <c:pt idx="22" formatCode="_-* #,##0_-;\-* #,##0_-;_-* &quot;-&quot;??_-;_-@_-">
                  <c:v>23843</c:v>
                </c:pt>
                <c:pt idx="23" formatCode="_-* #,##0_-;\-* #,##0_-;_-* &quot;-&quot;??_-;_-@_-">
                  <c:v>22247</c:v>
                </c:pt>
                <c:pt idx="24" formatCode="_-* #,##0_-;\-* #,##0_-;_-* &quot;-&quot;??_-;_-@_-">
                  <c:v>27232</c:v>
                </c:pt>
                <c:pt idx="25" formatCode="_-* #,##0_-;\-* #,##0_-;_-* &quot;-&quot;??_-;_-@_-">
                  <c:v>27228</c:v>
                </c:pt>
                <c:pt idx="26" formatCode="_-* #,##0_-;\-* #,##0_-;_-* &quot;-&quot;??_-;_-@_-">
                  <c:v>21755</c:v>
                </c:pt>
                <c:pt idx="27" formatCode="_-* #,##0_-;\-* #,##0_-;_-* &quot;-&quot;??_-;_-@_-">
                  <c:v>21755</c:v>
                </c:pt>
                <c:pt idx="28" formatCode="_-* #,##0_-;\-* #,##0_-;_-* &quot;-&quot;??_-;_-@_-">
                  <c:v>26565</c:v>
                </c:pt>
                <c:pt idx="29" formatCode="_-* #,##0_-;\-* #,##0_-;_-* &quot;-&quot;??_-;_-@_-">
                  <c:v>35349</c:v>
                </c:pt>
                <c:pt idx="30" formatCode="_-* #,##0_-;\-* #,##0_-;_-* &quot;-&quot;??_-;_-@_-">
                  <c:v>63379</c:v>
                </c:pt>
                <c:pt idx="31" formatCode="_-* #,##0_-;\-* #,##0_-;_-* &quot;-&quot;??_-;_-@_-">
                  <c:v>82979</c:v>
                </c:pt>
                <c:pt idx="32" formatCode="_-* #,##0_-;\-* #,##0_-;_-* &quot;-&quot;??_-;_-@_-">
                  <c:v>102413</c:v>
                </c:pt>
                <c:pt idx="33" formatCode="_-* #,##0_-;\-* #,##0_-;_-* &quot;-&quot;??_-;_-@_-">
                  <c:v>103973</c:v>
                </c:pt>
                <c:pt idx="34" formatCode="_-* #,##0_-;\-* #,##0_-;_-* &quot;-&quot;??_-;_-@_-">
                  <c:v>132728</c:v>
                </c:pt>
                <c:pt idx="35" formatCode="_-* #,##0_-;\-* #,##0_-;_-* &quot;-&quot;??_-;_-@_-">
                  <c:v>152971</c:v>
                </c:pt>
                <c:pt idx="36" formatCode="_-* #,##0_-;\-* #,##0_-;_-* &quot;-&quot;??_-;_-@_-">
                  <c:v>158951</c:v>
                </c:pt>
                <c:pt idx="37" formatCode="_-* #,##0_-;\-* #,##0_-;_-* &quot;-&quot;??_-;_-@_-">
                  <c:v>202876</c:v>
                </c:pt>
                <c:pt idx="38" formatCode="_-* #,##0_-;\-* #,##0_-;_-* &quot;-&quot;??_-;_-@_-">
                  <c:v>168747</c:v>
                </c:pt>
                <c:pt idx="39" formatCode="_-* #,##0_-;\-* #,##0_-;_-* &quot;-&quot;??_-;_-@_-">
                  <c:v>172424</c:v>
                </c:pt>
                <c:pt idx="40" formatCode="_-* #,##0_-;\-* #,##0_-;_-* &quot;-&quot;??_-;_-@_-">
                  <c:v>175078</c:v>
                </c:pt>
                <c:pt idx="41" formatCode="_-* #,##0_-;\-* #,##0_-;_-* &quot;-&quot;??_-;_-@_-">
                  <c:v>165959</c:v>
                </c:pt>
                <c:pt idx="42" formatCode="_-* #,##0_-;\-* #,##0_-;_-* &quot;-&quot;??_-;_-@_-">
                  <c:v>212004</c:v>
                </c:pt>
                <c:pt idx="43" formatCode="_-* #,##0_-;\-* #,##0_-;_-* &quot;-&quot;??_-;_-@_-">
                  <c:v>234569</c:v>
                </c:pt>
                <c:pt idx="44" formatCode="_-* #,##0_-;\-* #,##0_-;_-* &quot;-&quot;??_-;_-@_-">
                  <c:v>240242</c:v>
                </c:pt>
                <c:pt idx="45" formatCode="_-* #,##0_-;\-* #,##0_-;_-* &quot;-&quot;??_-;_-@_-">
                  <c:v>260184</c:v>
                </c:pt>
                <c:pt idx="46" formatCode="_-* #,##0_-;\-* #,##0_-;_-* &quot;-&quot;??_-;_-@_-">
                  <c:v>345199</c:v>
                </c:pt>
                <c:pt idx="47" formatCode="_-* #,##0_-;\-* #,##0_-;_-* &quot;-&quot;??_-;_-@_-">
                  <c:v>259289</c:v>
                </c:pt>
                <c:pt idx="48" formatCode="_-* #,##0_-;\-* #,##0_-;_-* &quot;-&quot;??_-;_-@_-">
                  <c:v>308113</c:v>
                </c:pt>
                <c:pt idx="49" formatCode="_-* #,##0_-;\-* #,##0_-;_-* &quot;-&quot;??_-;_-@_-">
                  <c:v>333823</c:v>
                </c:pt>
                <c:pt idx="50" formatCode="_-* #,##0_-;\-* #,##0_-;_-* &quot;-&quot;??_-;_-@_-">
                  <c:v>282535</c:v>
                </c:pt>
                <c:pt idx="51" formatCode="_-* #,##0_-;\-* #,##0_-;_-* &quot;-&quot;??_-;_-@_-">
                  <c:v>288231</c:v>
                </c:pt>
                <c:pt idx="52" formatCode="_-* #,##0_-;\-* #,##0_-;_-* &quot;-&quot;??_-;_-@_-">
                  <c:v>326906</c:v>
                </c:pt>
                <c:pt idx="53" formatCode="_-* #,##0_-;\-* #,##0_-;_-* &quot;-&quot;??_-;_-@_-">
                  <c:v>300021</c:v>
                </c:pt>
              </c:numCache>
            </c:numRef>
          </c:val>
          <c:extLst>
            <c:ext xmlns:c16="http://schemas.microsoft.com/office/drawing/2014/chart" uri="{C3380CC4-5D6E-409C-BE32-E72D297353CC}">
              <c16:uniqueId val="{00000007-3B58-4941-AAA9-8FFCD45F0B34}"/>
            </c:ext>
          </c:extLst>
        </c:ser>
        <c:dLbls>
          <c:showLegendKey val="0"/>
          <c:showVal val="0"/>
          <c:showCatName val="0"/>
          <c:showSerName val="0"/>
          <c:showPercent val="0"/>
          <c:showBubbleSize val="0"/>
        </c:dLbls>
        <c:gapWidth val="150"/>
        <c:overlap val="100"/>
        <c:axId val="916790640"/>
        <c:axId val="916791952"/>
      </c:barChart>
      <c:dateAx>
        <c:axId val="916790640"/>
        <c:scaling>
          <c:orientation val="minMax"/>
          <c:max val="43952"/>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2700000" spcFirstLastPara="1" vertOverflow="ellipsis" wrap="square" anchor="ctr" anchorCtr="1"/>
          <a:lstStyle/>
          <a:p>
            <a:pPr>
              <a:defRPr sz="1000" b="0" i="0" u="none" strike="noStrike" kern="1200" baseline="0">
                <a:solidFill>
                  <a:srgbClr val="201751"/>
                </a:solidFill>
                <a:latin typeface="+mn-lt"/>
                <a:ea typeface="+mn-ea"/>
                <a:cs typeface="+mn-cs"/>
              </a:defRPr>
            </a:pPr>
            <a:endParaRPr lang="de-DE"/>
          </a:p>
        </c:txPr>
        <c:crossAx val="916791952"/>
        <c:crosses val="autoZero"/>
        <c:auto val="1"/>
        <c:lblOffset val="100"/>
        <c:baseTimeUnit val="months"/>
        <c:majorUnit val="4"/>
        <c:majorTimeUnit val="months"/>
      </c:dateAx>
      <c:valAx>
        <c:axId val="916791952"/>
        <c:scaling>
          <c:orientation val="minMax"/>
        </c:scaling>
        <c:delete val="0"/>
        <c:axPos val="l"/>
        <c:majorGridlines>
          <c:spPr>
            <a:ln w="6350" cap="flat" cmpd="sng" algn="ctr">
              <a:solidFill>
                <a:srgbClr val="F3F3F3"/>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crossAx val="916790640"/>
        <c:crosses val="autoZero"/>
        <c:crossBetween val="between"/>
      </c:valAx>
      <c:spPr>
        <a:noFill/>
        <a:ln>
          <a:noFill/>
        </a:ln>
        <a:effectLst/>
      </c:spPr>
    </c:plotArea>
    <c:legend>
      <c:legendPos val="b"/>
      <c:layout>
        <c:manualLayout>
          <c:xMode val="edge"/>
          <c:yMode val="edge"/>
          <c:x val="0"/>
          <c:y val="0.78781436204436739"/>
          <c:w val="0.99768397184213775"/>
          <c:h val="0.17665818110610682"/>
        </c:manualLayout>
      </c:layout>
      <c:overlay val="0"/>
      <c:spPr>
        <a:noFill/>
        <a:ln>
          <a:noFill/>
        </a:ln>
        <a:effectLst/>
      </c:spPr>
      <c:txPr>
        <a:bodyPr rot="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a:solidFill>
            <a:srgbClr val="201751"/>
          </a:solidFill>
        </a:defRPr>
      </a:pPr>
      <a:endParaRPr lang="de-DE"/>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lgn="ctr" rtl="0">
              <a:defRPr lang="en-GB" sz="1200" b="1" i="0" u="none" strike="noStrike" kern="1200" spc="0" baseline="0">
                <a:solidFill>
                  <a:srgbClr val="201751"/>
                </a:solidFill>
                <a:latin typeface="Arial" panose="020B0604020202020204" pitchFamily="34" charset="0"/>
                <a:ea typeface="+mn-ea"/>
                <a:cs typeface="Arial" panose="020B0604020202020204" pitchFamily="34" charset="0"/>
              </a:defRPr>
            </a:pPr>
            <a:r>
              <a:rPr lang="en-GB" sz="1200" b="1" i="0" u="none" strike="noStrike" kern="1200" spc="0" baseline="0" dirty="0">
                <a:solidFill>
                  <a:srgbClr val="201751"/>
                </a:solidFill>
                <a:latin typeface="Arial" panose="020B0604020202020204" pitchFamily="34" charset="0"/>
                <a:ea typeface="+mn-ea"/>
                <a:cs typeface="Arial" panose="020B0604020202020204" pitchFamily="34" charset="0"/>
              </a:rPr>
              <a:t>MSCI EM Derivatives - Open Interest</a:t>
            </a:r>
          </a:p>
        </c:rich>
      </c:tx>
      <c:overlay val="0"/>
      <c:spPr>
        <a:noFill/>
        <a:ln>
          <a:noFill/>
        </a:ln>
        <a:effectLst/>
      </c:spPr>
      <c:txPr>
        <a:bodyPr rot="0" spcFirstLastPara="1" vertOverflow="ellipsis" vert="horz" wrap="square" anchor="ctr" anchorCtr="1"/>
        <a:lstStyle/>
        <a:p>
          <a:pPr algn="ctr" rtl="0">
            <a:defRPr lang="en-GB" sz="1200" b="1" i="0" u="none" strike="noStrike" kern="1200" spc="0" baseline="0">
              <a:solidFill>
                <a:srgbClr val="201751"/>
              </a:solidFill>
              <a:latin typeface="Arial" panose="020B0604020202020204" pitchFamily="34" charset="0"/>
              <a:ea typeface="+mn-ea"/>
              <a:cs typeface="Arial" panose="020B0604020202020204" pitchFamily="34" charset="0"/>
            </a:defRPr>
          </a:pPr>
          <a:endParaRPr lang="de-DE"/>
        </a:p>
      </c:txPr>
    </c:title>
    <c:autoTitleDeleted val="0"/>
    <c:plotArea>
      <c:layout/>
      <c:barChart>
        <c:barDir val="col"/>
        <c:grouping val="stacked"/>
        <c:varyColors val="0"/>
        <c:ser>
          <c:idx val="0"/>
          <c:order val="0"/>
          <c:tx>
            <c:strRef>
              <c:f>'MSCI EM Deriv'!$O$4</c:f>
              <c:strCache>
                <c:ptCount val="1"/>
                <c:pt idx="0">
                  <c:v>FMEF</c:v>
                </c:pt>
              </c:strCache>
            </c:strRef>
          </c:tx>
          <c:spPr>
            <a:solidFill>
              <a:srgbClr val="201751"/>
            </a:solidFill>
            <a:ln>
              <a:noFill/>
            </a:ln>
            <a:effectLst/>
          </c:spPr>
          <c:invertIfNegative val="0"/>
          <c:cat>
            <c:numRef>
              <c:f>'MSCI EM Deriv'!$N$5:$N$58</c:f>
              <c:numCache>
                <c:formatCode>[$-409]mmm\-yy;@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EM Deriv'!$O$5:$O$58</c:f>
              <c:numCache>
                <c:formatCode>_(* #,##0_);_(* \(#,##0\);_(* "-"??_);_(@_)</c:formatCode>
                <c:ptCount val="54"/>
                <c:pt idx="0">
                  <c:v>9</c:v>
                </c:pt>
                <c:pt idx="1">
                  <c:v>34</c:v>
                </c:pt>
                <c:pt idx="2">
                  <c:v>112</c:v>
                </c:pt>
                <c:pt idx="3">
                  <c:v>542</c:v>
                </c:pt>
                <c:pt idx="4">
                  <c:v>524</c:v>
                </c:pt>
                <c:pt idx="5">
                  <c:v>101</c:v>
                </c:pt>
                <c:pt idx="6">
                  <c:v>598</c:v>
                </c:pt>
                <c:pt idx="7">
                  <c:v>598</c:v>
                </c:pt>
                <c:pt idx="8">
                  <c:v>760</c:v>
                </c:pt>
                <c:pt idx="9">
                  <c:v>896</c:v>
                </c:pt>
                <c:pt idx="10">
                  <c:v>1525</c:v>
                </c:pt>
                <c:pt idx="11">
                  <c:v>1592</c:v>
                </c:pt>
                <c:pt idx="12">
                  <c:v>4016</c:v>
                </c:pt>
                <c:pt idx="13">
                  <c:v>4079</c:v>
                </c:pt>
                <c:pt idx="14">
                  <c:v>1378</c:v>
                </c:pt>
                <c:pt idx="15">
                  <c:v>11187</c:v>
                </c:pt>
                <c:pt idx="16">
                  <c:v>14218</c:v>
                </c:pt>
                <c:pt idx="17">
                  <c:v>11793</c:v>
                </c:pt>
                <c:pt idx="18">
                  <c:v>13115</c:v>
                </c:pt>
                <c:pt idx="19">
                  <c:v>32206</c:v>
                </c:pt>
                <c:pt idx="20">
                  <c:v>24185</c:v>
                </c:pt>
                <c:pt idx="21">
                  <c:v>26999</c:v>
                </c:pt>
                <c:pt idx="22">
                  <c:v>27895</c:v>
                </c:pt>
                <c:pt idx="23">
                  <c:v>25389</c:v>
                </c:pt>
                <c:pt idx="24">
                  <c:v>25792</c:v>
                </c:pt>
                <c:pt idx="25">
                  <c:v>26664</c:v>
                </c:pt>
                <c:pt idx="26">
                  <c:v>19808</c:v>
                </c:pt>
                <c:pt idx="27">
                  <c:v>20575</c:v>
                </c:pt>
                <c:pt idx="28">
                  <c:v>23298</c:v>
                </c:pt>
                <c:pt idx="29">
                  <c:v>40755</c:v>
                </c:pt>
                <c:pt idx="30">
                  <c:v>40646</c:v>
                </c:pt>
                <c:pt idx="31">
                  <c:v>48350</c:v>
                </c:pt>
                <c:pt idx="32">
                  <c:v>22477</c:v>
                </c:pt>
                <c:pt idx="33">
                  <c:v>30031</c:v>
                </c:pt>
                <c:pt idx="34">
                  <c:v>34186</c:v>
                </c:pt>
                <c:pt idx="35">
                  <c:v>45048</c:v>
                </c:pt>
                <c:pt idx="36">
                  <c:v>51017</c:v>
                </c:pt>
                <c:pt idx="37">
                  <c:v>72662</c:v>
                </c:pt>
                <c:pt idx="38">
                  <c:v>37498</c:v>
                </c:pt>
                <c:pt idx="39">
                  <c:v>52050</c:v>
                </c:pt>
                <c:pt idx="40">
                  <c:v>50167</c:v>
                </c:pt>
                <c:pt idx="41">
                  <c:v>34660</c:v>
                </c:pt>
                <c:pt idx="42">
                  <c:v>46029</c:v>
                </c:pt>
                <c:pt idx="43">
                  <c:v>66264</c:v>
                </c:pt>
                <c:pt idx="44">
                  <c:v>34901</c:v>
                </c:pt>
                <c:pt idx="45">
                  <c:v>36887</c:v>
                </c:pt>
                <c:pt idx="46">
                  <c:v>49795</c:v>
                </c:pt>
                <c:pt idx="47">
                  <c:v>43208</c:v>
                </c:pt>
                <c:pt idx="48" formatCode="_-* #,##0_-;\-* #,##0_-;_-* &quot;-&quot;??_-;_-@_-">
                  <c:v>33147</c:v>
                </c:pt>
                <c:pt idx="49" formatCode="_-* #,##0_-;\-* #,##0_-;_-* &quot;-&quot;??_-;_-@_-">
                  <c:v>35134</c:v>
                </c:pt>
                <c:pt idx="50" formatCode="_-* #,##0_-;\-* #,##0_-;_-* &quot;-&quot;??_-;_-@_-">
                  <c:v>27603</c:v>
                </c:pt>
                <c:pt idx="51" formatCode="_-* #,##0_-;\-* #,##0_-;_-* &quot;-&quot;??_-;_-@_-">
                  <c:v>32454</c:v>
                </c:pt>
                <c:pt idx="52" formatCode="_-* #,##0_-;\-* #,##0_-;_-* &quot;-&quot;??_-;_-@_-">
                  <c:v>36600</c:v>
                </c:pt>
                <c:pt idx="53" formatCode="_-* #,##0_-;\-* #,##0_-;_-* &quot;-&quot;??_-;_-@_-">
                  <c:v>15940</c:v>
                </c:pt>
              </c:numCache>
            </c:numRef>
          </c:val>
          <c:extLst>
            <c:ext xmlns:c16="http://schemas.microsoft.com/office/drawing/2014/chart" uri="{C3380CC4-5D6E-409C-BE32-E72D297353CC}">
              <c16:uniqueId val="{00000000-513F-4180-931F-3B1485D61C43}"/>
            </c:ext>
          </c:extLst>
        </c:ser>
        <c:ser>
          <c:idx val="1"/>
          <c:order val="1"/>
          <c:tx>
            <c:strRef>
              <c:f>'MSCI EM Deriv'!$P$4</c:f>
              <c:strCache>
                <c:ptCount val="1"/>
                <c:pt idx="0">
                  <c:v>FMEM</c:v>
                </c:pt>
              </c:strCache>
            </c:strRef>
          </c:tx>
          <c:spPr>
            <a:solidFill>
              <a:srgbClr val="00CE7D"/>
            </a:solidFill>
            <a:ln>
              <a:noFill/>
            </a:ln>
            <a:effectLst/>
          </c:spPr>
          <c:invertIfNegative val="0"/>
          <c:cat>
            <c:numRef>
              <c:f>'MSCI EM Deriv'!$N$5:$N$58</c:f>
              <c:numCache>
                <c:formatCode>[$-409]mmm\-yy;@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EM Deriv'!$P$5:$P$58</c:f>
              <c:numCache>
                <c:formatCode>_(* #,##0_);_(* \(#,##0\);_(* "-"??_);_(@_)</c:formatCode>
                <c:ptCount val="54"/>
                <c:pt idx="0">
                  <c:v>653</c:v>
                </c:pt>
                <c:pt idx="1">
                  <c:v>858</c:v>
                </c:pt>
                <c:pt idx="2">
                  <c:v>1264</c:v>
                </c:pt>
                <c:pt idx="3">
                  <c:v>6633</c:v>
                </c:pt>
                <c:pt idx="4">
                  <c:v>7870</c:v>
                </c:pt>
                <c:pt idx="5">
                  <c:v>11210</c:v>
                </c:pt>
                <c:pt idx="6">
                  <c:v>9848</c:v>
                </c:pt>
                <c:pt idx="7">
                  <c:v>9904</c:v>
                </c:pt>
                <c:pt idx="8">
                  <c:v>755</c:v>
                </c:pt>
                <c:pt idx="9">
                  <c:v>2514</c:v>
                </c:pt>
                <c:pt idx="10">
                  <c:v>2292</c:v>
                </c:pt>
                <c:pt idx="11">
                  <c:v>3969</c:v>
                </c:pt>
                <c:pt idx="12">
                  <c:v>5100</c:v>
                </c:pt>
                <c:pt idx="13">
                  <c:v>6366</c:v>
                </c:pt>
                <c:pt idx="14">
                  <c:v>31099</c:v>
                </c:pt>
                <c:pt idx="15">
                  <c:v>41667</c:v>
                </c:pt>
                <c:pt idx="16">
                  <c:v>65081</c:v>
                </c:pt>
                <c:pt idx="17">
                  <c:v>82277</c:v>
                </c:pt>
                <c:pt idx="18">
                  <c:v>82614</c:v>
                </c:pt>
                <c:pt idx="19">
                  <c:v>86435</c:v>
                </c:pt>
                <c:pt idx="20">
                  <c:v>85583</c:v>
                </c:pt>
                <c:pt idx="21">
                  <c:v>86019</c:v>
                </c:pt>
                <c:pt idx="22">
                  <c:v>119707</c:v>
                </c:pt>
                <c:pt idx="23">
                  <c:v>133313</c:v>
                </c:pt>
                <c:pt idx="24">
                  <c:v>134249</c:v>
                </c:pt>
                <c:pt idx="25">
                  <c:v>140681</c:v>
                </c:pt>
                <c:pt idx="26">
                  <c:v>104323</c:v>
                </c:pt>
                <c:pt idx="27">
                  <c:v>104006</c:v>
                </c:pt>
                <c:pt idx="28">
                  <c:v>114767</c:v>
                </c:pt>
                <c:pt idx="29">
                  <c:v>129587</c:v>
                </c:pt>
                <c:pt idx="30">
                  <c:v>133461</c:v>
                </c:pt>
                <c:pt idx="31">
                  <c:v>154213</c:v>
                </c:pt>
                <c:pt idx="32">
                  <c:v>116512</c:v>
                </c:pt>
                <c:pt idx="33">
                  <c:v>142128</c:v>
                </c:pt>
                <c:pt idx="34">
                  <c:v>150846</c:v>
                </c:pt>
                <c:pt idx="35">
                  <c:v>142165</c:v>
                </c:pt>
                <c:pt idx="36">
                  <c:v>154699</c:v>
                </c:pt>
                <c:pt idx="37">
                  <c:v>161346</c:v>
                </c:pt>
                <c:pt idx="38">
                  <c:v>116111</c:v>
                </c:pt>
                <c:pt idx="39">
                  <c:v>144940</c:v>
                </c:pt>
                <c:pt idx="40">
                  <c:v>180582</c:v>
                </c:pt>
                <c:pt idx="41">
                  <c:v>136387</c:v>
                </c:pt>
                <c:pt idx="42">
                  <c:v>165087</c:v>
                </c:pt>
                <c:pt idx="43">
                  <c:v>167911</c:v>
                </c:pt>
                <c:pt idx="44">
                  <c:v>108097</c:v>
                </c:pt>
                <c:pt idx="45">
                  <c:v>107668</c:v>
                </c:pt>
                <c:pt idx="46">
                  <c:v>158677</c:v>
                </c:pt>
                <c:pt idx="47">
                  <c:v>118609</c:v>
                </c:pt>
                <c:pt idx="48" formatCode="_-* #,##0_-;\-* #,##0_-;_-* &quot;-&quot;??_-;_-@_-">
                  <c:v>119976</c:v>
                </c:pt>
                <c:pt idx="49" formatCode="_-* #,##0_-;\-* #,##0_-;_-* &quot;-&quot;??_-;_-@_-">
                  <c:v>121875</c:v>
                </c:pt>
                <c:pt idx="50" formatCode="_-* #,##0_-;\-* #,##0_-;_-* &quot;-&quot;??_-;_-@_-">
                  <c:v>103470</c:v>
                </c:pt>
                <c:pt idx="51" formatCode="_-* #,##0_-;\-* #,##0_-;_-* &quot;-&quot;??_-;_-@_-">
                  <c:v>102797</c:v>
                </c:pt>
                <c:pt idx="52" formatCode="_-* #,##0_-;\-* #,##0_-;_-* &quot;-&quot;??_-;_-@_-">
                  <c:v>109880</c:v>
                </c:pt>
                <c:pt idx="53" formatCode="_-* #,##0_-;\-* #,##0_-;_-* &quot;-&quot;??_-;_-@_-">
                  <c:v>79290</c:v>
                </c:pt>
              </c:numCache>
            </c:numRef>
          </c:val>
          <c:extLst>
            <c:ext xmlns:c16="http://schemas.microsoft.com/office/drawing/2014/chart" uri="{C3380CC4-5D6E-409C-BE32-E72D297353CC}">
              <c16:uniqueId val="{00000001-513F-4180-931F-3B1485D61C43}"/>
            </c:ext>
          </c:extLst>
        </c:ser>
        <c:ser>
          <c:idx val="2"/>
          <c:order val="2"/>
          <c:tx>
            <c:strRef>
              <c:f>'MSCI EM Deriv'!$Q$4</c:f>
              <c:strCache>
                <c:ptCount val="1"/>
                <c:pt idx="0">
                  <c:v>FMEN</c:v>
                </c:pt>
              </c:strCache>
            </c:strRef>
          </c:tx>
          <c:spPr>
            <a:solidFill>
              <a:srgbClr val="DCDCDC"/>
            </a:solidFill>
            <a:ln>
              <a:noFill/>
            </a:ln>
            <a:effectLst/>
          </c:spPr>
          <c:invertIfNegative val="0"/>
          <c:cat>
            <c:numRef>
              <c:f>'MSCI EM Deriv'!$N$5:$N$58</c:f>
              <c:numCache>
                <c:formatCode>[$-409]mmm\-yy;@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EM Deriv'!$Q$5:$Q$58</c:f>
              <c:numCache>
                <c:formatCode>_(* #,##0_);_(* \(#,##0\);_(* "-"??_);_(@_)</c:formatCode>
                <c:ptCount val="54"/>
                <c:pt idx="0">
                  <c:v>2893</c:v>
                </c:pt>
                <c:pt idx="1">
                  <c:v>3163</c:v>
                </c:pt>
                <c:pt idx="2">
                  <c:v>3040</c:v>
                </c:pt>
                <c:pt idx="3">
                  <c:v>5413</c:v>
                </c:pt>
                <c:pt idx="4">
                  <c:v>4632</c:v>
                </c:pt>
                <c:pt idx="5">
                  <c:v>2640</c:v>
                </c:pt>
                <c:pt idx="6">
                  <c:v>2585</c:v>
                </c:pt>
                <c:pt idx="7">
                  <c:v>2372</c:v>
                </c:pt>
                <c:pt idx="8">
                  <c:v>1642</c:v>
                </c:pt>
                <c:pt idx="9">
                  <c:v>1600</c:v>
                </c:pt>
                <c:pt idx="10">
                  <c:v>2248</c:v>
                </c:pt>
                <c:pt idx="11">
                  <c:v>2447</c:v>
                </c:pt>
                <c:pt idx="12">
                  <c:v>2526</c:v>
                </c:pt>
                <c:pt idx="13">
                  <c:v>2575</c:v>
                </c:pt>
                <c:pt idx="14">
                  <c:v>6818</c:v>
                </c:pt>
                <c:pt idx="15">
                  <c:v>6809</c:v>
                </c:pt>
                <c:pt idx="16">
                  <c:v>6723</c:v>
                </c:pt>
                <c:pt idx="17">
                  <c:v>5964</c:v>
                </c:pt>
                <c:pt idx="18">
                  <c:v>5944</c:v>
                </c:pt>
                <c:pt idx="19">
                  <c:v>6034</c:v>
                </c:pt>
                <c:pt idx="20">
                  <c:v>6080</c:v>
                </c:pt>
                <c:pt idx="21">
                  <c:v>6446</c:v>
                </c:pt>
                <c:pt idx="22">
                  <c:v>5908</c:v>
                </c:pt>
                <c:pt idx="23">
                  <c:v>5884</c:v>
                </c:pt>
                <c:pt idx="24">
                  <c:v>6021</c:v>
                </c:pt>
                <c:pt idx="25">
                  <c:v>9052</c:v>
                </c:pt>
                <c:pt idx="26">
                  <c:v>1635</c:v>
                </c:pt>
                <c:pt idx="27">
                  <c:v>1407</c:v>
                </c:pt>
                <c:pt idx="28">
                  <c:v>1745</c:v>
                </c:pt>
                <c:pt idx="29">
                  <c:v>1839</c:v>
                </c:pt>
                <c:pt idx="30">
                  <c:v>2179</c:v>
                </c:pt>
                <c:pt idx="31">
                  <c:v>2311</c:v>
                </c:pt>
                <c:pt idx="32">
                  <c:v>1404</c:v>
                </c:pt>
                <c:pt idx="33">
                  <c:v>1549</c:v>
                </c:pt>
                <c:pt idx="34">
                  <c:v>1648</c:v>
                </c:pt>
                <c:pt idx="35">
                  <c:v>2639</c:v>
                </c:pt>
                <c:pt idx="36">
                  <c:v>2332</c:v>
                </c:pt>
                <c:pt idx="37">
                  <c:v>2594</c:v>
                </c:pt>
                <c:pt idx="38">
                  <c:v>24562</c:v>
                </c:pt>
                <c:pt idx="39">
                  <c:v>26366</c:v>
                </c:pt>
                <c:pt idx="40">
                  <c:v>32583</c:v>
                </c:pt>
                <c:pt idx="41">
                  <c:v>37926</c:v>
                </c:pt>
                <c:pt idx="42">
                  <c:v>32883</c:v>
                </c:pt>
                <c:pt idx="43">
                  <c:v>37646</c:v>
                </c:pt>
                <c:pt idx="44">
                  <c:v>34856</c:v>
                </c:pt>
                <c:pt idx="45">
                  <c:v>35681</c:v>
                </c:pt>
                <c:pt idx="46">
                  <c:v>36317</c:v>
                </c:pt>
                <c:pt idx="47">
                  <c:v>24834</c:v>
                </c:pt>
                <c:pt idx="48" formatCode="_-* #,##0_-;\-* #,##0_-;_-* &quot;-&quot;??_-;_-@_-">
                  <c:v>25631</c:v>
                </c:pt>
                <c:pt idx="49" formatCode="_-* #,##0_-;\-* #,##0_-;_-* &quot;-&quot;??_-;_-@_-">
                  <c:v>33812</c:v>
                </c:pt>
                <c:pt idx="50" formatCode="_-* #,##0_-;\-* #,##0_-;_-* &quot;-&quot;??_-;_-@_-">
                  <c:v>45426</c:v>
                </c:pt>
                <c:pt idx="51" formatCode="_-* #,##0_-;\-* #,##0_-;_-* &quot;-&quot;??_-;_-@_-">
                  <c:v>42478</c:v>
                </c:pt>
                <c:pt idx="52" formatCode="_-* #,##0_-;\-* #,##0_-;_-* &quot;-&quot;??_-;_-@_-">
                  <c:v>40754</c:v>
                </c:pt>
                <c:pt idx="53" formatCode="_-* #,##0_-;\-* #,##0_-;_-* &quot;-&quot;??_-;_-@_-">
                  <c:v>29286</c:v>
                </c:pt>
              </c:numCache>
            </c:numRef>
          </c:val>
          <c:extLst>
            <c:ext xmlns:c16="http://schemas.microsoft.com/office/drawing/2014/chart" uri="{C3380CC4-5D6E-409C-BE32-E72D297353CC}">
              <c16:uniqueId val="{00000002-513F-4180-931F-3B1485D61C43}"/>
            </c:ext>
          </c:extLst>
        </c:ser>
        <c:ser>
          <c:idx val="3"/>
          <c:order val="3"/>
          <c:tx>
            <c:strRef>
              <c:f>'MSCI EM Deriv'!$R$4</c:f>
              <c:strCache>
                <c:ptCount val="1"/>
                <c:pt idx="0">
                  <c:v>FMMG</c:v>
                </c:pt>
              </c:strCache>
            </c:strRef>
          </c:tx>
          <c:spPr>
            <a:solidFill>
              <a:srgbClr val="3C7DBE"/>
            </a:solidFill>
            <a:ln>
              <a:noFill/>
            </a:ln>
            <a:effectLst/>
          </c:spPr>
          <c:invertIfNegative val="0"/>
          <c:cat>
            <c:numRef>
              <c:f>'MSCI EM Deriv'!$N$5:$N$58</c:f>
              <c:numCache>
                <c:formatCode>[$-409]mmm\-yy;@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EM Deriv'!$R$5:$R$58</c:f>
              <c:numCache>
                <c:formatCode>General</c:formatCode>
                <c:ptCount val="54"/>
              </c:numCache>
            </c:numRef>
          </c:val>
          <c:extLst>
            <c:ext xmlns:c16="http://schemas.microsoft.com/office/drawing/2014/chart" uri="{C3380CC4-5D6E-409C-BE32-E72D297353CC}">
              <c16:uniqueId val="{00000003-513F-4180-931F-3B1485D61C43}"/>
            </c:ext>
          </c:extLst>
        </c:ser>
        <c:ser>
          <c:idx val="4"/>
          <c:order val="4"/>
          <c:tx>
            <c:strRef>
              <c:f>'MSCI EM Deriv'!$S$4</c:f>
              <c:strCache>
                <c:ptCount val="1"/>
                <c:pt idx="0">
                  <c:v>OMEF</c:v>
                </c:pt>
              </c:strCache>
            </c:strRef>
          </c:tx>
          <c:spPr>
            <a:solidFill>
              <a:srgbClr val="00454D"/>
            </a:solidFill>
            <a:ln>
              <a:noFill/>
            </a:ln>
            <a:effectLst/>
          </c:spPr>
          <c:invertIfNegative val="0"/>
          <c:cat>
            <c:numRef>
              <c:f>'MSCI EM Deriv'!$N$5:$N$58</c:f>
              <c:numCache>
                <c:formatCode>[$-409]mmm\-yy;@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EM Deriv'!$S$5:$S$58</c:f>
              <c:numCache>
                <c:formatCode>General</c:formatCode>
                <c:ptCount val="54"/>
                <c:pt idx="2" formatCode="_(* #,##0_);_(* \(#,##0\);_(* &quot;-&quot;??_);_(@_)">
                  <c:v>49356</c:v>
                </c:pt>
                <c:pt idx="3" formatCode="_(* #,##0_);_(* \(#,##0\);_(* &quot;-&quot;??_);_(@_)">
                  <c:v>49380</c:v>
                </c:pt>
                <c:pt idx="4" formatCode="_(* #,##0_);_(* \(#,##0\);_(* &quot;-&quot;??_);_(@_)">
                  <c:v>182</c:v>
                </c:pt>
                <c:pt idx="5" formatCode="_(* #,##0_);_(* \(#,##0\);_(* &quot;-&quot;??_);_(@_)">
                  <c:v>483</c:v>
                </c:pt>
                <c:pt idx="6" formatCode="_(* #,##0_);_(* \(#,##0\);_(* &quot;-&quot;??_);_(@_)">
                  <c:v>424</c:v>
                </c:pt>
                <c:pt idx="7" formatCode="_(* #,##0_);_(* \(#,##0\);_(* &quot;-&quot;??_);_(@_)">
                  <c:v>835</c:v>
                </c:pt>
                <c:pt idx="8" formatCode="_(* #,##0_);_(* \(#,##0\);_(* &quot;-&quot;??_);_(@_)">
                  <c:v>6952</c:v>
                </c:pt>
                <c:pt idx="9" formatCode="_(* #,##0_);_(* \(#,##0\);_(* &quot;-&quot;??_);_(@_)">
                  <c:v>6522</c:v>
                </c:pt>
                <c:pt idx="10" formatCode="_(* #,##0_);_(* \(#,##0\);_(* &quot;-&quot;??_);_(@_)">
                  <c:v>10390</c:v>
                </c:pt>
                <c:pt idx="11" formatCode="_(* #,##0_);_(* \(#,##0\);_(* &quot;-&quot;??_);_(@_)">
                  <c:v>21603</c:v>
                </c:pt>
                <c:pt idx="12" formatCode="_(* #,##0_);_(* \(#,##0\);_(* &quot;-&quot;??_);_(@_)">
                  <c:v>9592</c:v>
                </c:pt>
                <c:pt idx="13" formatCode="_(* #,##0_);_(* \(#,##0\);_(* &quot;-&quot;??_);_(@_)">
                  <c:v>4074</c:v>
                </c:pt>
                <c:pt idx="14" formatCode="_(* #,##0_);_(* \(#,##0\);_(* &quot;-&quot;??_);_(@_)">
                  <c:v>16431</c:v>
                </c:pt>
                <c:pt idx="15" formatCode="_(* #,##0_);_(* \(#,##0\);_(* &quot;-&quot;??_);_(@_)">
                  <c:v>17356</c:v>
                </c:pt>
                <c:pt idx="16" formatCode="_(* #,##0_);_(* \(#,##0\);_(* &quot;-&quot;??_);_(@_)">
                  <c:v>19516</c:v>
                </c:pt>
                <c:pt idx="17" formatCode="_(* #,##0_);_(* \(#,##0\);_(* &quot;-&quot;??_);_(@_)">
                  <c:v>27799</c:v>
                </c:pt>
                <c:pt idx="18" formatCode="_(* #,##0_);_(* \(#,##0\);_(* &quot;-&quot;??_);_(@_)">
                  <c:v>31660</c:v>
                </c:pt>
                <c:pt idx="19" formatCode="_(* #,##0_);_(* \(#,##0\);_(* &quot;-&quot;??_);_(@_)">
                  <c:v>41319</c:v>
                </c:pt>
                <c:pt idx="20" formatCode="_(* #,##0_);_(* \(#,##0\);_(* &quot;-&quot;??_);_(@_)">
                  <c:v>55258</c:v>
                </c:pt>
                <c:pt idx="21" formatCode="_(* #,##0_);_(* \(#,##0\);_(* &quot;-&quot;??_);_(@_)">
                  <c:v>59090</c:v>
                </c:pt>
                <c:pt idx="22" formatCode="_(* #,##0_);_(* \(#,##0\);_(* &quot;-&quot;??_);_(@_)">
                  <c:v>85700</c:v>
                </c:pt>
                <c:pt idx="23" formatCode="_(* #,##0_);_(* \(#,##0\);_(* &quot;-&quot;??_);_(@_)">
                  <c:v>74212</c:v>
                </c:pt>
                <c:pt idx="24" formatCode="_(* #,##0_);_(* \(#,##0\);_(* &quot;-&quot;??_);_(@_)">
                  <c:v>84165</c:v>
                </c:pt>
                <c:pt idx="25" formatCode="_(* #,##0_);_(* \(#,##0\);_(* &quot;-&quot;??_);_(@_)">
                  <c:v>86882</c:v>
                </c:pt>
                <c:pt idx="26" formatCode="_(* #,##0_);_(* \(#,##0\);_(* &quot;-&quot;??_);_(@_)">
                  <c:v>131765</c:v>
                </c:pt>
                <c:pt idx="27" formatCode="_(* #,##0_);_(* \(#,##0\);_(* &quot;-&quot;??_);_(@_)">
                  <c:v>148269</c:v>
                </c:pt>
                <c:pt idx="28" formatCode="_(* #,##0_);_(* \(#,##0\);_(* &quot;-&quot;??_);_(@_)">
                  <c:v>160119</c:v>
                </c:pt>
                <c:pt idx="29" formatCode="_(* #,##0_);_(* \(#,##0\);_(* &quot;-&quot;??_);_(@_)">
                  <c:v>146988</c:v>
                </c:pt>
                <c:pt idx="30" formatCode="_(* #,##0_);_(* \(#,##0\);_(* &quot;-&quot;??_);_(@_)">
                  <c:v>160402</c:v>
                </c:pt>
                <c:pt idx="31" formatCode="_(* #,##0_);_(* \(#,##0\);_(* &quot;-&quot;??_);_(@_)">
                  <c:v>163608</c:v>
                </c:pt>
                <c:pt idx="32" formatCode="_(* #,##0_);_(* \(#,##0\);_(* &quot;-&quot;??_);_(@_)">
                  <c:v>165305</c:v>
                </c:pt>
                <c:pt idx="33" formatCode="_(* #,##0_);_(* \(#,##0\);_(* &quot;-&quot;??_);_(@_)">
                  <c:v>186972</c:v>
                </c:pt>
                <c:pt idx="34" formatCode="_(* #,##0_);_(* \(#,##0\);_(* &quot;-&quot;??_);_(@_)">
                  <c:v>208605</c:v>
                </c:pt>
                <c:pt idx="35" formatCode="_(* #,##0_);_(* \(#,##0\);_(* &quot;-&quot;??_);_(@_)">
                  <c:v>156844</c:v>
                </c:pt>
                <c:pt idx="36" formatCode="_(* #,##0_);_(* \(#,##0\);_(* &quot;-&quot;??_);_(@_)">
                  <c:v>227449</c:v>
                </c:pt>
                <c:pt idx="37" formatCode="_(* #,##0_);_(* \(#,##0\);_(* &quot;-&quot;??_);_(@_)">
                  <c:v>231022</c:v>
                </c:pt>
                <c:pt idx="38" formatCode="_(* #,##0_);_(* \(#,##0\);_(* &quot;-&quot;??_);_(@_)">
                  <c:v>210948</c:v>
                </c:pt>
                <c:pt idx="39" formatCode="_(* #,##0_);_(* \(#,##0\);_(* &quot;-&quot;??_);_(@_)">
                  <c:v>212891</c:v>
                </c:pt>
                <c:pt idx="40" formatCode="_(* #,##0_);_(* \(#,##0\);_(* &quot;-&quot;??_);_(@_)">
                  <c:v>239338</c:v>
                </c:pt>
                <c:pt idx="41" formatCode="_(* #,##0_);_(* \(#,##0\);_(* &quot;-&quot;??_);_(@_)">
                  <c:v>215099</c:v>
                </c:pt>
                <c:pt idx="42" formatCode="_(* #,##0_);_(* \(#,##0\);_(* &quot;-&quot;??_);_(@_)">
                  <c:v>225620</c:v>
                </c:pt>
                <c:pt idx="43" formatCode="_(* #,##0_);_(* \(#,##0\);_(* &quot;-&quot;??_);_(@_)">
                  <c:v>259335</c:v>
                </c:pt>
                <c:pt idx="44" formatCode="_(* #,##0_);_(* \(#,##0\);_(* &quot;-&quot;??_);_(@_)">
                  <c:v>233086</c:v>
                </c:pt>
                <c:pt idx="45" formatCode="_(* #,##0_);_(* \(#,##0\);_(* &quot;-&quot;??_);_(@_)">
                  <c:v>256462</c:v>
                </c:pt>
                <c:pt idx="46" formatCode="_(* #,##0_);_(* \(#,##0\);_(* &quot;-&quot;??_);_(@_)">
                  <c:v>267576</c:v>
                </c:pt>
                <c:pt idx="47" formatCode="_(* #,##0_);_(* \(#,##0\);_(* &quot;-&quot;??_);_(@_)">
                  <c:v>243722</c:v>
                </c:pt>
                <c:pt idx="48" formatCode="_-* #,##0_-;\-* #,##0_-;_-* &quot;-&quot;??_-;_-@_-">
                  <c:v>281021</c:v>
                </c:pt>
                <c:pt idx="49" formatCode="_-* #,##0_-;\-* #,##0_-;_-* &quot;-&quot;??_-;_-@_-">
                  <c:v>345395</c:v>
                </c:pt>
                <c:pt idx="50" formatCode="_-* #,##0_-;\-* #,##0_-;_-* &quot;-&quot;??_-;_-@_-">
                  <c:v>258511</c:v>
                </c:pt>
                <c:pt idx="51" formatCode="_-* #,##0_-;\-* #,##0_-;_-* &quot;-&quot;??_-;_-@_-">
                  <c:v>238148</c:v>
                </c:pt>
                <c:pt idx="52" formatCode="_-* #,##0_-;\-* #,##0_-;_-* &quot;-&quot;??_-;_-@_-">
                  <c:v>248955</c:v>
                </c:pt>
                <c:pt idx="53" formatCode="_-* #,##0_-;\-* #,##0_-;_-* &quot;-&quot;??_-;_-@_-">
                  <c:v>177912</c:v>
                </c:pt>
              </c:numCache>
            </c:numRef>
          </c:val>
          <c:extLst>
            <c:ext xmlns:c16="http://schemas.microsoft.com/office/drawing/2014/chart" uri="{C3380CC4-5D6E-409C-BE32-E72D297353CC}">
              <c16:uniqueId val="{00000004-513F-4180-931F-3B1485D61C43}"/>
            </c:ext>
          </c:extLst>
        </c:ser>
        <c:ser>
          <c:idx val="5"/>
          <c:order val="5"/>
          <c:tx>
            <c:strRef>
              <c:f>'MSCI EM Deriv'!$T$4</c:f>
              <c:strCache>
                <c:ptCount val="1"/>
                <c:pt idx="0">
                  <c:v>OMEM</c:v>
                </c:pt>
              </c:strCache>
            </c:strRef>
          </c:tx>
          <c:spPr>
            <a:solidFill>
              <a:srgbClr val="FFAAA1"/>
            </a:solidFill>
            <a:ln>
              <a:noFill/>
            </a:ln>
            <a:effectLst/>
          </c:spPr>
          <c:invertIfNegative val="0"/>
          <c:cat>
            <c:numRef>
              <c:f>'MSCI EM Deriv'!$N$5:$N$58</c:f>
              <c:numCache>
                <c:formatCode>[$-409]mmm\-yy;@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EM Deriv'!$T$5:$T$58</c:f>
              <c:numCache>
                <c:formatCode>_(* #,##0_);_(* \(#,##0\);_(* "-"??_);_(@_)</c:formatCode>
                <c:ptCount val="54"/>
                <c:pt idx="0">
                  <c:v>10483</c:v>
                </c:pt>
                <c:pt idx="1">
                  <c:v>12109</c:v>
                </c:pt>
                <c:pt idx="2">
                  <c:v>24964</c:v>
                </c:pt>
                <c:pt idx="3">
                  <c:v>25393</c:v>
                </c:pt>
                <c:pt idx="4">
                  <c:v>31711</c:v>
                </c:pt>
                <c:pt idx="5">
                  <c:v>36504</c:v>
                </c:pt>
                <c:pt idx="6">
                  <c:v>44614</c:v>
                </c:pt>
                <c:pt idx="7">
                  <c:v>40797</c:v>
                </c:pt>
                <c:pt idx="8">
                  <c:v>26408</c:v>
                </c:pt>
                <c:pt idx="9">
                  <c:v>38551</c:v>
                </c:pt>
                <c:pt idx="10">
                  <c:v>47034</c:v>
                </c:pt>
                <c:pt idx="11">
                  <c:v>34796</c:v>
                </c:pt>
                <c:pt idx="12">
                  <c:v>35830</c:v>
                </c:pt>
                <c:pt idx="13">
                  <c:v>49867</c:v>
                </c:pt>
                <c:pt idx="14">
                  <c:v>69456</c:v>
                </c:pt>
                <c:pt idx="15">
                  <c:v>71896</c:v>
                </c:pt>
                <c:pt idx="16">
                  <c:v>74686</c:v>
                </c:pt>
                <c:pt idx="17">
                  <c:v>71873</c:v>
                </c:pt>
                <c:pt idx="18">
                  <c:v>80431</c:v>
                </c:pt>
                <c:pt idx="19">
                  <c:v>86748</c:v>
                </c:pt>
                <c:pt idx="20">
                  <c:v>52434</c:v>
                </c:pt>
                <c:pt idx="21">
                  <c:v>54760</c:v>
                </c:pt>
                <c:pt idx="22">
                  <c:v>69160</c:v>
                </c:pt>
                <c:pt idx="23">
                  <c:v>49050</c:v>
                </c:pt>
                <c:pt idx="24">
                  <c:v>70033</c:v>
                </c:pt>
                <c:pt idx="25">
                  <c:v>84181</c:v>
                </c:pt>
                <c:pt idx="26">
                  <c:v>61433</c:v>
                </c:pt>
                <c:pt idx="27">
                  <c:v>73241</c:v>
                </c:pt>
                <c:pt idx="28">
                  <c:v>72670</c:v>
                </c:pt>
                <c:pt idx="29">
                  <c:v>32346</c:v>
                </c:pt>
                <c:pt idx="30">
                  <c:v>33901</c:v>
                </c:pt>
                <c:pt idx="31">
                  <c:v>39768</c:v>
                </c:pt>
                <c:pt idx="32">
                  <c:v>24487</c:v>
                </c:pt>
                <c:pt idx="33">
                  <c:v>27315</c:v>
                </c:pt>
                <c:pt idx="34">
                  <c:v>27868</c:v>
                </c:pt>
                <c:pt idx="35">
                  <c:v>21711</c:v>
                </c:pt>
                <c:pt idx="36">
                  <c:v>21711</c:v>
                </c:pt>
                <c:pt idx="37">
                  <c:v>27533</c:v>
                </c:pt>
                <c:pt idx="38">
                  <c:v>21056</c:v>
                </c:pt>
                <c:pt idx="39">
                  <c:v>19112</c:v>
                </c:pt>
                <c:pt idx="40">
                  <c:v>19055</c:v>
                </c:pt>
                <c:pt idx="41">
                  <c:v>16312</c:v>
                </c:pt>
                <c:pt idx="42">
                  <c:v>20124</c:v>
                </c:pt>
                <c:pt idx="43">
                  <c:v>29620</c:v>
                </c:pt>
                <c:pt idx="44">
                  <c:v>11523</c:v>
                </c:pt>
                <c:pt idx="45">
                  <c:v>23081</c:v>
                </c:pt>
                <c:pt idx="46">
                  <c:v>27046</c:v>
                </c:pt>
                <c:pt idx="47">
                  <c:v>14424</c:v>
                </c:pt>
                <c:pt idx="48" formatCode="_-* #,##0_-;\-* #,##0_-;_-* &quot;-&quot;??_-;_-@_-">
                  <c:v>22998</c:v>
                </c:pt>
                <c:pt idx="49" formatCode="_-* #,##0_-;\-* #,##0_-;_-* &quot;-&quot;??_-;_-@_-">
                  <c:v>27812</c:v>
                </c:pt>
                <c:pt idx="50" formatCode="_-* #,##0_-;\-* #,##0_-;_-* &quot;-&quot;??_-;_-@_-">
                  <c:v>16913</c:v>
                </c:pt>
                <c:pt idx="51" formatCode="_-* #,##0_-;\-* #,##0_-;_-* &quot;-&quot;??_-;_-@_-">
                  <c:v>17085</c:v>
                </c:pt>
                <c:pt idx="52" formatCode="_-* #,##0_-;\-* #,##0_-;_-* &quot;-&quot;??_-;_-@_-">
                  <c:v>17085</c:v>
                </c:pt>
                <c:pt idx="53" formatCode="_-* #,##0_-;\-* #,##0_-;_-* &quot;-&quot;??_-;_-@_-">
                  <c:v>9251</c:v>
                </c:pt>
              </c:numCache>
            </c:numRef>
          </c:val>
          <c:extLst>
            <c:ext xmlns:c16="http://schemas.microsoft.com/office/drawing/2014/chart" uri="{C3380CC4-5D6E-409C-BE32-E72D297353CC}">
              <c16:uniqueId val="{00000005-513F-4180-931F-3B1485D61C43}"/>
            </c:ext>
          </c:extLst>
        </c:ser>
        <c:ser>
          <c:idx val="6"/>
          <c:order val="6"/>
          <c:tx>
            <c:strRef>
              <c:f>'MSCI EM Deriv'!$U$4</c:f>
              <c:strCache>
                <c:ptCount val="1"/>
                <c:pt idx="0">
                  <c:v>OMEN</c:v>
                </c:pt>
              </c:strCache>
            </c:strRef>
          </c:tx>
          <c:spPr>
            <a:solidFill>
              <a:srgbClr val="66348E"/>
            </a:solidFill>
            <a:ln>
              <a:noFill/>
            </a:ln>
            <a:effectLst/>
          </c:spPr>
          <c:invertIfNegative val="0"/>
          <c:cat>
            <c:numRef>
              <c:f>'MSCI EM Deriv'!$N$5:$N$58</c:f>
              <c:numCache>
                <c:formatCode>[$-409]mmm\-yy;@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EM Deriv'!$U$5:$U$58</c:f>
              <c:numCache>
                <c:formatCode>General</c:formatCode>
                <c:ptCount val="54"/>
                <c:pt idx="2" formatCode="_(* #,##0_);_(* \(#,##0\);_(* &quot;-&quot;??_);_(@_)">
                  <c:v>4232</c:v>
                </c:pt>
                <c:pt idx="3" formatCode="_(* #,##0_);_(* \(#,##0\);_(* &quot;-&quot;??_);_(@_)">
                  <c:v>4232</c:v>
                </c:pt>
                <c:pt idx="4" formatCode="_(* #,##0_);_(* \(#,##0\);_(* &quot;-&quot;??_);_(@_)">
                  <c:v>21574</c:v>
                </c:pt>
                <c:pt idx="5" formatCode="_(* #,##0_);_(* \(#,##0\);_(* &quot;-&quot;??_);_(@_)">
                  <c:v>13110</c:v>
                </c:pt>
                <c:pt idx="6" formatCode="_(* #,##0_);_(* \(#,##0\);_(* &quot;-&quot;??_);_(@_)">
                  <c:v>13110</c:v>
                </c:pt>
                <c:pt idx="7" formatCode="_(* #,##0_);_(* \(#,##0\);_(* &quot;-&quot;??_);_(@_)">
                  <c:v>13110</c:v>
                </c:pt>
                <c:pt idx="8" formatCode="_(* #,##0_);_(* \(#,##0\);_(* &quot;-&quot;??_);_(@_)">
                  <c:v>13110</c:v>
                </c:pt>
                <c:pt idx="9" formatCode="_(* #,##0_);_(* \(#,##0\);_(* &quot;-&quot;??_);_(@_)">
                  <c:v>13110</c:v>
                </c:pt>
                <c:pt idx="10" formatCode="_(* #,##0_);_(* \(#,##0\);_(* &quot;-&quot;??_);_(@_)">
                  <c:v>13110</c:v>
                </c:pt>
                <c:pt idx="11" formatCode="_(* #,##0_);_(* \(#,##0\);_(* &quot;-&quot;??_);_(@_)">
                  <c:v>12525</c:v>
                </c:pt>
                <c:pt idx="12" formatCode="_(* #,##0_);_(* \(#,##0\);_(* &quot;-&quot;??_);_(@_)">
                  <c:v>12525</c:v>
                </c:pt>
                <c:pt idx="13" formatCode="_(* #,##0_);_(* \(#,##0\);_(* &quot;-&quot;??_);_(@_)">
                  <c:v>12525</c:v>
                </c:pt>
                <c:pt idx="14" formatCode="_(* #,##0_);_(* \(#,##0\);_(* &quot;-&quot;??_);_(@_)">
                  <c:v>11643</c:v>
                </c:pt>
                <c:pt idx="15" formatCode="_(* #,##0_);_(* \(#,##0\);_(* &quot;-&quot;??_);_(@_)">
                  <c:v>11643</c:v>
                </c:pt>
                <c:pt idx="16" formatCode="_(* #,##0_);_(* \(#,##0\);_(* &quot;-&quot;??_);_(@_)">
                  <c:v>11643</c:v>
                </c:pt>
                <c:pt idx="17" formatCode="_(* #,##0_);_(* \(#,##0\);_(* &quot;-&quot;??_);_(@_)">
                  <c:v>11643</c:v>
                </c:pt>
                <c:pt idx="18" formatCode="_(* #,##0_);_(* \(#,##0\);_(* &quot;-&quot;??_);_(@_)">
                  <c:v>11643</c:v>
                </c:pt>
                <c:pt idx="19" formatCode="_(* #,##0_);_(* \(#,##0\);_(* &quot;-&quot;??_);_(@_)">
                  <c:v>11643</c:v>
                </c:pt>
                <c:pt idx="20" formatCode="_(* #,##0_);_(* \(#,##0\);_(* &quot;-&quot;??_);_(@_)">
                  <c:v>11643</c:v>
                </c:pt>
                <c:pt idx="21" formatCode="_(* #,##0_);_(* \(#,##0\);_(* &quot;-&quot;??_);_(@_)">
                  <c:v>11643</c:v>
                </c:pt>
                <c:pt idx="22" formatCode="_(* #,##0_);_(* \(#,##0\);_(* &quot;-&quot;??_);_(@_)">
                  <c:v>11643</c:v>
                </c:pt>
                <c:pt idx="23" formatCode="_(* #,##0_);_(* \(#,##0\);_(* &quot;-&quot;??_);_(@_)">
                  <c:v>11643</c:v>
                </c:pt>
                <c:pt idx="24" formatCode="_(* #,##0_);_(* \(#,##0\);_(* &quot;-&quot;??_);_(@_)">
                  <c:v>11643</c:v>
                </c:pt>
                <c:pt idx="25" formatCode="_(* #,##0_);_(* \(#,##0\);_(* &quot;-&quot;??_);_(@_)">
                  <c:v>11643</c:v>
                </c:pt>
                <c:pt idx="26" formatCode="_(* #,##0_);_(* \(#,##0\);_(* &quot;-&quot;??_);_(@_)">
                  <c:v>11643</c:v>
                </c:pt>
                <c:pt idx="27" formatCode="_(* #,##0_);_(* \(#,##0\);_(* &quot;-&quot;??_);_(@_)">
                  <c:v>11643</c:v>
                </c:pt>
                <c:pt idx="28" formatCode="_(* #,##0_);_(* \(#,##0\);_(* &quot;-&quot;??_);_(@_)">
                  <c:v>11643</c:v>
                </c:pt>
                <c:pt idx="29" formatCode="_(* #,##0_);_(* \(#,##0\);_(* &quot;-&quot;??_);_(@_)">
                  <c:v>11643</c:v>
                </c:pt>
                <c:pt idx="30" formatCode="_(* #,##0_);_(* \(#,##0\);_(* &quot;-&quot;??_);_(@_)">
                  <c:v>11643</c:v>
                </c:pt>
                <c:pt idx="31" formatCode="_(* #,##0_);_(* \(#,##0\);_(* &quot;-&quot;??_);_(@_)">
                  <c:v>11658</c:v>
                </c:pt>
                <c:pt idx="32" formatCode="_(* #,##0_);_(* \(#,##0\);_(* &quot;-&quot;??_);_(@_)">
                  <c:v>11688</c:v>
                </c:pt>
                <c:pt idx="33" formatCode="_(* #,##0_);_(* \(#,##0\);_(* &quot;-&quot;??_);_(@_)">
                  <c:v>11673</c:v>
                </c:pt>
                <c:pt idx="34" formatCode="_(* #,##0_);_(* \(#,##0\);_(* &quot;-&quot;??_);_(@_)">
                  <c:v>11688</c:v>
                </c:pt>
                <c:pt idx="35" formatCode="_(* #,##0_);_(* \(#,##0\);_(* &quot;-&quot;??_);_(@_)">
                  <c:v>11673</c:v>
                </c:pt>
                <c:pt idx="36" formatCode="_(* #,##0_);_(* \(#,##0\);_(* &quot;-&quot;??_);_(@_)">
                  <c:v>11673</c:v>
                </c:pt>
                <c:pt idx="37" formatCode="_(* #,##0_);_(* \(#,##0\);_(* &quot;-&quot;??_);_(@_)">
                  <c:v>19146</c:v>
                </c:pt>
                <c:pt idx="38" formatCode="_(* #,##0_);_(* \(#,##0\);_(* &quot;-&quot;??_);_(@_)">
                  <c:v>3622</c:v>
                </c:pt>
                <c:pt idx="39" formatCode="_(* #,##0_);_(* \(#,##0\);_(* &quot;-&quot;??_);_(@_)">
                  <c:v>3622</c:v>
                </c:pt>
                <c:pt idx="40" formatCode="_(* #,##0_);_(* \(#,##0\);_(* &quot;-&quot;??_);_(@_)">
                  <c:v>3622</c:v>
                </c:pt>
                <c:pt idx="41" formatCode="_(* #,##0_);_(* \(#,##0\);_(* &quot;-&quot;??_);_(@_)">
                  <c:v>3622</c:v>
                </c:pt>
                <c:pt idx="42" formatCode="_(* #,##0_);_(* \(#,##0\);_(* &quot;-&quot;??_);_(@_)">
                  <c:v>3622</c:v>
                </c:pt>
                <c:pt idx="43" formatCode="_(* #,##0_);_(* \(#,##0\);_(* &quot;-&quot;??_);_(@_)">
                  <c:v>3622</c:v>
                </c:pt>
                <c:pt idx="44" formatCode="_(* #,##0_);_(* \(#,##0\);_(* &quot;-&quot;??_);_(@_)">
                  <c:v>9055</c:v>
                </c:pt>
                <c:pt idx="45" formatCode="_(* #,##0_);_(* \(#,##0\);_(* &quot;-&quot;??_);_(@_)">
                  <c:v>9042</c:v>
                </c:pt>
                <c:pt idx="46" formatCode="_(* #,##0_);_(* \(#,##0\);_(* &quot;-&quot;??_);_(@_)">
                  <c:v>9042</c:v>
                </c:pt>
                <c:pt idx="47" formatCode="_(* #,##0_);_(* \(#,##0\);_(* &quot;-&quot;??_);_(@_)">
                  <c:v>9042</c:v>
                </c:pt>
                <c:pt idx="48" formatCode="_-* #,##0_-;\-* #,##0_-;_-* &quot;-&quot;??_-;_-@_-">
                  <c:v>9042</c:v>
                </c:pt>
                <c:pt idx="49" formatCode="_-* #,##0_-;\-* #,##0_-;_-* &quot;-&quot;??_-;_-@_-">
                  <c:v>14524</c:v>
                </c:pt>
                <c:pt idx="50" formatCode="_-* #,##0_-;\-* #,##0_-;_-* &quot;-&quot;??_-;_-@_-">
                  <c:v>10690</c:v>
                </c:pt>
                <c:pt idx="51" formatCode="_-* #,##0_-;\-* #,##0_-;_-* &quot;-&quot;??_-;_-@_-">
                  <c:v>10690</c:v>
                </c:pt>
                <c:pt idx="52" formatCode="_-* #,##0_-;\-* #,##0_-;_-* &quot;-&quot;??_-;_-@_-">
                  <c:v>10690</c:v>
                </c:pt>
                <c:pt idx="53" formatCode="_-* #,##0_-;\-* #,##0_-;_-* &quot;-&quot;??_-;_-@_-">
                  <c:v>10690</c:v>
                </c:pt>
              </c:numCache>
            </c:numRef>
          </c:val>
          <c:extLst>
            <c:ext xmlns:c16="http://schemas.microsoft.com/office/drawing/2014/chart" uri="{C3380CC4-5D6E-409C-BE32-E72D297353CC}">
              <c16:uniqueId val="{00000006-513F-4180-931F-3B1485D61C43}"/>
            </c:ext>
          </c:extLst>
        </c:ser>
        <c:dLbls>
          <c:showLegendKey val="0"/>
          <c:showVal val="0"/>
          <c:showCatName val="0"/>
          <c:showSerName val="0"/>
          <c:showPercent val="0"/>
          <c:showBubbleSize val="0"/>
        </c:dLbls>
        <c:gapWidth val="150"/>
        <c:overlap val="100"/>
        <c:axId val="746579368"/>
        <c:axId val="746585928"/>
      </c:barChart>
      <c:dateAx>
        <c:axId val="746579368"/>
        <c:scaling>
          <c:orientation val="minMax"/>
        </c:scaling>
        <c:delete val="0"/>
        <c:axPos val="b"/>
        <c:numFmt formatCode="[$-409]mmm\-yy;@" sourceLinked="1"/>
        <c:majorTickMark val="out"/>
        <c:minorTickMark val="none"/>
        <c:tickLblPos val="nextTo"/>
        <c:spPr>
          <a:noFill/>
          <a:ln w="9525" cap="flat" cmpd="sng" algn="ctr">
            <a:solidFill>
              <a:schemeClr val="tx1">
                <a:lumMod val="15000"/>
                <a:lumOff val="85000"/>
              </a:schemeClr>
            </a:solidFill>
            <a:round/>
          </a:ln>
          <a:effectLst/>
        </c:spPr>
        <c:txPr>
          <a:bodyPr rot="-2700000" spcFirstLastPara="1" vertOverflow="ellipsis" wrap="square" anchor="ctr" anchorCtr="1"/>
          <a:lstStyle/>
          <a:p>
            <a:pPr>
              <a:defRPr sz="1000" b="0" i="0" u="none" strike="noStrike" kern="1200" baseline="0">
                <a:solidFill>
                  <a:srgbClr val="201751"/>
                </a:solidFill>
                <a:latin typeface="+mn-lt"/>
                <a:ea typeface="+mn-ea"/>
                <a:cs typeface="+mn-cs"/>
              </a:defRPr>
            </a:pPr>
            <a:endParaRPr lang="de-DE"/>
          </a:p>
        </c:txPr>
        <c:crossAx val="746585928"/>
        <c:crosses val="autoZero"/>
        <c:auto val="1"/>
        <c:lblOffset val="100"/>
        <c:baseTimeUnit val="months"/>
        <c:majorUnit val="4"/>
        <c:majorTimeUnit val="months"/>
      </c:dateAx>
      <c:valAx>
        <c:axId val="746585928"/>
        <c:scaling>
          <c:orientation val="minMax"/>
        </c:scaling>
        <c:delete val="0"/>
        <c:axPos val="l"/>
        <c:majorGridlines>
          <c:spPr>
            <a:ln w="6350" cap="flat" cmpd="sng" algn="ctr">
              <a:solidFill>
                <a:srgbClr val="F3F3F3"/>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crossAx val="7465793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a:solidFill>
            <a:srgbClr val="201751"/>
          </a:solidFill>
          <a:latin typeface="+mn-lt"/>
        </a:defRPr>
      </a:pPr>
      <a:endParaRPr lang="de-DE"/>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lgn="ctr" rtl="0">
              <a:defRPr lang="en-GB" sz="1200" b="1" i="0" u="none" strike="noStrike" kern="1200" spc="0" baseline="0">
                <a:solidFill>
                  <a:srgbClr val="201751"/>
                </a:solidFill>
                <a:latin typeface="Arial" panose="020B0604020202020204" pitchFamily="34" charset="0"/>
                <a:ea typeface="+mn-ea"/>
                <a:cs typeface="Arial" panose="020B0604020202020204" pitchFamily="34" charset="0"/>
              </a:defRPr>
            </a:pPr>
            <a:r>
              <a:rPr lang="en-GB" sz="1200" b="1" i="0" u="none" strike="noStrike" kern="1200" spc="0" baseline="0" dirty="0">
                <a:solidFill>
                  <a:srgbClr val="201751"/>
                </a:solidFill>
                <a:latin typeface="Arial" panose="020B0604020202020204" pitchFamily="34" charset="0"/>
                <a:ea typeface="+mn-ea"/>
                <a:cs typeface="Arial" panose="020B0604020202020204" pitchFamily="34" charset="0"/>
              </a:rPr>
              <a:t>EM EAFE Derivatives - Open Interest</a:t>
            </a:r>
          </a:p>
        </c:rich>
      </c:tx>
      <c:overlay val="0"/>
      <c:spPr>
        <a:noFill/>
        <a:ln>
          <a:noFill/>
        </a:ln>
        <a:effectLst/>
      </c:spPr>
      <c:txPr>
        <a:bodyPr rot="0" spcFirstLastPara="1" vertOverflow="ellipsis" vert="horz" wrap="square" anchor="ctr" anchorCtr="1"/>
        <a:lstStyle/>
        <a:p>
          <a:pPr algn="ctr" rtl="0">
            <a:defRPr lang="en-GB" sz="1200" b="1" i="0" u="none" strike="noStrike" kern="1200" spc="0" baseline="0">
              <a:solidFill>
                <a:srgbClr val="201751"/>
              </a:solidFill>
              <a:latin typeface="Arial" panose="020B0604020202020204" pitchFamily="34" charset="0"/>
              <a:ea typeface="+mn-ea"/>
              <a:cs typeface="Arial" panose="020B0604020202020204" pitchFamily="34" charset="0"/>
            </a:defRPr>
          </a:pPr>
          <a:endParaRPr lang="de-DE"/>
        </a:p>
      </c:txPr>
    </c:title>
    <c:autoTitleDeleted val="0"/>
    <c:plotArea>
      <c:layout/>
      <c:barChart>
        <c:barDir val="col"/>
        <c:grouping val="stacked"/>
        <c:varyColors val="0"/>
        <c:ser>
          <c:idx val="0"/>
          <c:order val="0"/>
          <c:tx>
            <c:strRef>
              <c:f>'MSCI EAFE Deriv'!$J$4</c:f>
              <c:strCache>
                <c:ptCount val="1"/>
                <c:pt idx="0">
                  <c:v> FMFA </c:v>
                </c:pt>
              </c:strCache>
            </c:strRef>
          </c:tx>
          <c:spPr>
            <a:solidFill>
              <a:srgbClr val="201751"/>
            </a:solidFill>
            <a:ln>
              <a:noFill/>
            </a:ln>
            <a:effectLst/>
          </c:spPr>
          <c:invertIfNegative val="0"/>
          <c:cat>
            <c:numRef>
              <c:f>'MSCI EAFE Deriv'!$I$5:$I$41</c:f>
              <c:numCache>
                <c:formatCode>[$-409]mmm\-yy;@</c:formatCode>
                <c:ptCount val="37"/>
                <c:pt idx="0">
                  <c:v>42887</c:v>
                </c:pt>
                <c:pt idx="1">
                  <c:v>42917</c:v>
                </c:pt>
                <c:pt idx="2">
                  <c:v>42948</c:v>
                </c:pt>
                <c:pt idx="3">
                  <c:v>42979</c:v>
                </c:pt>
                <c:pt idx="4">
                  <c:v>43009</c:v>
                </c:pt>
                <c:pt idx="5">
                  <c:v>43040</c:v>
                </c:pt>
                <c:pt idx="6">
                  <c:v>43070</c:v>
                </c:pt>
                <c:pt idx="7">
                  <c:v>43101</c:v>
                </c:pt>
                <c:pt idx="8">
                  <c:v>43132</c:v>
                </c:pt>
                <c:pt idx="9">
                  <c:v>43160</c:v>
                </c:pt>
                <c:pt idx="10">
                  <c:v>43191</c:v>
                </c:pt>
                <c:pt idx="11">
                  <c:v>43221</c:v>
                </c:pt>
                <c:pt idx="12">
                  <c:v>43252</c:v>
                </c:pt>
                <c:pt idx="13">
                  <c:v>43282</c:v>
                </c:pt>
                <c:pt idx="14">
                  <c:v>43313</c:v>
                </c:pt>
                <c:pt idx="15">
                  <c:v>43344</c:v>
                </c:pt>
                <c:pt idx="16">
                  <c:v>43374</c:v>
                </c:pt>
                <c:pt idx="17">
                  <c:v>43405</c:v>
                </c:pt>
                <c:pt idx="18">
                  <c:v>43435</c:v>
                </c:pt>
                <c:pt idx="19">
                  <c:v>43466</c:v>
                </c:pt>
                <c:pt idx="20">
                  <c:v>43497</c:v>
                </c:pt>
                <c:pt idx="21">
                  <c:v>43525</c:v>
                </c:pt>
                <c:pt idx="22">
                  <c:v>43556</c:v>
                </c:pt>
                <c:pt idx="23">
                  <c:v>43586</c:v>
                </c:pt>
                <c:pt idx="24">
                  <c:v>43617</c:v>
                </c:pt>
                <c:pt idx="25">
                  <c:v>43647</c:v>
                </c:pt>
                <c:pt idx="26">
                  <c:v>43678</c:v>
                </c:pt>
                <c:pt idx="27">
                  <c:v>43709</c:v>
                </c:pt>
                <c:pt idx="28">
                  <c:v>43739</c:v>
                </c:pt>
                <c:pt idx="29">
                  <c:v>43770</c:v>
                </c:pt>
                <c:pt idx="30">
                  <c:v>43800</c:v>
                </c:pt>
                <c:pt idx="31">
                  <c:v>43831</c:v>
                </c:pt>
                <c:pt idx="32">
                  <c:v>43862</c:v>
                </c:pt>
                <c:pt idx="33">
                  <c:v>43891</c:v>
                </c:pt>
                <c:pt idx="34">
                  <c:v>43922</c:v>
                </c:pt>
                <c:pt idx="35">
                  <c:v>43952</c:v>
                </c:pt>
                <c:pt idx="36">
                  <c:v>43983</c:v>
                </c:pt>
              </c:numCache>
            </c:numRef>
          </c:cat>
          <c:val>
            <c:numRef>
              <c:f>'MSCI EAFE Deriv'!$J$5:$J$41</c:f>
              <c:numCache>
                <c:formatCode>_-* #,##0_-;\-* #,##0_-;_-* "-"??_-;_-@_-</c:formatCode>
                <c:ptCount val="37"/>
                <c:pt idx="1">
                  <c:v>793</c:v>
                </c:pt>
                <c:pt idx="2">
                  <c:v>793</c:v>
                </c:pt>
                <c:pt idx="3">
                  <c:v>1553</c:v>
                </c:pt>
                <c:pt idx="4">
                  <c:v>1553</c:v>
                </c:pt>
                <c:pt idx="5">
                  <c:v>3438</c:v>
                </c:pt>
                <c:pt idx="6">
                  <c:v>18094</c:v>
                </c:pt>
                <c:pt idx="7">
                  <c:v>18112</c:v>
                </c:pt>
                <c:pt idx="8">
                  <c:v>17690</c:v>
                </c:pt>
                <c:pt idx="9">
                  <c:v>5092</c:v>
                </c:pt>
                <c:pt idx="10">
                  <c:v>5082</c:v>
                </c:pt>
                <c:pt idx="11">
                  <c:v>5072</c:v>
                </c:pt>
                <c:pt idx="12">
                  <c:v>10856</c:v>
                </c:pt>
                <c:pt idx="13">
                  <c:v>10866</c:v>
                </c:pt>
                <c:pt idx="14">
                  <c:v>26388</c:v>
                </c:pt>
                <c:pt idx="15">
                  <c:v>20734</c:v>
                </c:pt>
                <c:pt idx="16">
                  <c:v>37967</c:v>
                </c:pt>
                <c:pt idx="17">
                  <c:v>36732</c:v>
                </c:pt>
                <c:pt idx="18">
                  <c:v>34017</c:v>
                </c:pt>
                <c:pt idx="19">
                  <c:v>34138</c:v>
                </c:pt>
                <c:pt idx="20">
                  <c:v>34222</c:v>
                </c:pt>
                <c:pt idx="21">
                  <c:v>60417</c:v>
                </c:pt>
                <c:pt idx="22">
                  <c:v>60702</c:v>
                </c:pt>
                <c:pt idx="23">
                  <c:v>60698</c:v>
                </c:pt>
                <c:pt idx="24">
                  <c:v>42371</c:v>
                </c:pt>
                <c:pt idx="25">
                  <c:v>42456</c:v>
                </c:pt>
                <c:pt idx="26">
                  <c:v>47632</c:v>
                </c:pt>
                <c:pt idx="27">
                  <c:v>44365</c:v>
                </c:pt>
                <c:pt idx="28">
                  <c:v>46296</c:v>
                </c:pt>
                <c:pt idx="29">
                  <c:v>47538</c:v>
                </c:pt>
                <c:pt idx="30">
                  <c:v>28720</c:v>
                </c:pt>
                <c:pt idx="31">
                  <c:v>28764</c:v>
                </c:pt>
                <c:pt idx="32">
                  <c:v>28914</c:v>
                </c:pt>
                <c:pt idx="33">
                  <c:v>13696</c:v>
                </c:pt>
                <c:pt idx="34">
                  <c:v>13801</c:v>
                </c:pt>
                <c:pt idx="35">
                  <c:v>13966</c:v>
                </c:pt>
                <c:pt idx="36">
                  <c:v>2208</c:v>
                </c:pt>
              </c:numCache>
            </c:numRef>
          </c:val>
          <c:extLst>
            <c:ext xmlns:c16="http://schemas.microsoft.com/office/drawing/2014/chart" uri="{C3380CC4-5D6E-409C-BE32-E72D297353CC}">
              <c16:uniqueId val="{00000000-3734-45C9-A962-3593EB9ABF69}"/>
            </c:ext>
          </c:extLst>
        </c:ser>
        <c:ser>
          <c:idx val="1"/>
          <c:order val="1"/>
          <c:tx>
            <c:strRef>
              <c:f>'MSCI EAFE Deriv'!$K$4</c:f>
              <c:strCache>
                <c:ptCount val="1"/>
                <c:pt idx="0">
                  <c:v> FMFP </c:v>
                </c:pt>
              </c:strCache>
            </c:strRef>
          </c:tx>
          <c:spPr>
            <a:solidFill>
              <a:srgbClr val="00CE7D"/>
            </a:solidFill>
            <a:ln>
              <a:noFill/>
            </a:ln>
            <a:effectLst/>
          </c:spPr>
          <c:invertIfNegative val="0"/>
          <c:cat>
            <c:numRef>
              <c:f>'MSCI EAFE Deriv'!$I$5:$I$41</c:f>
              <c:numCache>
                <c:formatCode>[$-409]mmm\-yy;@</c:formatCode>
                <c:ptCount val="37"/>
                <c:pt idx="0">
                  <c:v>42887</c:v>
                </c:pt>
                <c:pt idx="1">
                  <c:v>42917</c:v>
                </c:pt>
                <c:pt idx="2">
                  <c:v>42948</c:v>
                </c:pt>
                <c:pt idx="3">
                  <c:v>42979</c:v>
                </c:pt>
                <c:pt idx="4">
                  <c:v>43009</c:v>
                </c:pt>
                <c:pt idx="5">
                  <c:v>43040</c:v>
                </c:pt>
                <c:pt idx="6">
                  <c:v>43070</c:v>
                </c:pt>
                <c:pt idx="7">
                  <c:v>43101</c:v>
                </c:pt>
                <c:pt idx="8">
                  <c:v>43132</c:v>
                </c:pt>
                <c:pt idx="9">
                  <c:v>43160</c:v>
                </c:pt>
                <c:pt idx="10">
                  <c:v>43191</c:v>
                </c:pt>
                <c:pt idx="11">
                  <c:v>43221</c:v>
                </c:pt>
                <c:pt idx="12">
                  <c:v>43252</c:v>
                </c:pt>
                <c:pt idx="13">
                  <c:v>43282</c:v>
                </c:pt>
                <c:pt idx="14">
                  <c:v>43313</c:v>
                </c:pt>
                <c:pt idx="15">
                  <c:v>43344</c:v>
                </c:pt>
                <c:pt idx="16">
                  <c:v>43374</c:v>
                </c:pt>
                <c:pt idx="17">
                  <c:v>43405</c:v>
                </c:pt>
                <c:pt idx="18">
                  <c:v>43435</c:v>
                </c:pt>
                <c:pt idx="19">
                  <c:v>43466</c:v>
                </c:pt>
                <c:pt idx="20">
                  <c:v>43497</c:v>
                </c:pt>
                <c:pt idx="21">
                  <c:v>43525</c:v>
                </c:pt>
                <c:pt idx="22">
                  <c:v>43556</c:v>
                </c:pt>
                <c:pt idx="23">
                  <c:v>43586</c:v>
                </c:pt>
                <c:pt idx="24">
                  <c:v>43617</c:v>
                </c:pt>
                <c:pt idx="25">
                  <c:v>43647</c:v>
                </c:pt>
                <c:pt idx="26">
                  <c:v>43678</c:v>
                </c:pt>
                <c:pt idx="27">
                  <c:v>43709</c:v>
                </c:pt>
                <c:pt idx="28">
                  <c:v>43739</c:v>
                </c:pt>
                <c:pt idx="29">
                  <c:v>43770</c:v>
                </c:pt>
                <c:pt idx="30">
                  <c:v>43800</c:v>
                </c:pt>
                <c:pt idx="31">
                  <c:v>43831</c:v>
                </c:pt>
                <c:pt idx="32">
                  <c:v>43862</c:v>
                </c:pt>
                <c:pt idx="33">
                  <c:v>43891</c:v>
                </c:pt>
                <c:pt idx="34">
                  <c:v>43922</c:v>
                </c:pt>
                <c:pt idx="35">
                  <c:v>43952</c:v>
                </c:pt>
                <c:pt idx="36">
                  <c:v>43983</c:v>
                </c:pt>
              </c:numCache>
            </c:numRef>
          </c:cat>
          <c:val>
            <c:numRef>
              <c:f>'MSCI EAFE Deriv'!$K$5:$K$41</c:f>
              <c:numCache>
                <c:formatCode>_-* #,##0_-;\-* #,##0_-;_-* "-"??_-;_-@_-</c:formatCode>
                <c:ptCount val="37"/>
                <c:pt idx="0">
                  <c:v>307</c:v>
                </c:pt>
                <c:pt idx="1">
                  <c:v>1552</c:v>
                </c:pt>
                <c:pt idx="2">
                  <c:v>3768</c:v>
                </c:pt>
                <c:pt idx="3">
                  <c:v>7267</c:v>
                </c:pt>
                <c:pt idx="4">
                  <c:v>8646</c:v>
                </c:pt>
                <c:pt idx="5">
                  <c:v>9597</c:v>
                </c:pt>
                <c:pt idx="6">
                  <c:v>9563</c:v>
                </c:pt>
                <c:pt idx="7">
                  <c:v>10149</c:v>
                </c:pt>
                <c:pt idx="8">
                  <c:v>10677</c:v>
                </c:pt>
                <c:pt idx="9">
                  <c:v>8883</c:v>
                </c:pt>
                <c:pt idx="10">
                  <c:v>9514</c:v>
                </c:pt>
                <c:pt idx="11">
                  <c:v>10512</c:v>
                </c:pt>
                <c:pt idx="12">
                  <c:v>10791</c:v>
                </c:pt>
                <c:pt idx="13">
                  <c:v>12996</c:v>
                </c:pt>
                <c:pt idx="14">
                  <c:v>20249</c:v>
                </c:pt>
                <c:pt idx="15">
                  <c:v>20104</c:v>
                </c:pt>
                <c:pt idx="16">
                  <c:v>20017</c:v>
                </c:pt>
                <c:pt idx="17">
                  <c:v>20974</c:v>
                </c:pt>
                <c:pt idx="18">
                  <c:v>14446</c:v>
                </c:pt>
                <c:pt idx="19">
                  <c:v>17275</c:v>
                </c:pt>
                <c:pt idx="20">
                  <c:v>22674</c:v>
                </c:pt>
                <c:pt idx="21">
                  <c:v>18833</c:v>
                </c:pt>
                <c:pt idx="22">
                  <c:v>18358</c:v>
                </c:pt>
                <c:pt idx="23">
                  <c:v>21673</c:v>
                </c:pt>
                <c:pt idx="24">
                  <c:v>23226</c:v>
                </c:pt>
                <c:pt idx="25">
                  <c:v>35826</c:v>
                </c:pt>
                <c:pt idx="26">
                  <c:v>38844</c:v>
                </c:pt>
                <c:pt idx="27">
                  <c:v>47258</c:v>
                </c:pt>
                <c:pt idx="28">
                  <c:v>49292</c:v>
                </c:pt>
                <c:pt idx="29">
                  <c:v>50468</c:v>
                </c:pt>
                <c:pt idx="30">
                  <c:v>38863</c:v>
                </c:pt>
                <c:pt idx="31">
                  <c:v>40210</c:v>
                </c:pt>
                <c:pt idx="32">
                  <c:v>41319</c:v>
                </c:pt>
                <c:pt idx="33">
                  <c:v>25253</c:v>
                </c:pt>
                <c:pt idx="34">
                  <c:v>30225</c:v>
                </c:pt>
                <c:pt idx="35">
                  <c:v>30782</c:v>
                </c:pt>
                <c:pt idx="36">
                  <c:v>27169</c:v>
                </c:pt>
              </c:numCache>
            </c:numRef>
          </c:val>
          <c:extLst>
            <c:ext xmlns:c16="http://schemas.microsoft.com/office/drawing/2014/chart" uri="{C3380CC4-5D6E-409C-BE32-E72D297353CC}">
              <c16:uniqueId val="{00000001-3734-45C9-A962-3593EB9ABF69}"/>
            </c:ext>
          </c:extLst>
        </c:ser>
        <c:ser>
          <c:idx val="2"/>
          <c:order val="2"/>
          <c:tx>
            <c:strRef>
              <c:f>'MSCI EAFE Deriv'!$L$4</c:f>
              <c:strCache>
                <c:ptCount val="1"/>
                <c:pt idx="0">
                  <c:v> OMFP </c:v>
                </c:pt>
              </c:strCache>
            </c:strRef>
          </c:tx>
          <c:spPr>
            <a:solidFill>
              <a:srgbClr val="DCDCDC"/>
            </a:solidFill>
            <a:ln>
              <a:noFill/>
            </a:ln>
            <a:effectLst/>
          </c:spPr>
          <c:invertIfNegative val="0"/>
          <c:cat>
            <c:numRef>
              <c:f>'MSCI EAFE Deriv'!$I$5:$I$41</c:f>
              <c:numCache>
                <c:formatCode>[$-409]mmm\-yy;@</c:formatCode>
                <c:ptCount val="37"/>
                <c:pt idx="0">
                  <c:v>42887</c:v>
                </c:pt>
                <c:pt idx="1">
                  <c:v>42917</c:v>
                </c:pt>
                <c:pt idx="2">
                  <c:v>42948</c:v>
                </c:pt>
                <c:pt idx="3">
                  <c:v>42979</c:v>
                </c:pt>
                <c:pt idx="4">
                  <c:v>43009</c:v>
                </c:pt>
                <c:pt idx="5">
                  <c:v>43040</c:v>
                </c:pt>
                <c:pt idx="6">
                  <c:v>43070</c:v>
                </c:pt>
                <c:pt idx="7">
                  <c:v>43101</c:v>
                </c:pt>
                <c:pt idx="8">
                  <c:v>43132</c:v>
                </c:pt>
                <c:pt idx="9">
                  <c:v>43160</c:v>
                </c:pt>
                <c:pt idx="10">
                  <c:v>43191</c:v>
                </c:pt>
                <c:pt idx="11">
                  <c:v>43221</c:v>
                </c:pt>
                <c:pt idx="12">
                  <c:v>43252</c:v>
                </c:pt>
                <c:pt idx="13">
                  <c:v>43282</c:v>
                </c:pt>
                <c:pt idx="14">
                  <c:v>43313</c:v>
                </c:pt>
                <c:pt idx="15">
                  <c:v>43344</c:v>
                </c:pt>
                <c:pt idx="16">
                  <c:v>43374</c:v>
                </c:pt>
                <c:pt idx="17">
                  <c:v>43405</c:v>
                </c:pt>
                <c:pt idx="18">
                  <c:v>43435</c:v>
                </c:pt>
                <c:pt idx="19">
                  <c:v>43466</c:v>
                </c:pt>
                <c:pt idx="20">
                  <c:v>43497</c:v>
                </c:pt>
                <c:pt idx="21">
                  <c:v>43525</c:v>
                </c:pt>
                <c:pt idx="22">
                  <c:v>43556</c:v>
                </c:pt>
                <c:pt idx="23">
                  <c:v>43586</c:v>
                </c:pt>
                <c:pt idx="24">
                  <c:v>43617</c:v>
                </c:pt>
                <c:pt idx="25">
                  <c:v>43647</c:v>
                </c:pt>
                <c:pt idx="26">
                  <c:v>43678</c:v>
                </c:pt>
                <c:pt idx="27">
                  <c:v>43709</c:v>
                </c:pt>
                <c:pt idx="28">
                  <c:v>43739</c:v>
                </c:pt>
                <c:pt idx="29">
                  <c:v>43770</c:v>
                </c:pt>
                <c:pt idx="30">
                  <c:v>43800</c:v>
                </c:pt>
                <c:pt idx="31">
                  <c:v>43831</c:v>
                </c:pt>
                <c:pt idx="32">
                  <c:v>43862</c:v>
                </c:pt>
                <c:pt idx="33">
                  <c:v>43891</c:v>
                </c:pt>
                <c:pt idx="34">
                  <c:v>43922</c:v>
                </c:pt>
                <c:pt idx="35">
                  <c:v>43952</c:v>
                </c:pt>
                <c:pt idx="36">
                  <c:v>43983</c:v>
                </c:pt>
              </c:numCache>
            </c:numRef>
          </c:cat>
          <c:val>
            <c:numRef>
              <c:f>'MSCI EAFE Deriv'!$L$5:$L$41</c:f>
              <c:numCache>
                <c:formatCode>_-* #,##0_-;\-* #,##0_-;_-* "-"??_-;_-@_-</c:formatCode>
                <c:ptCount val="37"/>
                <c:pt idx="0">
                  <c:v>1864</c:v>
                </c:pt>
                <c:pt idx="1">
                  <c:v>9270</c:v>
                </c:pt>
                <c:pt idx="2">
                  <c:v>25634</c:v>
                </c:pt>
                <c:pt idx="3">
                  <c:v>31740</c:v>
                </c:pt>
                <c:pt idx="4">
                  <c:v>33290</c:v>
                </c:pt>
                <c:pt idx="5">
                  <c:v>33927</c:v>
                </c:pt>
                <c:pt idx="6">
                  <c:v>38380</c:v>
                </c:pt>
                <c:pt idx="7">
                  <c:v>41980</c:v>
                </c:pt>
                <c:pt idx="8">
                  <c:v>45552</c:v>
                </c:pt>
                <c:pt idx="9">
                  <c:v>38377</c:v>
                </c:pt>
                <c:pt idx="10">
                  <c:v>42357</c:v>
                </c:pt>
                <c:pt idx="11">
                  <c:v>54297</c:v>
                </c:pt>
                <c:pt idx="12">
                  <c:v>53589</c:v>
                </c:pt>
                <c:pt idx="13">
                  <c:v>60729</c:v>
                </c:pt>
                <c:pt idx="14">
                  <c:v>70160</c:v>
                </c:pt>
                <c:pt idx="15">
                  <c:v>63849</c:v>
                </c:pt>
                <c:pt idx="16">
                  <c:v>73589</c:v>
                </c:pt>
                <c:pt idx="17">
                  <c:v>88759</c:v>
                </c:pt>
                <c:pt idx="18">
                  <c:v>77369</c:v>
                </c:pt>
                <c:pt idx="19">
                  <c:v>91899</c:v>
                </c:pt>
                <c:pt idx="20">
                  <c:v>113719</c:v>
                </c:pt>
                <c:pt idx="21">
                  <c:v>108284</c:v>
                </c:pt>
                <c:pt idx="22">
                  <c:v>111634</c:v>
                </c:pt>
                <c:pt idx="23">
                  <c:v>127244</c:v>
                </c:pt>
                <c:pt idx="24">
                  <c:v>108089</c:v>
                </c:pt>
                <c:pt idx="25">
                  <c:v>118299</c:v>
                </c:pt>
                <c:pt idx="26">
                  <c:v>126349</c:v>
                </c:pt>
                <c:pt idx="27">
                  <c:v>120224</c:v>
                </c:pt>
                <c:pt idx="28">
                  <c:v>130295</c:v>
                </c:pt>
                <c:pt idx="29">
                  <c:v>140295</c:v>
                </c:pt>
                <c:pt idx="30">
                  <c:v>101310</c:v>
                </c:pt>
                <c:pt idx="31">
                  <c:v>107260</c:v>
                </c:pt>
                <c:pt idx="32">
                  <c:v>110910</c:v>
                </c:pt>
                <c:pt idx="33">
                  <c:v>99990</c:v>
                </c:pt>
                <c:pt idx="34">
                  <c:v>112840</c:v>
                </c:pt>
                <c:pt idx="35">
                  <c:v>118750</c:v>
                </c:pt>
                <c:pt idx="36">
                  <c:v>98149</c:v>
                </c:pt>
              </c:numCache>
            </c:numRef>
          </c:val>
          <c:extLst>
            <c:ext xmlns:c16="http://schemas.microsoft.com/office/drawing/2014/chart" uri="{C3380CC4-5D6E-409C-BE32-E72D297353CC}">
              <c16:uniqueId val="{00000002-3734-45C9-A962-3593EB9ABF69}"/>
            </c:ext>
          </c:extLst>
        </c:ser>
        <c:dLbls>
          <c:showLegendKey val="0"/>
          <c:showVal val="0"/>
          <c:showCatName val="0"/>
          <c:showSerName val="0"/>
          <c:showPercent val="0"/>
          <c:showBubbleSize val="0"/>
        </c:dLbls>
        <c:gapWidth val="150"/>
        <c:overlap val="100"/>
        <c:axId val="916783424"/>
        <c:axId val="916783752"/>
      </c:barChart>
      <c:dateAx>
        <c:axId val="916783424"/>
        <c:scaling>
          <c:orientation val="minMax"/>
        </c:scaling>
        <c:delete val="0"/>
        <c:axPos val="b"/>
        <c:numFmt formatCode="[$-409]mmm\-yy;@" sourceLinked="1"/>
        <c:majorTickMark val="out"/>
        <c:minorTickMark val="none"/>
        <c:tickLblPos val="nextTo"/>
        <c:spPr>
          <a:noFill/>
          <a:ln w="9525" cap="flat" cmpd="sng" algn="ctr">
            <a:solidFill>
              <a:schemeClr val="tx1">
                <a:lumMod val="15000"/>
                <a:lumOff val="85000"/>
              </a:schemeClr>
            </a:solidFill>
            <a:round/>
          </a:ln>
          <a:effectLst/>
        </c:spPr>
        <c:txPr>
          <a:bodyPr rot="-2700000" spcFirstLastPara="1" vertOverflow="ellipsis" wrap="square" anchor="ctr" anchorCtr="1"/>
          <a:lstStyle/>
          <a:p>
            <a:pPr>
              <a:defRPr sz="1000" b="0" i="0" u="none" strike="noStrike" kern="1200" baseline="0">
                <a:solidFill>
                  <a:srgbClr val="201751"/>
                </a:solidFill>
                <a:latin typeface="+mn-lt"/>
                <a:ea typeface="+mn-ea"/>
                <a:cs typeface="+mn-cs"/>
              </a:defRPr>
            </a:pPr>
            <a:endParaRPr lang="de-DE"/>
          </a:p>
        </c:txPr>
        <c:crossAx val="916783752"/>
        <c:crosses val="autoZero"/>
        <c:auto val="1"/>
        <c:lblOffset val="100"/>
        <c:baseTimeUnit val="months"/>
        <c:majorUnit val="5"/>
        <c:majorTimeUnit val="months"/>
      </c:dateAx>
      <c:valAx>
        <c:axId val="916783752"/>
        <c:scaling>
          <c:orientation val="minMax"/>
        </c:scaling>
        <c:delete val="0"/>
        <c:axPos val="l"/>
        <c:majorGridlines>
          <c:spPr>
            <a:ln w="6350" cap="flat" cmpd="sng" algn="ctr">
              <a:solidFill>
                <a:srgbClr val="F3F3F3"/>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crossAx val="9167834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a:solidFill>
            <a:srgbClr val="201751"/>
          </a:solidFill>
          <a:latin typeface="+mn-lt"/>
        </a:defRPr>
      </a:pPr>
      <a:endParaRPr lang="de-DE"/>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lgn="ctr" rtl="0">
              <a:defRPr lang="en-GB" sz="900" b="1" i="0" u="none" strike="noStrike" kern="1200" spc="0" baseline="0">
                <a:solidFill>
                  <a:srgbClr val="201751"/>
                </a:solidFill>
                <a:latin typeface="Arial" panose="020B0604020202020204" pitchFamily="34" charset="0"/>
                <a:ea typeface="+mn-ea"/>
                <a:cs typeface="Arial" panose="020B0604020202020204" pitchFamily="34" charset="0"/>
              </a:defRPr>
            </a:pPr>
            <a:r>
              <a:rPr lang="en-GB" sz="1200" b="1" i="0" u="none" strike="noStrike" kern="1200" spc="0" baseline="0" dirty="0">
                <a:solidFill>
                  <a:srgbClr val="201751"/>
                </a:solidFill>
                <a:latin typeface="Arial" panose="020B0604020202020204" pitchFamily="34" charset="0"/>
                <a:ea typeface="+mn-ea"/>
                <a:cs typeface="Arial" panose="020B0604020202020204" pitchFamily="34" charset="0"/>
              </a:rPr>
              <a:t>MSCI Japan - Open Interest</a:t>
            </a:r>
          </a:p>
        </c:rich>
      </c:tx>
      <c:overlay val="0"/>
      <c:spPr>
        <a:noFill/>
        <a:ln>
          <a:noFill/>
        </a:ln>
        <a:effectLst/>
      </c:spPr>
      <c:txPr>
        <a:bodyPr rot="0" spcFirstLastPara="1" vertOverflow="ellipsis" vert="horz" wrap="square" anchor="ctr" anchorCtr="1"/>
        <a:lstStyle/>
        <a:p>
          <a:pPr algn="ctr" rtl="0">
            <a:defRPr lang="en-GB" sz="900" b="1" i="0" u="none" strike="noStrike" kern="1200" spc="0" baseline="0">
              <a:solidFill>
                <a:srgbClr val="201751"/>
              </a:solidFill>
              <a:latin typeface="Arial" panose="020B0604020202020204" pitchFamily="34" charset="0"/>
              <a:ea typeface="+mn-ea"/>
              <a:cs typeface="Arial" panose="020B0604020202020204" pitchFamily="34" charset="0"/>
            </a:defRPr>
          </a:pPr>
          <a:endParaRPr lang="de-DE"/>
        </a:p>
      </c:txPr>
    </c:title>
    <c:autoTitleDeleted val="0"/>
    <c:plotArea>
      <c:layout/>
      <c:barChart>
        <c:barDir val="col"/>
        <c:grouping val="stacked"/>
        <c:varyColors val="0"/>
        <c:ser>
          <c:idx val="0"/>
          <c:order val="0"/>
          <c:tx>
            <c:strRef>
              <c:f>'MSCI Japan'!$O$2</c:f>
              <c:strCache>
                <c:ptCount val="1"/>
                <c:pt idx="0">
                  <c:v>FMJG</c:v>
                </c:pt>
              </c:strCache>
            </c:strRef>
          </c:tx>
          <c:spPr>
            <a:solidFill>
              <a:srgbClr val="201751"/>
            </a:solidFill>
            <a:ln>
              <a:noFill/>
            </a:ln>
            <a:effectLst/>
          </c:spPr>
          <c:invertIfNegative val="0"/>
          <c:cat>
            <c:numRef>
              <c:f>'MSCI Japan'!$N$3:$N$55</c:f>
              <c:numCache>
                <c:formatCode>mmm\-yy</c:formatCode>
                <c:ptCount val="53"/>
                <c:pt idx="0">
                  <c:v>42370</c:v>
                </c:pt>
                <c:pt idx="1">
                  <c:v>42401</c:v>
                </c:pt>
                <c:pt idx="2">
                  <c:v>42430</c:v>
                </c:pt>
                <c:pt idx="3">
                  <c:v>42461</c:v>
                </c:pt>
                <c:pt idx="4">
                  <c:v>42491</c:v>
                </c:pt>
                <c:pt idx="5">
                  <c:v>42552</c:v>
                </c:pt>
                <c:pt idx="6">
                  <c:v>42583</c:v>
                </c:pt>
                <c:pt idx="7">
                  <c:v>42614</c:v>
                </c:pt>
                <c:pt idx="8">
                  <c:v>42644</c:v>
                </c:pt>
                <c:pt idx="9">
                  <c:v>42675</c:v>
                </c:pt>
                <c:pt idx="10">
                  <c:v>42705</c:v>
                </c:pt>
                <c:pt idx="11">
                  <c:v>42736</c:v>
                </c:pt>
                <c:pt idx="12">
                  <c:v>42767</c:v>
                </c:pt>
                <c:pt idx="13">
                  <c:v>42795</c:v>
                </c:pt>
                <c:pt idx="14">
                  <c:v>42826</c:v>
                </c:pt>
                <c:pt idx="15">
                  <c:v>42856</c:v>
                </c:pt>
                <c:pt idx="16">
                  <c:v>42887</c:v>
                </c:pt>
                <c:pt idx="17">
                  <c:v>42917</c:v>
                </c:pt>
                <c:pt idx="18">
                  <c:v>42948</c:v>
                </c:pt>
                <c:pt idx="19">
                  <c:v>42979</c:v>
                </c:pt>
                <c:pt idx="20">
                  <c:v>43009</c:v>
                </c:pt>
                <c:pt idx="21">
                  <c:v>43040</c:v>
                </c:pt>
                <c:pt idx="22">
                  <c:v>43070</c:v>
                </c:pt>
                <c:pt idx="23">
                  <c:v>43101</c:v>
                </c:pt>
                <c:pt idx="24">
                  <c:v>43132</c:v>
                </c:pt>
                <c:pt idx="25">
                  <c:v>43160</c:v>
                </c:pt>
                <c:pt idx="26">
                  <c:v>43191</c:v>
                </c:pt>
                <c:pt idx="27">
                  <c:v>43221</c:v>
                </c:pt>
                <c:pt idx="28">
                  <c:v>43252</c:v>
                </c:pt>
                <c:pt idx="29">
                  <c:v>43282</c:v>
                </c:pt>
                <c:pt idx="30">
                  <c:v>43313</c:v>
                </c:pt>
                <c:pt idx="31">
                  <c:v>43344</c:v>
                </c:pt>
                <c:pt idx="32">
                  <c:v>43374</c:v>
                </c:pt>
                <c:pt idx="33">
                  <c:v>43405</c:v>
                </c:pt>
                <c:pt idx="34">
                  <c:v>43435</c:v>
                </c:pt>
                <c:pt idx="35">
                  <c:v>43466</c:v>
                </c:pt>
                <c:pt idx="36">
                  <c:v>43497</c:v>
                </c:pt>
                <c:pt idx="37">
                  <c:v>43525</c:v>
                </c:pt>
                <c:pt idx="38">
                  <c:v>43556</c:v>
                </c:pt>
                <c:pt idx="39">
                  <c:v>43586</c:v>
                </c:pt>
                <c:pt idx="40">
                  <c:v>43617</c:v>
                </c:pt>
                <c:pt idx="41">
                  <c:v>43647</c:v>
                </c:pt>
                <c:pt idx="42">
                  <c:v>43678</c:v>
                </c:pt>
                <c:pt idx="43">
                  <c:v>43709</c:v>
                </c:pt>
                <c:pt idx="44">
                  <c:v>43739</c:v>
                </c:pt>
                <c:pt idx="45">
                  <c:v>43770</c:v>
                </c:pt>
                <c:pt idx="46">
                  <c:v>43800</c:v>
                </c:pt>
                <c:pt idx="47">
                  <c:v>43831</c:v>
                </c:pt>
                <c:pt idx="48">
                  <c:v>43862</c:v>
                </c:pt>
                <c:pt idx="49">
                  <c:v>43891</c:v>
                </c:pt>
                <c:pt idx="50">
                  <c:v>43922</c:v>
                </c:pt>
                <c:pt idx="51">
                  <c:v>43952</c:v>
                </c:pt>
                <c:pt idx="52">
                  <c:v>43983</c:v>
                </c:pt>
              </c:numCache>
            </c:numRef>
          </c:cat>
          <c:val>
            <c:numRef>
              <c:f>'MSCI Japan'!$O$3:$O$55</c:f>
              <c:numCache>
                <c:formatCode>General</c:formatCode>
                <c:ptCount val="53"/>
                <c:pt idx="12" formatCode="_(* #,##0_);_(* \(#,##0\);_(* &quot;-&quot;??_);_(@_)">
                  <c:v>30</c:v>
                </c:pt>
                <c:pt idx="14" formatCode="_(* #,##0_);_(* \(#,##0\);_(* &quot;-&quot;??_);_(@_)">
                  <c:v>90</c:v>
                </c:pt>
                <c:pt idx="15" formatCode="_(* #,##0_);_(* \(#,##0\);_(* &quot;-&quot;??_);_(@_)">
                  <c:v>80</c:v>
                </c:pt>
                <c:pt idx="19" formatCode="_(* #,##0_);_(* \(#,##0\);_(* &quot;-&quot;??_);_(@_)">
                  <c:v>10</c:v>
                </c:pt>
                <c:pt idx="20" formatCode="_(* #,##0_);_(* \(#,##0\);_(* &quot;-&quot;??_);_(@_)">
                  <c:v>20</c:v>
                </c:pt>
                <c:pt idx="21" formatCode="_(* #,##0_);_(* \(#,##0\);_(* &quot;-&quot;??_);_(@_)">
                  <c:v>22</c:v>
                </c:pt>
                <c:pt idx="22" formatCode="_(* #,##0_);_(* \(#,##0\);_(* &quot;-&quot;??_);_(@_)">
                  <c:v>0</c:v>
                </c:pt>
                <c:pt idx="23" formatCode="_(* #,##0_);_(* \(#,##0\);_(* &quot;-&quot;??_);_(@_)">
                  <c:v>69</c:v>
                </c:pt>
                <c:pt idx="24" formatCode="_(* #,##0_);_(* \(#,##0\);_(* &quot;-&quot;??_);_(@_)">
                  <c:v>75</c:v>
                </c:pt>
                <c:pt idx="25" formatCode="_(* #,##0_);_(* \(#,##0\);_(* &quot;-&quot;??_);_(@_)">
                  <c:v>27</c:v>
                </c:pt>
                <c:pt idx="26" formatCode="_(* #,##0_);_(* \(#,##0\);_(* &quot;-&quot;??_);_(@_)">
                  <c:v>8</c:v>
                </c:pt>
                <c:pt idx="27" formatCode="_(* #,##0_);_(* \(#,##0\);_(* &quot;-&quot;??_);_(@_)">
                  <c:v>31</c:v>
                </c:pt>
                <c:pt idx="28" formatCode="_(* #,##0_);_(* \(#,##0\);_(* &quot;-&quot;??_);_(@_)">
                  <c:v>64</c:v>
                </c:pt>
                <c:pt idx="29" formatCode="_(* #,##0_);_(* \(#,##0\);_(* &quot;-&quot;??_);_(@_)">
                  <c:v>59</c:v>
                </c:pt>
                <c:pt idx="30" formatCode="_(* #,##0_);_(* \(#,##0\);_(* &quot;-&quot;??_);_(@_)">
                  <c:v>68</c:v>
                </c:pt>
                <c:pt idx="31" formatCode="_(* #,##0_);_(* \(#,##0\);_(* &quot;-&quot;??_);_(@_)">
                  <c:v>39</c:v>
                </c:pt>
                <c:pt idx="32" formatCode="_(* #,##0_);_(* \(#,##0\);_(* &quot;-&quot;??_);_(@_)">
                  <c:v>57</c:v>
                </c:pt>
                <c:pt idx="33" formatCode="_(* #,##0_);_(* \(#,##0\);_(* &quot;-&quot;??_);_(@_)">
                  <c:v>21</c:v>
                </c:pt>
                <c:pt idx="34" formatCode="_(* #,##0_);_(* \(#,##0\);_(* &quot;-&quot;??_);_(@_)">
                  <c:v>30</c:v>
                </c:pt>
                <c:pt idx="35" formatCode="_(* #,##0_);_(* \(#,##0\);_(* &quot;-&quot;??_);_(@_)">
                  <c:v>28</c:v>
                </c:pt>
                <c:pt idx="36" formatCode="_(* #,##0_);_(* \(#,##0\);_(* &quot;-&quot;??_);_(@_)">
                  <c:v>33</c:v>
                </c:pt>
                <c:pt idx="37" formatCode="_(* #,##0_);_(* \(#,##0\);_(* &quot;-&quot;??_);_(@_)">
                  <c:v>5</c:v>
                </c:pt>
                <c:pt idx="38" formatCode="_(* #,##0_);_(* \(#,##0\);_(* &quot;-&quot;??_);_(@_)">
                  <c:v>15</c:v>
                </c:pt>
                <c:pt idx="39" formatCode="_(* #,##0_);_(* \(#,##0\);_(* &quot;-&quot;??_);_(@_)">
                  <c:v>25</c:v>
                </c:pt>
                <c:pt idx="41" formatCode="_(* #,##0_);_(* \(#,##0\);_(* &quot;-&quot;??_);_(@_)">
                  <c:v>5</c:v>
                </c:pt>
                <c:pt idx="42" formatCode="_(* #,##0_);_(* \(#,##0\);_(* &quot;-&quot;??_);_(@_)">
                  <c:v>5</c:v>
                </c:pt>
                <c:pt idx="43" formatCode="_(* #,##0_);_(* \(#,##0\);_(* &quot;-&quot;??_);_(@_)">
                  <c:v>5</c:v>
                </c:pt>
                <c:pt idx="44" formatCode="_(* #,##0_);_(* \(#,##0\);_(* &quot;-&quot;??_);_(@_)">
                  <c:v>5</c:v>
                </c:pt>
                <c:pt idx="45" formatCode="_(* #,##0_);_(* \(#,##0\);_(* &quot;-&quot;??_);_(@_)">
                  <c:v>5</c:v>
                </c:pt>
                <c:pt idx="48" formatCode="_(* #,##0_);_(* \(#,##0\);_(* &quot;-&quot;??_);_(@_)">
                  <c:v>5</c:v>
                </c:pt>
                <c:pt idx="49">
                  <c:v>15</c:v>
                </c:pt>
                <c:pt idx="50">
                  <c:v>15</c:v>
                </c:pt>
                <c:pt idx="51">
                  <c:v>15</c:v>
                </c:pt>
              </c:numCache>
            </c:numRef>
          </c:val>
          <c:extLst>
            <c:ext xmlns:c16="http://schemas.microsoft.com/office/drawing/2014/chart" uri="{C3380CC4-5D6E-409C-BE32-E72D297353CC}">
              <c16:uniqueId val="{00000000-2F5E-46CE-B291-3DAE929EB4AD}"/>
            </c:ext>
          </c:extLst>
        </c:ser>
        <c:ser>
          <c:idx val="1"/>
          <c:order val="1"/>
          <c:tx>
            <c:strRef>
              <c:f>'MSCI Japan'!$P$2</c:f>
              <c:strCache>
                <c:ptCount val="1"/>
                <c:pt idx="0">
                  <c:v>FMJP</c:v>
                </c:pt>
              </c:strCache>
            </c:strRef>
          </c:tx>
          <c:spPr>
            <a:solidFill>
              <a:srgbClr val="00CE7D"/>
            </a:solidFill>
            <a:ln>
              <a:noFill/>
            </a:ln>
            <a:effectLst/>
          </c:spPr>
          <c:invertIfNegative val="0"/>
          <c:cat>
            <c:numRef>
              <c:f>'MSCI Japan'!$N$3:$N$55</c:f>
              <c:numCache>
                <c:formatCode>mmm\-yy</c:formatCode>
                <c:ptCount val="53"/>
                <c:pt idx="0">
                  <c:v>42370</c:v>
                </c:pt>
                <c:pt idx="1">
                  <c:v>42401</c:v>
                </c:pt>
                <c:pt idx="2">
                  <c:v>42430</c:v>
                </c:pt>
                <c:pt idx="3">
                  <c:v>42461</c:v>
                </c:pt>
                <c:pt idx="4">
                  <c:v>42491</c:v>
                </c:pt>
                <c:pt idx="5">
                  <c:v>42552</c:v>
                </c:pt>
                <c:pt idx="6">
                  <c:v>42583</c:v>
                </c:pt>
                <c:pt idx="7">
                  <c:v>42614</c:v>
                </c:pt>
                <c:pt idx="8">
                  <c:v>42644</c:v>
                </c:pt>
                <c:pt idx="9">
                  <c:v>42675</c:v>
                </c:pt>
                <c:pt idx="10">
                  <c:v>42705</c:v>
                </c:pt>
                <c:pt idx="11">
                  <c:v>42736</c:v>
                </c:pt>
                <c:pt idx="12">
                  <c:v>42767</c:v>
                </c:pt>
                <c:pt idx="13">
                  <c:v>42795</c:v>
                </c:pt>
                <c:pt idx="14">
                  <c:v>42826</c:v>
                </c:pt>
                <c:pt idx="15">
                  <c:v>42856</c:v>
                </c:pt>
                <c:pt idx="16">
                  <c:v>42887</c:v>
                </c:pt>
                <c:pt idx="17">
                  <c:v>42917</c:v>
                </c:pt>
                <c:pt idx="18">
                  <c:v>42948</c:v>
                </c:pt>
                <c:pt idx="19">
                  <c:v>42979</c:v>
                </c:pt>
                <c:pt idx="20">
                  <c:v>43009</c:v>
                </c:pt>
                <c:pt idx="21">
                  <c:v>43040</c:v>
                </c:pt>
                <c:pt idx="22">
                  <c:v>43070</c:v>
                </c:pt>
                <c:pt idx="23">
                  <c:v>43101</c:v>
                </c:pt>
                <c:pt idx="24">
                  <c:v>43132</c:v>
                </c:pt>
                <c:pt idx="25">
                  <c:v>43160</c:v>
                </c:pt>
                <c:pt idx="26">
                  <c:v>43191</c:v>
                </c:pt>
                <c:pt idx="27">
                  <c:v>43221</c:v>
                </c:pt>
                <c:pt idx="28">
                  <c:v>43252</c:v>
                </c:pt>
                <c:pt idx="29">
                  <c:v>43282</c:v>
                </c:pt>
                <c:pt idx="30">
                  <c:v>43313</c:v>
                </c:pt>
                <c:pt idx="31">
                  <c:v>43344</c:v>
                </c:pt>
                <c:pt idx="32">
                  <c:v>43374</c:v>
                </c:pt>
                <c:pt idx="33">
                  <c:v>43405</c:v>
                </c:pt>
                <c:pt idx="34">
                  <c:v>43435</c:v>
                </c:pt>
                <c:pt idx="35">
                  <c:v>43466</c:v>
                </c:pt>
                <c:pt idx="36">
                  <c:v>43497</c:v>
                </c:pt>
                <c:pt idx="37">
                  <c:v>43525</c:v>
                </c:pt>
                <c:pt idx="38">
                  <c:v>43556</c:v>
                </c:pt>
                <c:pt idx="39">
                  <c:v>43586</c:v>
                </c:pt>
                <c:pt idx="40">
                  <c:v>43617</c:v>
                </c:pt>
                <c:pt idx="41">
                  <c:v>43647</c:v>
                </c:pt>
                <c:pt idx="42">
                  <c:v>43678</c:v>
                </c:pt>
                <c:pt idx="43">
                  <c:v>43709</c:v>
                </c:pt>
                <c:pt idx="44">
                  <c:v>43739</c:v>
                </c:pt>
                <c:pt idx="45">
                  <c:v>43770</c:v>
                </c:pt>
                <c:pt idx="46">
                  <c:v>43800</c:v>
                </c:pt>
                <c:pt idx="47">
                  <c:v>43831</c:v>
                </c:pt>
                <c:pt idx="48">
                  <c:v>43862</c:v>
                </c:pt>
                <c:pt idx="49">
                  <c:v>43891</c:v>
                </c:pt>
                <c:pt idx="50">
                  <c:v>43922</c:v>
                </c:pt>
                <c:pt idx="51">
                  <c:v>43952</c:v>
                </c:pt>
                <c:pt idx="52">
                  <c:v>43983</c:v>
                </c:pt>
              </c:numCache>
            </c:numRef>
          </c:cat>
          <c:val>
            <c:numRef>
              <c:f>'MSCI Japan'!$P$3:$P$55</c:f>
              <c:numCache>
                <c:formatCode>_(* #,##0_);_(* \(#,##0\);_(* "-"??_);_(@_)</c:formatCode>
                <c:ptCount val="53"/>
                <c:pt idx="0">
                  <c:v>47</c:v>
                </c:pt>
                <c:pt idx="1">
                  <c:v>81</c:v>
                </c:pt>
                <c:pt idx="2">
                  <c:v>142</c:v>
                </c:pt>
                <c:pt idx="3">
                  <c:v>100</c:v>
                </c:pt>
                <c:pt idx="4">
                  <c:v>233</c:v>
                </c:pt>
                <c:pt idx="5">
                  <c:v>10</c:v>
                </c:pt>
                <c:pt idx="6">
                  <c:v>10</c:v>
                </c:pt>
                <c:pt idx="7">
                  <c:v>13954</c:v>
                </c:pt>
                <c:pt idx="8">
                  <c:v>19106</c:v>
                </c:pt>
                <c:pt idx="9">
                  <c:v>21307</c:v>
                </c:pt>
                <c:pt idx="10">
                  <c:v>23722</c:v>
                </c:pt>
                <c:pt idx="11">
                  <c:v>46207</c:v>
                </c:pt>
                <c:pt idx="12">
                  <c:v>84740</c:v>
                </c:pt>
                <c:pt idx="13">
                  <c:v>97174</c:v>
                </c:pt>
                <c:pt idx="14">
                  <c:v>94472</c:v>
                </c:pt>
                <c:pt idx="15">
                  <c:v>99555</c:v>
                </c:pt>
                <c:pt idx="16">
                  <c:v>94514</c:v>
                </c:pt>
                <c:pt idx="17">
                  <c:v>93244</c:v>
                </c:pt>
                <c:pt idx="18">
                  <c:v>134476</c:v>
                </c:pt>
                <c:pt idx="19">
                  <c:v>118624</c:v>
                </c:pt>
                <c:pt idx="20">
                  <c:v>136418</c:v>
                </c:pt>
                <c:pt idx="21">
                  <c:v>133220</c:v>
                </c:pt>
                <c:pt idx="22">
                  <c:v>82541</c:v>
                </c:pt>
                <c:pt idx="23">
                  <c:v>88901</c:v>
                </c:pt>
                <c:pt idx="24">
                  <c:v>114531</c:v>
                </c:pt>
                <c:pt idx="25">
                  <c:v>74189</c:v>
                </c:pt>
                <c:pt idx="26">
                  <c:v>70529</c:v>
                </c:pt>
                <c:pt idx="27">
                  <c:v>77438</c:v>
                </c:pt>
                <c:pt idx="28">
                  <c:v>43233</c:v>
                </c:pt>
                <c:pt idx="29">
                  <c:v>50433</c:v>
                </c:pt>
                <c:pt idx="30">
                  <c:v>58364</c:v>
                </c:pt>
                <c:pt idx="31">
                  <c:v>38527</c:v>
                </c:pt>
                <c:pt idx="32">
                  <c:v>34002</c:v>
                </c:pt>
                <c:pt idx="33">
                  <c:v>36150</c:v>
                </c:pt>
                <c:pt idx="34">
                  <c:v>25771</c:v>
                </c:pt>
                <c:pt idx="35">
                  <c:v>26188</c:v>
                </c:pt>
                <c:pt idx="36">
                  <c:v>31667</c:v>
                </c:pt>
                <c:pt idx="37">
                  <c:v>32826</c:v>
                </c:pt>
                <c:pt idx="38">
                  <c:v>31820</c:v>
                </c:pt>
                <c:pt idx="39">
                  <c:v>35098</c:v>
                </c:pt>
                <c:pt idx="40">
                  <c:v>18628</c:v>
                </c:pt>
                <c:pt idx="41">
                  <c:v>20332</c:v>
                </c:pt>
                <c:pt idx="42">
                  <c:v>22211</c:v>
                </c:pt>
                <c:pt idx="43">
                  <c:v>31476</c:v>
                </c:pt>
                <c:pt idx="44">
                  <c:v>35461</c:v>
                </c:pt>
                <c:pt idx="45">
                  <c:v>38372</c:v>
                </c:pt>
                <c:pt idx="46">
                  <c:v>49036</c:v>
                </c:pt>
                <c:pt idx="47">
                  <c:v>49959</c:v>
                </c:pt>
                <c:pt idx="48">
                  <c:v>55314</c:v>
                </c:pt>
                <c:pt idx="49">
                  <c:v>45865</c:v>
                </c:pt>
                <c:pt idx="50">
                  <c:v>48180</c:v>
                </c:pt>
                <c:pt idx="51">
                  <c:v>46357</c:v>
                </c:pt>
                <c:pt idx="52">
                  <c:v>85965</c:v>
                </c:pt>
              </c:numCache>
            </c:numRef>
          </c:val>
          <c:extLst>
            <c:ext xmlns:c16="http://schemas.microsoft.com/office/drawing/2014/chart" uri="{C3380CC4-5D6E-409C-BE32-E72D297353CC}">
              <c16:uniqueId val="{00000001-2F5E-46CE-B291-3DAE929EB4AD}"/>
            </c:ext>
          </c:extLst>
        </c:ser>
        <c:dLbls>
          <c:showLegendKey val="0"/>
          <c:showVal val="0"/>
          <c:showCatName val="0"/>
          <c:showSerName val="0"/>
          <c:showPercent val="0"/>
          <c:showBubbleSize val="0"/>
        </c:dLbls>
        <c:gapWidth val="219"/>
        <c:overlap val="100"/>
        <c:axId val="936466936"/>
        <c:axId val="936467920"/>
      </c:barChart>
      <c:dateAx>
        <c:axId val="936466936"/>
        <c:scaling>
          <c:orientation val="minMax"/>
          <c:min val="42736"/>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2700000" spcFirstLastPara="1" vertOverflow="ellipsis" wrap="square" anchor="ctr" anchorCtr="1"/>
          <a:lstStyle/>
          <a:p>
            <a:pPr>
              <a:defRPr sz="1000" b="0" i="0" u="none" strike="noStrike" kern="1200" baseline="0">
                <a:solidFill>
                  <a:srgbClr val="201751"/>
                </a:solidFill>
                <a:latin typeface="+mn-lt"/>
                <a:ea typeface="+mn-ea"/>
                <a:cs typeface="+mn-cs"/>
              </a:defRPr>
            </a:pPr>
            <a:endParaRPr lang="de-DE"/>
          </a:p>
        </c:txPr>
        <c:crossAx val="936467920"/>
        <c:crosses val="autoZero"/>
        <c:auto val="1"/>
        <c:lblOffset val="100"/>
        <c:baseTimeUnit val="months"/>
      </c:dateAx>
      <c:valAx>
        <c:axId val="936467920"/>
        <c:scaling>
          <c:orientation val="minMax"/>
        </c:scaling>
        <c:delete val="0"/>
        <c:axPos val="l"/>
        <c:majorGridlines>
          <c:spPr>
            <a:ln w="6350" cap="flat" cmpd="sng" algn="ctr">
              <a:solidFill>
                <a:srgbClr val="F3F3F3"/>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crossAx val="9364669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a:solidFill>
            <a:srgbClr val="201751"/>
          </a:solidFill>
          <a:latin typeface="+mn-lt"/>
        </a:defRPr>
      </a:pPr>
      <a:endParaRPr lang="de-DE"/>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lgn="ctr" rtl="0">
              <a:defRPr lang="en-GB" sz="1200" b="1" i="0" u="none" strike="noStrike" kern="1200" spc="0" baseline="0">
                <a:solidFill>
                  <a:srgbClr val="201751"/>
                </a:solidFill>
                <a:latin typeface="Arial" panose="020B0604020202020204" pitchFamily="34" charset="0"/>
                <a:ea typeface="+mn-ea"/>
                <a:cs typeface="Arial" panose="020B0604020202020204" pitchFamily="34" charset="0"/>
              </a:defRPr>
            </a:pPr>
            <a:r>
              <a:rPr lang="en-GB" sz="1200" b="1" i="0" u="none" strike="noStrike" kern="1200" spc="0" baseline="0" dirty="0">
                <a:solidFill>
                  <a:srgbClr val="201751"/>
                </a:solidFill>
                <a:latin typeface="Arial" panose="020B0604020202020204" pitchFamily="34" charset="0"/>
                <a:ea typeface="+mn-ea"/>
                <a:cs typeface="Arial" panose="020B0604020202020204" pitchFamily="34" charset="0"/>
              </a:rPr>
              <a:t>MSCI USA - Open Interest</a:t>
            </a:r>
          </a:p>
        </c:rich>
      </c:tx>
      <c:layout>
        <c:manualLayout>
          <c:xMode val="edge"/>
          <c:yMode val="edge"/>
          <c:x val="0.25911582861907323"/>
          <c:y val="2.3685032526177121E-2"/>
        </c:manualLayout>
      </c:layout>
      <c:overlay val="0"/>
      <c:spPr>
        <a:noFill/>
        <a:ln>
          <a:noFill/>
        </a:ln>
        <a:effectLst/>
      </c:spPr>
      <c:txPr>
        <a:bodyPr rot="0" spcFirstLastPara="1" vertOverflow="ellipsis" vert="horz" wrap="square" anchor="ctr" anchorCtr="1"/>
        <a:lstStyle/>
        <a:p>
          <a:pPr algn="ctr" rtl="0">
            <a:defRPr lang="en-GB" sz="1200" b="1" i="0" u="none" strike="noStrike" kern="1200" spc="0" baseline="0">
              <a:solidFill>
                <a:srgbClr val="201751"/>
              </a:solidFill>
              <a:latin typeface="Arial" panose="020B0604020202020204" pitchFamily="34" charset="0"/>
              <a:ea typeface="+mn-ea"/>
              <a:cs typeface="Arial" panose="020B0604020202020204" pitchFamily="34" charset="0"/>
            </a:defRPr>
          </a:pPr>
          <a:endParaRPr lang="de-DE"/>
        </a:p>
      </c:txPr>
    </c:title>
    <c:autoTitleDeleted val="0"/>
    <c:plotArea>
      <c:layout>
        <c:manualLayout>
          <c:layoutTarget val="inner"/>
          <c:xMode val="edge"/>
          <c:yMode val="edge"/>
          <c:x val="0.12324808028819657"/>
          <c:y val="0.1684425267397576"/>
          <c:w val="0.82369527991268288"/>
          <c:h val="0.49040026696104816"/>
        </c:manualLayout>
      </c:layout>
      <c:barChart>
        <c:barDir val="col"/>
        <c:grouping val="stacked"/>
        <c:varyColors val="0"/>
        <c:ser>
          <c:idx val="0"/>
          <c:order val="0"/>
          <c:tx>
            <c:strRef>
              <c:f>'MSCI USA'!$K$1</c:f>
              <c:strCache>
                <c:ptCount val="1"/>
                <c:pt idx="0">
                  <c:v>FMGS</c:v>
                </c:pt>
              </c:strCache>
            </c:strRef>
          </c:tx>
          <c:spPr>
            <a:solidFill>
              <a:srgbClr val="201751"/>
            </a:solidFill>
            <a:ln>
              <a:solidFill>
                <a:srgbClr val="201751"/>
              </a:solidFill>
            </a:ln>
            <a:effectLst/>
          </c:spPr>
          <c:invertIfNegative val="0"/>
          <c:cat>
            <c:numRef>
              <c:f>'MSCI USA'!$J$2:$J$55</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USA'!$K$2:$K$55</c:f>
              <c:numCache>
                <c:formatCode>General</c:formatCode>
                <c:ptCount val="54"/>
                <c:pt idx="20" formatCode="_(* #,##0_);_(* \(#,##0\);_(* &quot;-&quot;??_);_(@_)">
                  <c:v>5</c:v>
                </c:pt>
                <c:pt idx="24" formatCode="_(* #,##0_);_(* \(#,##0\);_(* &quot;-&quot;??_);_(@_)">
                  <c:v>17</c:v>
                </c:pt>
                <c:pt idx="25" formatCode="_(* #,##0_);_(* \(#,##0\);_(* &quot;-&quot;??_);_(@_)">
                  <c:v>14562</c:v>
                </c:pt>
                <c:pt idx="26" formatCode="_(* #,##0_);_(* \(#,##0\);_(* &quot;-&quot;??_);_(@_)">
                  <c:v>26803</c:v>
                </c:pt>
                <c:pt idx="27" formatCode="_(* #,##0_);_(* \(#,##0\);_(* &quot;-&quot;??_);_(@_)">
                  <c:v>30122</c:v>
                </c:pt>
                <c:pt idx="28" formatCode="_(* #,##0_);_(* \(#,##0\);_(* &quot;-&quot;??_);_(@_)">
                  <c:v>30122</c:v>
                </c:pt>
                <c:pt idx="29" formatCode="_(* #,##0_);_(* \(#,##0\);_(* &quot;-&quot;??_);_(@_)">
                  <c:v>30117</c:v>
                </c:pt>
                <c:pt idx="30" formatCode="_(* #,##0_);_(* \(#,##0\);_(* &quot;-&quot;??_);_(@_)">
                  <c:v>30117</c:v>
                </c:pt>
                <c:pt idx="31" formatCode="_(* #,##0_);_(* \(#,##0\);_(* &quot;-&quot;??_);_(@_)">
                  <c:v>32239</c:v>
                </c:pt>
                <c:pt idx="32" formatCode="_(* #,##0_);_(* \(#,##0\);_(* &quot;-&quot;??_);_(@_)">
                  <c:v>28907</c:v>
                </c:pt>
                <c:pt idx="33" formatCode="_(* #,##0_);_(* \(#,##0\);_(* &quot;-&quot;??_);_(@_)">
                  <c:v>36280</c:v>
                </c:pt>
                <c:pt idx="34" formatCode="_(* #,##0_);_(* \(#,##0\);_(* &quot;-&quot;??_);_(@_)">
                  <c:v>39452</c:v>
                </c:pt>
                <c:pt idx="35" formatCode="_(* #,##0_);_(* \(#,##0\);_(* &quot;-&quot;??_);_(@_)">
                  <c:v>13572</c:v>
                </c:pt>
                <c:pt idx="36" formatCode="_(* #,##0_);_(* \(#,##0\);_(* &quot;-&quot;??_);_(@_)">
                  <c:v>13577</c:v>
                </c:pt>
                <c:pt idx="37" formatCode="_(* #,##0_);_(* \(#,##0\);_(* &quot;-&quot;??_);_(@_)">
                  <c:v>13587</c:v>
                </c:pt>
                <c:pt idx="38" formatCode="_(* #,##0_);_(* \(#,##0\);_(* &quot;-&quot;??_);_(@_)">
                  <c:v>6795</c:v>
                </c:pt>
                <c:pt idx="39" formatCode="_(* #,##0_);_(* \(#,##0\);_(* &quot;-&quot;??_);_(@_)">
                  <c:v>6795</c:v>
                </c:pt>
                <c:pt idx="40" formatCode="_(* #,##0_);_(* \(#,##0\);_(* &quot;-&quot;??_);_(@_)">
                  <c:v>6800</c:v>
                </c:pt>
                <c:pt idx="41" formatCode="_(* #,##0_);_(* \(#,##0\);_(* &quot;-&quot;??_);_(@_)">
                  <c:v>6790</c:v>
                </c:pt>
                <c:pt idx="42" formatCode="_(* #,##0_);_(* \(#,##0\);_(* &quot;-&quot;??_);_(@_)">
                  <c:v>8789</c:v>
                </c:pt>
                <c:pt idx="43" formatCode="_(* #,##0_);_(* \(#,##0\);_(* &quot;-&quot;??_);_(@_)">
                  <c:v>13794</c:v>
                </c:pt>
                <c:pt idx="44" formatCode="_(* #,##0_);_(* \(#,##0\);_(* &quot;-&quot;??_);_(@_)">
                  <c:v>13785</c:v>
                </c:pt>
                <c:pt idx="45" formatCode="_(* #,##0_);_(* \(#,##0\);_(* &quot;-&quot;??_);_(@_)">
                  <c:v>14595</c:v>
                </c:pt>
                <c:pt idx="46" formatCode="_(* #,##0_);_(* \(#,##0\);_(* &quot;-&quot;??_);_(@_)">
                  <c:v>14595</c:v>
                </c:pt>
                <c:pt idx="47" formatCode="_(* #,##0_);_(* \(#,##0\);_(* &quot;-&quot;??_);_(@_)">
                  <c:v>7794</c:v>
                </c:pt>
                <c:pt idx="48" formatCode="_(* #,##0_);_(* \(#,##0\);_(* &quot;-&quot;??_);_(@_)">
                  <c:v>12987</c:v>
                </c:pt>
                <c:pt idx="49" formatCode="_(* #,##0_);_(* \(#,##0\);_(* &quot;-&quot;??_);_(@_)">
                  <c:v>17705</c:v>
                </c:pt>
                <c:pt idx="50" formatCode="_(* #,##0_);_(* \(#,##0\);_(* &quot;-&quot;??_);_(@_)">
                  <c:v>13338</c:v>
                </c:pt>
                <c:pt idx="51" formatCode="_(* #,##0_);_(* \(#,##0\);_(* &quot;-&quot;??_);_(@_)">
                  <c:v>13338</c:v>
                </c:pt>
                <c:pt idx="52" formatCode="_(* #,##0_);_(* \(#,##0\);_(* &quot;-&quot;??_);_(@_)">
                  <c:v>13353</c:v>
                </c:pt>
                <c:pt idx="53" formatCode="_(* #,##0_);_(* \(#,##0\);_(* &quot;-&quot;??_);_(@_)">
                  <c:v>11558</c:v>
                </c:pt>
              </c:numCache>
            </c:numRef>
          </c:val>
          <c:extLst>
            <c:ext xmlns:c16="http://schemas.microsoft.com/office/drawing/2014/chart" uri="{C3380CC4-5D6E-409C-BE32-E72D297353CC}">
              <c16:uniqueId val="{00000000-C1C2-416C-86D0-80E9507B91AD}"/>
            </c:ext>
          </c:extLst>
        </c:ser>
        <c:ser>
          <c:idx val="1"/>
          <c:order val="1"/>
          <c:tx>
            <c:strRef>
              <c:f>'MSCI USA'!$L$1</c:f>
              <c:strCache>
                <c:ptCount val="1"/>
                <c:pt idx="0">
                  <c:v>FMUS</c:v>
                </c:pt>
              </c:strCache>
            </c:strRef>
          </c:tx>
          <c:spPr>
            <a:solidFill>
              <a:srgbClr val="00CE7D"/>
            </a:solidFill>
            <a:ln>
              <a:solidFill>
                <a:srgbClr val="00CE7D"/>
              </a:solidFill>
            </a:ln>
            <a:effectLst/>
          </c:spPr>
          <c:invertIfNegative val="0"/>
          <c:cat>
            <c:numRef>
              <c:f>'MSCI USA'!$J$2:$J$55</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'MSCI USA'!$L$2:$L$55</c:f>
              <c:numCache>
                <c:formatCode>_(* #,##0_);_(* \(#,##0\);_(* "-"??_);_(@_)</c:formatCode>
                <c:ptCount val="54"/>
                <c:pt idx="0">
                  <c:v>67</c:v>
                </c:pt>
                <c:pt idx="1">
                  <c:v>57</c:v>
                </c:pt>
                <c:pt idx="2">
                  <c:v>70</c:v>
                </c:pt>
                <c:pt idx="3">
                  <c:v>83</c:v>
                </c:pt>
                <c:pt idx="4">
                  <c:v>440</c:v>
                </c:pt>
                <c:pt idx="5">
                  <c:v>430</c:v>
                </c:pt>
                <c:pt idx="6">
                  <c:v>430</c:v>
                </c:pt>
                <c:pt idx="7">
                  <c:v>430</c:v>
                </c:pt>
                <c:pt idx="8">
                  <c:v>211</c:v>
                </c:pt>
                <c:pt idx="9">
                  <c:v>211</c:v>
                </c:pt>
                <c:pt idx="10">
                  <c:v>1081</c:v>
                </c:pt>
                <c:pt idx="11">
                  <c:v>1866</c:v>
                </c:pt>
                <c:pt idx="12">
                  <c:v>6335</c:v>
                </c:pt>
                <c:pt idx="13">
                  <c:v>6335</c:v>
                </c:pt>
                <c:pt idx="14">
                  <c:v>1762</c:v>
                </c:pt>
                <c:pt idx="15">
                  <c:v>2056</c:v>
                </c:pt>
                <c:pt idx="16">
                  <c:v>3612</c:v>
                </c:pt>
                <c:pt idx="17">
                  <c:v>2836</c:v>
                </c:pt>
                <c:pt idx="18">
                  <c:v>2781</c:v>
                </c:pt>
                <c:pt idx="19">
                  <c:v>2781</c:v>
                </c:pt>
                <c:pt idx="20">
                  <c:v>2767</c:v>
                </c:pt>
                <c:pt idx="21">
                  <c:v>5815</c:v>
                </c:pt>
                <c:pt idx="22">
                  <c:v>10947</c:v>
                </c:pt>
                <c:pt idx="23">
                  <c:v>8040</c:v>
                </c:pt>
                <c:pt idx="24">
                  <c:v>32303</c:v>
                </c:pt>
                <c:pt idx="25">
                  <c:v>41856</c:v>
                </c:pt>
                <c:pt idx="26">
                  <c:v>32821</c:v>
                </c:pt>
                <c:pt idx="27">
                  <c:v>36018</c:v>
                </c:pt>
                <c:pt idx="28">
                  <c:v>38788</c:v>
                </c:pt>
                <c:pt idx="29">
                  <c:v>38657</c:v>
                </c:pt>
                <c:pt idx="30">
                  <c:v>38051</c:v>
                </c:pt>
                <c:pt idx="31">
                  <c:v>38794</c:v>
                </c:pt>
                <c:pt idx="32">
                  <c:v>23886</c:v>
                </c:pt>
                <c:pt idx="33">
                  <c:v>23985</c:v>
                </c:pt>
                <c:pt idx="34">
                  <c:v>21647</c:v>
                </c:pt>
                <c:pt idx="35">
                  <c:v>19768</c:v>
                </c:pt>
                <c:pt idx="36">
                  <c:v>34359</c:v>
                </c:pt>
                <c:pt idx="37">
                  <c:v>40815</c:v>
                </c:pt>
                <c:pt idx="38">
                  <c:v>24443</c:v>
                </c:pt>
                <c:pt idx="39">
                  <c:v>25063</c:v>
                </c:pt>
                <c:pt idx="40">
                  <c:v>31034</c:v>
                </c:pt>
                <c:pt idx="41">
                  <c:v>20665</c:v>
                </c:pt>
                <c:pt idx="42">
                  <c:v>21939</c:v>
                </c:pt>
                <c:pt idx="43">
                  <c:v>23373</c:v>
                </c:pt>
                <c:pt idx="44">
                  <c:v>6177</c:v>
                </c:pt>
                <c:pt idx="45">
                  <c:v>6160</c:v>
                </c:pt>
                <c:pt idx="46">
                  <c:v>8715</c:v>
                </c:pt>
                <c:pt idx="47">
                  <c:v>1221</c:v>
                </c:pt>
                <c:pt idx="48">
                  <c:v>1257</c:v>
                </c:pt>
                <c:pt idx="49">
                  <c:v>1340</c:v>
                </c:pt>
                <c:pt idx="50">
                  <c:v>515</c:v>
                </c:pt>
                <c:pt idx="51">
                  <c:v>523</c:v>
                </c:pt>
                <c:pt idx="52">
                  <c:v>1167</c:v>
                </c:pt>
                <c:pt idx="53">
                  <c:v>581</c:v>
                </c:pt>
              </c:numCache>
            </c:numRef>
          </c:val>
          <c:extLst>
            <c:ext xmlns:c16="http://schemas.microsoft.com/office/drawing/2014/chart" uri="{C3380CC4-5D6E-409C-BE32-E72D297353CC}">
              <c16:uniqueId val="{00000001-C1C2-416C-86D0-80E9507B91AD}"/>
            </c:ext>
          </c:extLst>
        </c:ser>
        <c:dLbls>
          <c:showLegendKey val="0"/>
          <c:showVal val="0"/>
          <c:showCatName val="0"/>
          <c:showSerName val="0"/>
          <c:showPercent val="0"/>
          <c:showBubbleSize val="0"/>
        </c:dLbls>
        <c:gapWidth val="219"/>
        <c:overlap val="100"/>
        <c:axId val="997925944"/>
        <c:axId val="997917088"/>
      </c:barChart>
      <c:dateAx>
        <c:axId val="997925944"/>
        <c:scaling>
          <c:orientation val="minMax"/>
          <c:min val="42736"/>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2700000" spcFirstLastPara="1" vertOverflow="ellipsis" wrap="square" anchor="ctr" anchorCtr="1"/>
          <a:lstStyle/>
          <a:p>
            <a:pPr>
              <a:defRPr sz="1000" b="0" i="0" u="none" strike="noStrike" kern="1200" baseline="0">
                <a:solidFill>
                  <a:srgbClr val="201751"/>
                </a:solidFill>
                <a:latin typeface="+mn-lt"/>
                <a:ea typeface="+mn-ea"/>
                <a:cs typeface="+mn-cs"/>
              </a:defRPr>
            </a:pPr>
            <a:endParaRPr lang="de-DE"/>
          </a:p>
        </c:txPr>
        <c:crossAx val="997917088"/>
        <c:crosses val="autoZero"/>
        <c:auto val="1"/>
        <c:lblOffset val="100"/>
        <c:baseTimeUnit val="months"/>
      </c:dateAx>
      <c:valAx>
        <c:axId val="997917088"/>
        <c:scaling>
          <c:orientation val="minMax"/>
        </c:scaling>
        <c:delete val="0"/>
        <c:axPos val="l"/>
        <c:majorGridlines>
          <c:spPr>
            <a:ln w="6350" cap="flat" cmpd="sng" algn="ctr">
              <a:solidFill>
                <a:srgbClr val="F3F3F3"/>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crossAx val="9979259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a:solidFill>
            <a:srgbClr val="201751"/>
          </a:solidFill>
          <a:latin typeface="+mn-lt"/>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4EA33F-1419-454E-A963-9BD0D9032400}" type="doc">
      <dgm:prSet loTypeId="urn:microsoft.com/office/officeart/2005/8/layout/cycle8" loCatId="cycle" qsTypeId="urn:microsoft.com/office/officeart/2005/8/quickstyle/simple1" qsCatId="simple" csTypeId="urn:microsoft.com/office/officeart/2005/8/colors/colorful1" csCatId="colorful" phldr="1"/>
      <dgm:spPr/>
    </dgm:pt>
    <dgm:pt modelId="{555C3BE1-DEEA-403D-9E34-62D01F7A368E}">
      <dgm:prSet phldrT="[Text]" custT="1"/>
      <dgm:spPr>
        <a:solidFill>
          <a:schemeClr val="tx1"/>
        </a:solidFill>
      </dgm:spPr>
      <dgm:t>
        <a:bodyPr/>
        <a:lstStyle/>
        <a:p>
          <a:r>
            <a:rPr lang="en-US" sz="1400" b="0">
              <a:latin typeface="+mj-lt"/>
            </a:rPr>
            <a:t>ESG Screened</a:t>
          </a:r>
          <a:endParaRPr lang="en-GB" sz="1400" b="0" dirty="0">
            <a:latin typeface="+mj-lt"/>
          </a:endParaRPr>
        </a:p>
      </dgm:t>
    </dgm:pt>
    <dgm:pt modelId="{CEA8E914-FBA6-46E8-8589-FE99089CA1F1}" type="parTrans" cxnId="{8A2ACA01-7F7F-4E56-92BA-2887554A446B}">
      <dgm:prSet/>
      <dgm:spPr/>
      <dgm:t>
        <a:bodyPr/>
        <a:lstStyle/>
        <a:p>
          <a:endParaRPr lang="en-GB" sz="1400" b="0">
            <a:latin typeface="+mj-lt"/>
          </a:endParaRPr>
        </a:p>
      </dgm:t>
    </dgm:pt>
    <dgm:pt modelId="{CD9D9EBF-3C10-4AF2-9170-82E1BD15C998}" type="sibTrans" cxnId="{8A2ACA01-7F7F-4E56-92BA-2887554A446B}">
      <dgm:prSet/>
      <dgm:spPr/>
      <dgm:t>
        <a:bodyPr/>
        <a:lstStyle/>
        <a:p>
          <a:endParaRPr lang="en-GB" sz="1400" b="0">
            <a:latin typeface="+mj-lt"/>
          </a:endParaRPr>
        </a:p>
      </dgm:t>
    </dgm:pt>
    <dgm:pt modelId="{B5CE9C08-D589-4206-B666-7DD57D96BC15}">
      <dgm:prSet phldrT="[Text]" custT="1"/>
      <dgm:spPr>
        <a:solidFill>
          <a:schemeClr val="tx2"/>
        </a:solidFill>
      </dgm:spPr>
      <dgm:t>
        <a:bodyPr/>
        <a:lstStyle/>
        <a:p>
          <a:r>
            <a:rPr lang="en-US" sz="1400" b="0" dirty="0">
              <a:solidFill>
                <a:schemeClr val="tx1"/>
              </a:solidFill>
              <a:latin typeface="+mj-lt"/>
            </a:rPr>
            <a:t>Easy to Implement</a:t>
          </a:r>
          <a:endParaRPr lang="en-GB" sz="1400" b="0" dirty="0">
            <a:solidFill>
              <a:schemeClr val="tx1"/>
            </a:solidFill>
            <a:latin typeface="+mj-lt"/>
          </a:endParaRPr>
        </a:p>
      </dgm:t>
    </dgm:pt>
    <dgm:pt modelId="{741AB64A-E7D3-4B2D-BE48-00ABB3553AF7}" type="parTrans" cxnId="{3E813518-09CF-4220-A170-DBE12B9BF605}">
      <dgm:prSet/>
      <dgm:spPr/>
      <dgm:t>
        <a:bodyPr/>
        <a:lstStyle/>
        <a:p>
          <a:endParaRPr lang="en-GB" sz="1400" b="0">
            <a:latin typeface="+mj-lt"/>
          </a:endParaRPr>
        </a:p>
      </dgm:t>
    </dgm:pt>
    <dgm:pt modelId="{D3CFCB6A-0A58-433B-8921-CA5E8A50B7FA}" type="sibTrans" cxnId="{3E813518-09CF-4220-A170-DBE12B9BF605}">
      <dgm:prSet/>
      <dgm:spPr/>
      <dgm:t>
        <a:bodyPr/>
        <a:lstStyle/>
        <a:p>
          <a:endParaRPr lang="en-GB" sz="1400" b="0">
            <a:latin typeface="+mj-lt"/>
          </a:endParaRPr>
        </a:p>
      </dgm:t>
    </dgm:pt>
    <dgm:pt modelId="{90C28C10-16B1-4C44-B9A3-BF294201387B}">
      <dgm:prSet phldrT="[Text]" custT="1"/>
      <dgm:spPr>
        <a:solidFill>
          <a:schemeClr val="accent5"/>
        </a:solidFill>
      </dgm:spPr>
      <dgm:t>
        <a:bodyPr/>
        <a:lstStyle/>
        <a:p>
          <a:r>
            <a:rPr lang="en-US" sz="1400" b="0" dirty="0">
              <a:solidFill>
                <a:schemeClr val="tx1"/>
              </a:solidFill>
              <a:latin typeface="+mj-lt"/>
            </a:rPr>
            <a:t>Easy to Access</a:t>
          </a:r>
          <a:endParaRPr lang="en-GB" sz="1400" b="0" dirty="0">
            <a:solidFill>
              <a:schemeClr val="tx1"/>
            </a:solidFill>
            <a:latin typeface="+mj-lt"/>
          </a:endParaRPr>
        </a:p>
      </dgm:t>
    </dgm:pt>
    <dgm:pt modelId="{F5744A06-AFD4-49CD-BF03-64434F2CA372}" type="parTrans" cxnId="{EBE94BDA-1888-4538-AD61-90044491EA65}">
      <dgm:prSet/>
      <dgm:spPr/>
      <dgm:t>
        <a:bodyPr/>
        <a:lstStyle/>
        <a:p>
          <a:endParaRPr lang="en-GB" sz="1400" b="0">
            <a:latin typeface="+mj-lt"/>
          </a:endParaRPr>
        </a:p>
      </dgm:t>
    </dgm:pt>
    <dgm:pt modelId="{5828F815-AECB-43D3-A27A-B1A315E0383B}" type="sibTrans" cxnId="{EBE94BDA-1888-4538-AD61-90044491EA65}">
      <dgm:prSet/>
      <dgm:spPr/>
      <dgm:t>
        <a:bodyPr/>
        <a:lstStyle/>
        <a:p>
          <a:endParaRPr lang="en-GB" sz="1400" b="0">
            <a:latin typeface="+mj-lt"/>
          </a:endParaRPr>
        </a:p>
      </dgm:t>
    </dgm:pt>
    <dgm:pt modelId="{2D2B1AC8-E121-43D1-A9F5-3FEC79C79C81}" type="pres">
      <dgm:prSet presAssocID="{874EA33F-1419-454E-A963-9BD0D9032400}" presName="compositeShape" presStyleCnt="0">
        <dgm:presLayoutVars>
          <dgm:chMax val="7"/>
          <dgm:dir/>
          <dgm:resizeHandles val="exact"/>
        </dgm:presLayoutVars>
      </dgm:prSet>
      <dgm:spPr/>
    </dgm:pt>
    <dgm:pt modelId="{6144DCC3-EE1E-495F-B06A-B463ECC9132B}" type="pres">
      <dgm:prSet presAssocID="{874EA33F-1419-454E-A963-9BD0D9032400}" presName="wedge1" presStyleLbl="node1" presStyleIdx="0" presStyleCnt="3"/>
      <dgm:spPr/>
    </dgm:pt>
    <dgm:pt modelId="{D7E37397-3229-4EE3-A66D-2098208B7FE4}" type="pres">
      <dgm:prSet presAssocID="{874EA33F-1419-454E-A963-9BD0D9032400}" presName="dummy1a" presStyleCnt="0"/>
      <dgm:spPr/>
    </dgm:pt>
    <dgm:pt modelId="{265E9D5C-5FAC-4B44-BB44-65FB3D67FADC}" type="pres">
      <dgm:prSet presAssocID="{874EA33F-1419-454E-A963-9BD0D9032400}" presName="dummy1b" presStyleCnt="0"/>
      <dgm:spPr/>
    </dgm:pt>
    <dgm:pt modelId="{910CCC5C-2A3B-4262-8146-F29DA22679E7}" type="pres">
      <dgm:prSet presAssocID="{874EA33F-1419-454E-A963-9BD0D9032400}" presName="wedge1Tx" presStyleLbl="node1" presStyleIdx="0" presStyleCnt="3">
        <dgm:presLayoutVars>
          <dgm:chMax val="0"/>
          <dgm:chPref val="0"/>
          <dgm:bulletEnabled val="1"/>
        </dgm:presLayoutVars>
      </dgm:prSet>
      <dgm:spPr/>
    </dgm:pt>
    <dgm:pt modelId="{79B0154A-D9C5-4BA5-9296-219D08427D53}" type="pres">
      <dgm:prSet presAssocID="{874EA33F-1419-454E-A963-9BD0D9032400}" presName="wedge2" presStyleLbl="node1" presStyleIdx="1" presStyleCnt="3"/>
      <dgm:spPr/>
    </dgm:pt>
    <dgm:pt modelId="{90D6A1EB-C383-4032-B88E-79B2BD078023}" type="pres">
      <dgm:prSet presAssocID="{874EA33F-1419-454E-A963-9BD0D9032400}" presName="dummy2a" presStyleCnt="0"/>
      <dgm:spPr/>
    </dgm:pt>
    <dgm:pt modelId="{F7442CB4-B874-48F3-80C5-83417273117C}" type="pres">
      <dgm:prSet presAssocID="{874EA33F-1419-454E-A963-9BD0D9032400}" presName="dummy2b" presStyleCnt="0"/>
      <dgm:spPr/>
    </dgm:pt>
    <dgm:pt modelId="{8E9C0E26-7F2B-4CBF-915B-4949E60F547F}" type="pres">
      <dgm:prSet presAssocID="{874EA33F-1419-454E-A963-9BD0D9032400}" presName="wedge2Tx" presStyleLbl="node1" presStyleIdx="1" presStyleCnt="3">
        <dgm:presLayoutVars>
          <dgm:chMax val="0"/>
          <dgm:chPref val="0"/>
          <dgm:bulletEnabled val="1"/>
        </dgm:presLayoutVars>
      </dgm:prSet>
      <dgm:spPr/>
    </dgm:pt>
    <dgm:pt modelId="{F16D0728-29B9-4815-9A12-68370747755B}" type="pres">
      <dgm:prSet presAssocID="{874EA33F-1419-454E-A963-9BD0D9032400}" presName="wedge3" presStyleLbl="node1" presStyleIdx="2" presStyleCnt="3"/>
      <dgm:spPr/>
    </dgm:pt>
    <dgm:pt modelId="{A017747C-6ADF-4CD6-92BE-B6F7A03296F0}" type="pres">
      <dgm:prSet presAssocID="{874EA33F-1419-454E-A963-9BD0D9032400}" presName="dummy3a" presStyleCnt="0"/>
      <dgm:spPr/>
    </dgm:pt>
    <dgm:pt modelId="{0A2FCA80-846C-46F0-9A3C-13C3F19DCE34}" type="pres">
      <dgm:prSet presAssocID="{874EA33F-1419-454E-A963-9BD0D9032400}" presName="dummy3b" presStyleCnt="0"/>
      <dgm:spPr/>
    </dgm:pt>
    <dgm:pt modelId="{74BC2F3A-F28D-4B6B-B8BC-9E1577E447DE}" type="pres">
      <dgm:prSet presAssocID="{874EA33F-1419-454E-A963-9BD0D9032400}" presName="wedge3Tx" presStyleLbl="node1" presStyleIdx="2" presStyleCnt="3">
        <dgm:presLayoutVars>
          <dgm:chMax val="0"/>
          <dgm:chPref val="0"/>
          <dgm:bulletEnabled val="1"/>
        </dgm:presLayoutVars>
      </dgm:prSet>
      <dgm:spPr/>
    </dgm:pt>
    <dgm:pt modelId="{9FAEACF8-3F74-495C-89F4-C522124F8302}" type="pres">
      <dgm:prSet presAssocID="{CD9D9EBF-3C10-4AF2-9170-82E1BD15C998}" presName="arrowWedge1" presStyleLbl="fgSibTrans2D1" presStyleIdx="0" presStyleCnt="3"/>
      <dgm:spPr>
        <a:solidFill>
          <a:schemeClr val="tx1"/>
        </a:solidFill>
      </dgm:spPr>
    </dgm:pt>
    <dgm:pt modelId="{8C9DBCA7-CD15-4D19-A9BF-C640F87B5C0D}" type="pres">
      <dgm:prSet presAssocID="{5828F815-AECB-43D3-A27A-B1A315E0383B}" presName="arrowWedge2" presStyleLbl="fgSibTrans2D1" presStyleIdx="1" presStyleCnt="3"/>
      <dgm:spPr>
        <a:solidFill>
          <a:schemeClr val="accent5"/>
        </a:solidFill>
      </dgm:spPr>
    </dgm:pt>
    <dgm:pt modelId="{5993F908-5F3E-403B-8CD3-170EC497CAF7}" type="pres">
      <dgm:prSet presAssocID="{D3CFCB6A-0A58-433B-8921-CA5E8A50B7FA}" presName="arrowWedge3" presStyleLbl="fgSibTrans2D1" presStyleIdx="2" presStyleCnt="3"/>
      <dgm:spPr>
        <a:solidFill>
          <a:schemeClr val="tx2"/>
        </a:solidFill>
      </dgm:spPr>
    </dgm:pt>
  </dgm:ptLst>
  <dgm:cxnLst>
    <dgm:cxn modelId="{8A2ACA01-7F7F-4E56-92BA-2887554A446B}" srcId="{874EA33F-1419-454E-A963-9BD0D9032400}" destId="{555C3BE1-DEEA-403D-9E34-62D01F7A368E}" srcOrd="0" destOrd="0" parTransId="{CEA8E914-FBA6-46E8-8589-FE99089CA1F1}" sibTransId="{CD9D9EBF-3C10-4AF2-9170-82E1BD15C998}"/>
    <dgm:cxn modelId="{D96C1B0B-29A6-4B73-ADC4-F71A7B329199}" type="presOf" srcId="{555C3BE1-DEEA-403D-9E34-62D01F7A368E}" destId="{6144DCC3-EE1E-495F-B06A-B463ECC9132B}" srcOrd="0" destOrd="0" presId="urn:microsoft.com/office/officeart/2005/8/layout/cycle8"/>
    <dgm:cxn modelId="{3E813518-09CF-4220-A170-DBE12B9BF605}" srcId="{874EA33F-1419-454E-A963-9BD0D9032400}" destId="{B5CE9C08-D589-4206-B666-7DD57D96BC15}" srcOrd="2" destOrd="0" parTransId="{741AB64A-E7D3-4B2D-BE48-00ABB3553AF7}" sibTransId="{D3CFCB6A-0A58-433B-8921-CA5E8A50B7FA}"/>
    <dgm:cxn modelId="{BE029D69-D1DF-4FC8-A5ED-E51A90255473}" type="presOf" srcId="{874EA33F-1419-454E-A963-9BD0D9032400}" destId="{2D2B1AC8-E121-43D1-A9F5-3FEC79C79C81}" srcOrd="0" destOrd="0" presId="urn:microsoft.com/office/officeart/2005/8/layout/cycle8"/>
    <dgm:cxn modelId="{D827D3C4-E440-4292-BB6B-BB75713D2D81}" type="presOf" srcId="{B5CE9C08-D589-4206-B666-7DD57D96BC15}" destId="{F16D0728-29B9-4815-9A12-68370747755B}" srcOrd="0" destOrd="0" presId="urn:microsoft.com/office/officeart/2005/8/layout/cycle8"/>
    <dgm:cxn modelId="{EC169BC8-5A34-45CF-B4DE-8D8285E97D32}" type="presOf" srcId="{90C28C10-16B1-4C44-B9A3-BF294201387B}" destId="{8E9C0E26-7F2B-4CBF-915B-4949E60F547F}" srcOrd="1" destOrd="0" presId="urn:microsoft.com/office/officeart/2005/8/layout/cycle8"/>
    <dgm:cxn modelId="{EBE94BDA-1888-4538-AD61-90044491EA65}" srcId="{874EA33F-1419-454E-A963-9BD0D9032400}" destId="{90C28C10-16B1-4C44-B9A3-BF294201387B}" srcOrd="1" destOrd="0" parTransId="{F5744A06-AFD4-49CD-BF03-64434F2CA372}" sibTransId="{5828F815-AECB-43D3-A27A-B1A315E0383B}"/>
    <dgm:cxn modelId="{C0E75DDD-AE99-4C68-9D9B-25DDD2F1A9B4}" type="presOf" srcId="{555C3BE1-DEEA-403D-9E34-62D01F7A368E}" destId="{910CCC5C-2A3B-4262-8146-F29DA22679E7}" srcOrd="1" destOrd="0" presId="urn:microsoft.com/office/officeart/2005/8/layout/cycle8"/>
    <dgm:cxn modelId="{BAA443EF-59B0-4F51-8BB4-37F85BE01DD7}" type="presOf" srcId="{B5CE9C08-D589-4206-B666-7DD57D96BC15}" destId="{74BC2F3A-F28D-4B6B-B8BC-9E1577E447DE}" srcOrd="1" destOrd="0" presId="urn:microsoft.com/office/officeart/2005/8/layout/cycle8"/>
    <dgm:cxn modelId="{865815FE-A0E4-4549-BF0E-98982A36748B}" type="presOf" srcId="{90C28C10-16B1-4C44-B9A3-BF294201387B}" destId="{79B0154A-D9C5-4BA5-9296-219D08427D53}" srcOrd="0" destOrd="0" presId="urn:microsoft.com/office/officeart/2005/8/layout/cycle8"/>
    <dgm:cxn modelId="{4D56EC6B-C3C8-43B1-AA82-586F65A14471}" type="presParOf" srcId="{2D2B1AC8-E121-43D1-A9F5-3FEC79C79C81}" destId="{6144DCC3-EE1E-495F-B06A-B463ECC9132B}" srcOrd="0" destOrd="0" presId="urn:microsoft.com/office/officeart/2005/8/layout/cycle8"/>
    <dgm:cxn modelId="{11550CF5-FF7D-43E9-882E-7FBCE1F20412}" type="presParOf" srcId="{2D2B1AC8-E121-43D1-A9F5-3FEC79C79C81}" destId="{D7E37397-3229-4EE3-A66D-2098208B7FE4}" srcOrd="1" destOrd="0" presId="urn:microsoft.com/office/officeart/2005/8/layout/cycle8"/>
    <dgm:cxn modelId="{2D5A04E1-9EE1-4BAA-80E8-985FFC990F33}" type="presParOf" srcId="{2D2B1AC8-E121-43D1-A9F5-3FEC79C79C81}" destId="{265E9D5C-5FAC-4B44-BB44-65FB3D67FADC}" srcOrd="2" destOrd="0" presId="urn:microsoft.com/office/officeart/2005/8/layout/cycle8"/>
    <dgm:cxn modelId="{686A4D06-8F0F-45DC-B334-DEB25029D9AD}" type="presParOf" srcId="{2D2B1AC8-E121-43D1-A9F5-3FEC79C79C81}" destId="{910CCC5C-2A3B-4262-8146-F29DA22679E7}" srcOrd="3" destOrd="0" presId="urn:microsoft.com/office/officeart/2005/8/layout/cycle8"/>
    <dgm:cxn modelId="{15783CCD-7323-4976-B4AF-07514D5B2209}" type="presParOf" srcId="{2D2B1AC8-E121-43D1-A9F5-3FEC79C79C81}" destId="{79B0154A-D9C5-4BA5-9296-219D08427D53}" srcOrd="4" destOrd="0" presId="urn:microsoft.com/office/officeart/2005/8/layout/cycle8"/>
    <dgm:cxn modelId="{09FAED55-1623-4839-9469-C739449C7C6A}" type="presParOf" srcId="{2D2B1AC8-E121-43D1-A9F5-3FEC79C79C81}" destId="{90D6A1EB-C383-4032-B88E-79B2BD078023}" srcOrd="5" destOrd="0" presId="urn:microsoft.com/office/officeart/2005/8/layout/cycle8"/>
    <dgm:cxn modelId="{BE95A3A5-F571-49DD-92EC-DEA160979E4E}" type="presParOf" srcId="{2D2B1AC8-E121-43D1-A9F5-3FEC79C79C81}" destId="{F7442CB4-B874-48F3-80C5-83417273117C}" srcOrd="6" destOrd="0" presId="urn:microsoft.com/office/officeart/2005/8/layout/cycle8"/>
    <dgm:cxn modelId="{E7296441-05EC-4B13-B79E-E87564A05E56}" type="presParOf" srcId="{2D2B1AC8-E121-43D1-A9F5-3FEC79C79C81}" destId="{8E9C0E26-7F2B-4CBF-915B-4949E60F547F}" srcOrd="7" destOrd="0" presId="urn:microsoft.com/office/officeart/2005/8/layout/cycle8"/>
    <dgm:cxn modelId="{C9AE9D1C-E1F3-404C-AB57-A407479839E1}" type="presParOf" srcId="{2D2B1AC8-E121-43D1-A9F5-3FEC79C79C81}" destId="{F16D0728-29B9-4815-9A12-68370747755B}" srcOrd="8" destOrd="0" presId="urn:microsoft.com/office/officeart/2005/8/layout/cycle8"/>
    <dgm:cxn modelId="{17B25C16-F6F9-4D21-A2BA-842A20D44661}" type="presParOf" srcId="{2D2B1AC8-E121-43D1-A9F5-3FEC79C79C81}" destId="{A017747C-6ADF-4CD6-92BE-B6F7A03296F0}" srcOrd="9" destOrd="0" presId="urn:microsoft.com/office/officeart/2005/8/layout/cycle8"/>
    <dgm:cxn modelId="{08D72FD6-4B24-4D64-9DA7-8368F08E4D6E}" type="presParOf" srcId="{2D2B1AC8-E121-43D1-A9F5-3FEC79C79C81}" destId="{0A2FCA80-846C-46F0-9A3C-13C3F19DCE34}" srcOrd="10" destOrd="0" presId="urn:microsoft.com/office/officeart/2005/8/layout/cycle8"/>
    <dgm:cxn modelId="{ABE96545-A92F-4B16-A19B-E38D60FD998B}" type="presParOf" srcId="{2D2B1AC8-E121-43D1-A9F5-3FEC79C79C81}" destId="{74BC2F3A-F28D-4B6B-B8BC-9E1577E447DE}" srcOrd="11" destOrd="0" presId="urn:microsoft.com/office/officeart/2005/8/layout/cycle8"/>
    <dgm:cxn modelId="{A0D0E48D-C41D-4F88-802B-3BCE3C61C628}" type="presParOf" srcId="{2D2B1AC8-E121-43D1-A9F5-3FEC79C79C81}" destId="{9FAEACF8-3F74-495C-89F4-C522124F8302}" srcOrd="12" destOrd="0" presId="urn:microsoft.com/office/officeart/2005/8/layout/cycle8"/>
    <dgm:cxn modelId="{2A3171AA-4426-415C-8146-6DEC3E97741C}" type="presParOf" srcId="{2D2B1AC8-E121-43D1-A9F5-3FEC79C79C81}" destId="{8C9DBCA7-CD15-4D19-A9BF-C640F87B5C0D}" srcOrd="13" destOrd="0" presId="urn:microsoft.com/office/officeart/2005/8/layout/cycle8"/>
    <dgm:cxn modelId="{A335FA3A-A097-4097-8EFA-BD8C5633FE75}" type="presParOf" srcId="{2D2B1AC8-E121-43D1-A9F5-3FEC79C79C81}" destId="{5993F908-5F3E-403B-8CD3-170EC497CAF7}" srcOrd="1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270FD9-20DC-43EB-8957-A94E78AB5EA3}" type="doc">
      <dgm:prSet loTypeId="urn:microsoft.com/office/officeart/2005/8/layout/process1" loCatId="process" qsTypeId="urn:microsoft.com/office/officeart/2005/8/quickstyle/simple1" qsCatId="simple" csTypeId="urn:microsoft.com/office/officeart/2005/8/colors/accent1_2" csCatId="accent1" phldr="1"/>
      <dgm:spPr/>
    </dgm:pt>
    <dgm:pt modelId="{0631ABA1-3CEA-4FAC-B8EF-B64F23102A36}">
      <dgm:prSet phldrT="[Text]" custT="1"/>
      <dgm:spPr>
        <a:solidFill>
          <a:schemeClr val="bg2"/>
        </a:solidFill>
      </dgm:spPr>
      <dgm:t>
        <a:bodyPr/>
        <a:lstStyle/>
        <a:p>
          <a:pPr>
            <a:buClr>
              <a:schemeClr val="accent2"/>
            </a:buClr>
            <a:buFont typeface="Wingdings" panose="05000000000000000000" pitchFamily="2" charset="2"/>
            <a:buChar char="§"/>
          </a:pPr>
          <a:r>
            <a:rPr lang="en-GB" sz="1400" dirty="0">
              <a:solidFill>
                <a:schemeClr val="tx1"/>
              </a:solidFill>
              <a:latin typeface="+mn-lt"/>
            </a:rPr>
            <a:t>Aims to represent a broad universe of securities with limited exclusions</a:t>
          </a:r>
        </a:p>
      </dgm:t>
    </dgm:pt>
    <dgm:pt modelId="{608E1D9D-F72B-4125-8A0C-0BDDE2C37751}" type="parTrans" cxnId="{9D9ED1F4-73D6-4552-8C20-54425295F6B6}">
      <dgm:prSet/>
      <dgm:spPr/>
      <dgm:t>
        <a:bodyPr/>
        <a:lstStyle/>
        <a:p>
          <a:endParaRPr lang="en-GB" sz="1400">
            <a:solidFill>
              <a:schemeClr val="bg1"/>
            </a:solidFill>
            <a:latin typeface="+mn-lt"/>
          </a:endParaRPr>
        </a:p>
      </dgm:t>
    </dgm:pt>
    <dgm:pt modelId="{25B86946-6B2C-43E4-9084-5F61E6F242E3}" type="sibTrans" cxnId="{9D9ED1F4-73D6-4552-8C20-54425295F6B6}">
      <dgm:prSet custT="1"/>
      <dgm:spPr>
        <a:solidFill>
          <a:schemeClr val="tx2"/>
        </a:solidFill>
      </dgm:spPr>
      <dgm:t>
        <a:bodyPr/>
        <a:lstStyle/>
        <a:p>
          <a:endParaRPr lang="en-GB" sz="1400">
            <a:solidFill>
              <a:schemeClr val="bg1"/>
            </a:solidFill>
            <a:latin typeface="+mn-lt"/>
          </a:endParaRPr>
        </a:p>
      </dgm:t>
    </dgm:pt>
    <dgm:pt modelId="{38E9D104-0DDF-467C-971F-EF5C47455653}">
      <dgm:prSet phldrT="[Text]" custT="1"/>
      <dgm:spPr>
        <a:solidFill>
          <a:schemeClr val="bg2"/>
        </a:solidFill>
      </dgm:spPr>
      <dgm:t>
        <a:bodyPr/>
        <a:lstStyle/>
        <a:p>
          <a:pPr>
            <a:buClr>
              <a:schemeClr val="accent2"/>
            </a:buClr>
            <a:buFont typeface="Wingdings" panose="05000000000000000000" pitchFamily="2" charset="2"/>
            <a:buChar char="§"/>
          </a:pPr>
          <a:endParaRPr lang="en-GB" sz="1400" dirty="0">
            <a:solidFill>
              <a:schemeClr val="bg1"/>
            </a:solidFill>
            <a:latin typeface="+mn-lt"/>
          </a:endParaRPr>
        </a:p>
        <a:p>
          <a:pPr>
            <a:buClr>
              <a:schemeClr val="accent2"/>
            </a:buClr>
            <a:buFont typeface="Wingdings" panose="05000000000000000000" pitchFamily="2" charset="2"/>
            <a:buChar char="§"/>
          </a:pPr>
          <a:r>
            <a:rPr lang="en-GB" sz="1400" dirty="0">
              <a:solidFill>
                <a:schemeClr val="tx1"/>
              </a:solidFill>
              <a:latin typeface="+mn-lt"/>
            </a:rPr>
            <a:t>Provides investors with a transparent, consistent and more efficient option for those seeking to implement exclusions</a:t>
          </a:r>
        </a:p>
        <a:p>
          <a:pPr>
            <a:buClr>
              <a:schemeClr val="accent2"/>
            </a:buClr>
            <a:buFont typeface="Wingdings" panose="05000000000000000000" pitchFamily="2" charset="2"/>
            <a:buChar char="§"/>
          </a:pPr>
          <a:endParaRPr lang="en-GB" sz="1400" dirty="0">
            <a:solidFill>
              <a:schemeClr val="bg1"/>
            </a:solidFill>
            <a:latin typeface="+mn-lt"/>
          </a:endParaRPr>
        </a:p>
      </dgm:t>
    </dgm:pt>
    <dgm:pt modelId="{4CBFBEE3-1DE1-488A-A3DA-7AF56066C1B1}" type="parTrans" cxnId="{16531022-7DB7-47B0-8FF5-E8DDB9DEBA86}">
      <dgm:prSet/>
      <dgm:spPr/>
      <dgm:t>
        <a:bodyPr/>
        <a:lstStyle/>
        <a:p>
          <a:endParaRPr lang="en-GB" sz="1400">
            <a:solidFill>
              <a:schemeClr val="bg1"/>
            </a:solidFill>
            <a:latin typeface="+mn-lt"/>
          </a:endParaRPr>
        </a:p>
      </dgm:t>
    </dgm:pt>
    <dgm:pt modelId="{6EB93394-A20D-4169-830F-9B3F3FFACCDB}" type="sibTrans" cxnId="{16531022-7DB7-47B0-8FF5-E8DDB9DEBA86}">
      <dgm:prSet custT="1"/>
      <dgm:spPr>
        <a:solidFill>
          <a:schemeClr val="tx2"/>
        </a:solidFill>
      </dgm:spPr>
      <dgm:t>
        <a:bodyPr/>
        <a:lstStyle/>
        <a:p>
          <a:endParaRPr lang="en-GB" sz="1400">
            <a:solidFill>
              <a:schemeClr val="bg1"/>
            </a:solidFill>
            <a:latin typeface="+mn-lt"/>
          </a:endParaRPr>
        </a:p>
      </dgm:t>
    </dgm:pt>
    <dgm:pt modelId="{DC8C1F61-EB8C-4233-AE28-7F99A238A2D6}">
      <dgm:prSet phldrT="[Text]" custT="1"/>
      <dgm:spPr>
        <a:solidFill>
          <a:schemeClr val="bg2"/>
        </a:solidFill>
      </dgm:spPr>
      <dgm:t>
        <a:bodyPr/>
        <a:lstStyle/>
        <a:p>
          <a:pPr>
            <a:buClr>
              <a:schemeClr val="accent2"/>
            </a:buClr>
            <a:buFont typeface="Wingdings" panose="05000000000000000000" pitchFamily="2" charset="2"/>
            <a:buChar char="§"/>
          </a:pPr>
          <a:r>
            <a:rPr lang="en-GB" sz="1400" dirty="0">
              <a:solidFill>
                <a:schemeClr val="tx1"/>
              </a:solidFill>
              <a:latin typeface="+mn-lt"/>
            </a:rPr>
            <a:t>The MSCI Screened Index leverages MSCI’s </a:t>
          </a:r>
          <a:r>
            <a:rPr lang="en-GB" sz="1400" b="1" dirty="0">
              <a:solidFill>
                <a:schemeClr val="tx1"/>
              </a:solidFill>
              <a:latin typeface="+mn-lt"/>
            </a:rPr>
            <a:t>award-winning ESG Research </a:t>
          </a:r>
          <a:r>
            <a:rPr lang="en-GB" sz="1400" dirty="0">
              <a:solidFill>
                <a:schemeClr val="tx1"/>
              </a:solidFill>
              <a:latin typeface="+mn-lt"/>
            </a:rPr>
            <a:t>expertise</a:t>
          </a:r>
        </a:p>
      </dgm:t>
    </dgm:pt>
    <dgm:pt modelId="{9CAF2C57-F909-474C-98CF-ACC177BDD05E}" type="parTrans" cxnId="{9198415A-C13C-4BAA-B559-278BE327CFEF}">
      <dgm:prSet/>
      <dgm:spPr/>
      <dgm:t>
        <a:bodyPr/>
        <a:lstStyle/>
        <a:p>
          <a:endParaRPr lang="en-GB" sz="1400">
            <a:solidFill>
              <a:schemeClr val="bg1"/>
            </a:solidFill>
            <a:latin typeface="+mn-lt"/>
          </a:endParaRPr>
        </a:p>
      </dgm:t>
    </dgm:pt>
    <dgm:pt modelId="{27EFAB70-1651-4A34-AEE5-B3FEFB7B83A5}" type="sibTrans" cxnId="{9198415A-C13C-4BAA-B559-278BE327CFEF}">
      <dgm:prSet custT="1"/>
      <dgm:spPr>
        <a:solidFill>
          <a:schemeClr val="tx2"/>
        </a:solidFill>
      </dgm:spPr>
      <dgm:t>
        <a:bodyPr/>
        <a:lstStyle/>
        <a:p>
          <a:endParaRPr lang="en-GB" sz="1400">
            <a:solidFill>
              <a:schemeClr val="bg1"/>
            </a:solidFill>
            <a:latin typeface="+mn-lt"/>
          </a:endParaRPr>
        </a:p>
      </dgm:t>
    </dgm:pt>
    <dgm:pt modelId="{8F65AF46-46B3-422E-8BD5-BFEB9932EEC3}">
      <dgm:prSet phldrT="[Text]" custT="1"/>
      <dgm:spPr>
        <a:solidFill>
          <a:schemeClr val="bg2"/>
        </a:solidFill>
      </dgm:spPr>
      <dgm:t>
        <a:bodyPr/>
        <a:lstStyle/>
        <a:p>
          <a:pPr>
            <a:buClr>
              <a:schemeClr val="accent2"/>
            </a:buClr>
            <a:buFont typeface="Wingdings" panose="05000000000000000000" pitchFamily="2" charset="2"/>
            <a:buChar char="§"/>
          </a:pPr>
          <a:r>
            <a:rPr lang="en-GB" sz="1400" dirty="0">
              <a:solidFill>
                <a:schemeClr val="tx1"/>
              </a:solidFill>
              <a:latin typeface="+mn-lt"/>
            </a:rPr>
            <a:t>The MSCI Screened Index can be used as a benchmark or as a basis for financial products</a:t>
          </a:r>
        </a:p>
      </dgm:t>
    </dgm:pt>
    <dgm:pt modelId="{2EE611EC-69B1-45F8-8E15-F4433B6A927D}" type="parTrans" cxnId="{428BC67E-0F46-4792-8760-F9426B027224}">
      <dgm:prSet/>
      <dgm:spPr/>
      <dgm:t>
        <a:bodyPr/>
        <a:lstStyle/>
        <a:p>
          <a:endParaRPr lang="en-GB" sz="1400">
            <a:solidFill>
              <a:schemeClr val="bg1"/>
            </a:solidFill>
            <a:latin typeface="+mn-lt"/>
          </a:endParaRPr>
        </a:p>
      </dgm:t>
    </dgm:pt>
    <dgm:pt modelId="{C9ACA463-F3C5-4D8D-9731-27254F542079}" type="sibTrans" cxnId="{428BC67E-0F46-4792-8760-F9426B027224}">
      <dgm:prSet custT="1"/>
      <dgm:spPr>
        <a:solidFill>
          <a:schemeClr val="tx2"/>
        </a:solidFill>
      </dgm:spPr>
      <dgm:t>
        <a:bodyPr/>
        <a:lstStyle/>
        <a:p>
          <a:endParaRPr lang="en-GB" sz="1400">
            <a:solidFill>
              <a:schemeClr val="bg1"/>
            </a:solidFill>
            <a:latin typeface="+mn-lt"/>
          </a:endParaRPr>
        </a:p>
      </dgm:t>
    </dgm:pt>
    <dgm:pt modelId="{7C3EF024-810B-48EA-917F-0D2FDCD71698}">
      <dgm:prSet phldrT="[Text]" custT="1"/>
      <dgm:spPr>
        <a:solidFill>
          <a:schemeClr val="bg2"/>
        </a:solidFill>
      </dgm:spPr>
      <dgm:t>
        <a:bodyPr/>
        <a:lstStyle/>
        <a:p>
          <a:pPr>
            <a:buClr>
              <a:schemeClr val="accent2"/>
            </a:buClr>
            <a:buFont typeface="Wingdings" panose="05000000000000000000" pitchFamily="2" charset="2"/>
            <a:buChar char="§"/>
          </a:pPr>
          <a:r>
            <a:rPr lang="en-GB" sz="1400" dirty="0">
              <a:solidFill>
                <a:schemeClr val="tx1"/>
              </a:solidFill>
              <a:latin typeface="+mn-lt"/>
            </a:rPr>
            <a:t>A market cap index with limited exclusions historically resulting in a minimal tracking error</a:t>
          </a:r>
        </a:p>
      </dgm:t>
    </dgm:pt>
    <dgm:pt modelId="{8B6EBF2B-04EB-43F4-977B-2F9FC6DC213F}" type="parTrans" cxnId="{AD9312AD-E1EE-4A65-BC85-EDFDAB96F774}">
      <dgm:prSet/>
      <dgm:spPr/>
      <dgm:t>
        <a:bodyPr/>
        <a:lstStyle/>
        <a:p>
          <a:endParaRPr lang="en-GB" sz="1400">
            <a:latin typeface="+mn-lt"/>
          </a:endParaRPr>
        </a:p>
      </dgm:t>
    </dgm:pt>
    <dgm:pt modelId="{31BB25BD-BEFF-45B7-8FCF-0B71B1ECA440}" type="sibTrans" cxnId="{AD9312AD-E1EE-4A65-BC85-EDFDAB96F774}">
      <dgm:prSet/>
      <dgm:spPr/>
      <dgm:t>
        <a:bodyPr/>
        <a:lstStyle/>
        <a:p>
          <a:endParaRPr lang="en-GB" sz="1400">
            <a:latin typeface="+mn-lt"/>
          </a:endParaRPr>
        </a:p>
      </dgm:t>
    </dgm:pt>
    <dgm:pt modelId="{041DF2CD-4A48-42E8-9F63-E3AC0BD0A564}" type="pres">
      <dgm:prSet presAssocID="{68270FD9-20DC-43EB-8957-A94E78AB5EA3}" presName="Name0" presStyleCnt="0">
        <dgm:presLayoutVars>
          <dgm:dir/>
          <dgm:resizeHandles val="exact"/>
        </dgm:presLayoutVars>
      </dgm:prSet>
      <dgm:spPr/>
    </dgm:pt>
    <dgm:pt modelId="{A1A21DDD-045C-44BF-BD85-CF6172FC3858}" type="pres">
      <dgm:prSet presAssocID="{0631ABA1-3CEA-4FAC-B8EF-B64F23102A36}" presName="node" presStyleLbl="node1" presStyleIdx="0" presStyleCnt="5" custScaleX="249019" custLinFactNeighborX="32257" custLinFactNeighborY="13890">
        <dgm:presLayoutVars>
          <dgm:bulletEnabled val="1"/>
        </dgm:presLayoutVars>
      </dgm:prSet>
      <dgm:spPr>
        <a:prstGeom prst="rect">
          <a:avLst/>
        </a:prstGeom>
      </dgm:spPr>
    </dgm:pt>
    <dgm:pt modelId="{5CE1EE48-88E2-4054-A98D-948E88D9832D}" type="pres">
      <dgm:prSet presAssocID="{25B86946-6B2C-43E4-9084-5F61E6F242E3}" presName="sibTrans" presStyleLbl="sibTrans2D1" presStyleIdx="0" presStyleCnt="4"/>
      <dgm:spPr/>
    </dgm:pt>
    <dgm:pt modelId="{3336BBE0-9E15-4DEF-9BB9-658E0EB1C516}" type="pres">
      <dgm:prSet presAssocID="{25B86946-6B2C-43E4-9084-5F61E6F242E3}" presName="connectorText" presStyleLbl="sibTrans2D1" presStyleIdx="0" presStyleCnt="4"/>
      <dgm:spPr/>
    </dgm:pt>
    <dgm:pt modelId="{261AD59F-E534-44DE-8F76-E92B0BAFBF3F}" type="pres">
      <dgm:prSet presAssocID="{38E9D104-0DDF-467C-971F-EF5C47455653}" presName="node" presStyleLbl="node1" presStyleIdx="1" presStyleCnt="5" custScaleX="249019" custLinFactNeighborX="32257" custLinFactNeighborY="13746">
        <dgm:presLayoutVars>
          <dgm:bulletEnabled val="1"/>
        </dgm:presLayoutVars>
      </dgm:prSet>
      <dgm:spPr>
        <a:prstGeom prst="rect">
          <a:avLst/>
        </a:prstGeom>
      </dgm:spPr>
    </dgm:pt>
    <dgm:pt modelId="{0C6C33D1-1730-40B2-9FD9-DFEB0DAB1A5A}" type="pres">
      <dgm:prSet presAssocID="{6EB93394-A20D-4169-830F-9B3F3FFACCDB}" presName="sibTrans" presStyleLbl="sibTrans2D1" presStyleIdx="1" presStyleCnt="4"/>
      <dgm:spPr/>
    </dgm:pt>
    <dgm:pt modelId="{A922DD02-C315-424A-8589-98118EF77A37}" type="pres">
      <dgm:prSet presAssocID="{6EB93394-A20D-4169-830F-9B3F3FFACCDB}" presName="connectorText" presStyleLbl="sibTrans2D1" presStyleIdx="1" presStyleCnt="4"/>
      <dgm:spPr/>
    </dgm:pt>
    <dgm:pt modelId="{63251A85-BE3E-40CC-A5E4-A5C415AB3186}" type="pres">
      <dgm:prSet presAssocID="{DC8C1F61-EB8C-4233-AE28-7F99A238A2D6}" presName="node" presStyleLbl="node1" presStyleIdx="2" presStyleCnt="5" custScaleX="249019" custLinFactNeighborX="25446" custLinFactNeighborY="14188">
        <dgm:presLayoutVars>
          <dgm:bulletEnabled val="1"/>
        </dgm:presLayoutVars>
      </dgm:prSet>
      <dgm:spPr>
        <a:prstGeom prst="rect">
          <a:avLst/>
        </a:prstGeom>
      </dgm:spPr>
    </dgm:pt>
    <dgm:pt modelId="{6B321979-3B3D-4E33-9D0E-BCA7B0F5607D}" type="pres">
      <dgm:prSet presAssocID="{27EFAB70-1651-4A34-AEE5-B3FEFB7B83A5}" presName="sibTrans" presStyleLbl="sibTrans2D1" presStyleIdx="2" presStyleCnt="4"/>
      <dgm:spPr/>
    </dgm:pt>
    <dgm:pt modelId="{EAECFA0B-9699-4B67-AFEC-3A209746B308}" type="pres">
      <dgm:prSet presAssocID="{27EFAB70-1651-4A34-AEE5-B3FEFB7B83A5}" presName="connectorText" presStyleLbl="sibTrans2D1" presStyleIdx="2" presStyleCnt="4"/>
      <dgm:spPr/>
    </dgm:pt>
    <dgm:pt modelId="{FBE23B9B-7D77-444D-8BD5-2305F94F7DDC}" type="pres">
      <dgm:prSet presAssocID="{8F65AF46-46B3-422E-8BD5-BFEB9932EEC3}" presName="node" presStyleLbl="node1" presStyleIdx="3" presStyleCnt="5" custScaleX="249019" custLinFactNeighborX="17047" custLinFactNeighborY="14188">
        <dgm:presLayoutVars>
          <dgm:bulletEnabled val="1"/>
        </dgm:presLayoutVars>
      </dgm:prSet>
      <dgm:spPr>
        <a:prstGeom prst="rect">
          <a:avLst/>
        </a:prstGeom>
      </dgm:spPr>
    </dgm:pt>
    <dgm:pt modelId="{DB6716E2-9850-4AB7-B75F-60EBDA0052BF}" type="pres">
      <dgm:prSet presAssocID="{C9ACA463-F3C5-4D8D-9731-27254F542079}" presName="sibTrans" presStyleLbl="sibTrans2D1" presStyleIdx="3" presStyleCnt="4" custScaleX="125263"/>
      <dgm:spPr/>
    </dgm:pt>
    <dgm:pt modelId="{6A453F29-8AFA-44B6-9B3F-3C6E7004F1BD}" type="pres">
      <dgm:prSet presAssocID="{C9ACA463-F3C5-4D8D-9731-27254F542079}" presName="connectorText" presStyleLbl="sibTrans2D1" presStyleIdx="3" presStyleCnt="4"/>
      <dgm:spPr/>
    </dgm:pt>
    <dgm:pt modelId="{EE2E05E5-B91D-4229-A7A2-CD2951D56A05}" type="pres">
      <dgm:prSet presAssocID="{7C3EF024-810B-48EA-917F-0D2FDCD71698}" presName="node" presStyleLbl="node1" presStyleIdx="4" presStyleCnt="5" custScaleX="272101" custLinFactNeighborX="807" custLinFactNeighborY="14613">
        <dgm:presLayoutVars>
          <dgm:bulletEnabled val="1"/>
        </dgm:presLayoutVars>
      </dgm:prSet>
      <dgm:spPr>
        <a:prstGeom prst="rect">
          <a:avLst/>
        </a:prstGeom>
      </dgm:spPr>
    </dgm:pt>
  </dgm:ptLst>
  <dgm:cxnLst>
    <dgm:cxn modelId="{F8DFF103-8C82-4794-93A2-068B49450F8E}" type="presOf" srcId="{C9ACA463-F3C5-4D8D-9731-27254F542079}" destId="{DB6716E2-9850-4AB7-B75F-60EBDA0052BF}" srcOrd="0" destOrd="0" presId="urn:microsoft.com/office/officeart/2005/8/layout/process1"/>
    <dgm:cxn modelId="{BEC25111-6737-44EC-AF0C-D5697B170D92}" type="presOf" srcId="{68270FD9-20DC-43EB-8957-A94E78AB5EA3}" destId="{041DF2CD-4A48-42E8-9F63-E3AC0BD0A564}" srcOrd="0" destOrd="0" presId="urn:microsoft.com/office/officeart/2005/8/layout/process1"/>
    <dgm:cxn modelId="{A5CCE219-DA34-4DFF-816D-2EA62EDDE1D1}" type="presOf" srcId="{8F65AF46-46B3-422E-8BD5-BFEB9932EEC3}" destId="{FBE23B9B-7D77-444D-8BD5-2305F94F7DDC}" srcOrd="0" destOrd="0" presId="urn:microsoft.com/office/officeart/2005/8/layout/process1"/>
    <dgm:cxn modelId="{16531022-7DB7-47B0-8FF5-E8DDB9DEBA86}" srcId="{68270FD9-20DC-43EB-8957-A94E78AB5EA3}" destId="{38E9D104-0DDF-467C-971F-EF5C47455653}" srcOrd="1" destOrd="0" parTransId="{4CBFBEE3-1DE1-488A-A3DA-7AF56066C1B1}" sibTransId="{6EB93394-A20D-4169-830F-9B3F3FFACCDB}"/>
    <dgm:cxn modelId="{0D302D27-0603-493B-BEE7-E5D2CF42CFEC}" type="presOf" srcId="{6EB93394-A20D-4169-830F-9B3F3FFACCDB}" destId="{0C6C33D1-1730-40B2-9FD9-DFEB0DAB1A5A}" srcOrd="0" destOrd="0" presId="urn:microsoft.com/office/officeart/2005/8/layout/process1"/>
    <dgm:cxn modelId="{E1A73A27-EAA2-407F-8C6F-8E16DFD301B7}" type="presOf" srcId="{DC8C1F61-EB8C-4233-AE28-7F99A238A2D6}" destId="{63251A85-BE3E-40CC-A5E4-A5C415AB3186}" srcOrd="0" destOrd="0" presId="urn:microsoft.com/office/officeart/2005/8/layout/process1"/>
    <dgm:cxn modelId="{736D974F-0BD7-4268-B6E7-061B01F62534}" type="presOf" srcId="{7C3EF024-810B-48EA-917F-0D2FDCD71698}" destId="{EE2E05E5-B91D-4229-A7A2-CD2951D56A05}" srcOrd="0" destOrd="0" presId="urn:microsoft.com/office/officeart/2005/8/layout/process1"/>
    <dgm:cxn modelId="{9FA25F73-4834-4C38-8826-3EE6C31201EF}" type="presOf" srcId="{25B86946-6B2C-43E4-9084-5F61E6F242E3}" destId="{5CE1EE48-88E2-4054-A98D-948E88D9832D}" srcOrd="0" destOrd="0" presId="urn:microsoft.com/office/officeart/2005/8/layout/process1"/>
    <dgm:cxn modelId="{9198415A-C13C-4BAA-B559-278BE327CFEF}" srcId="{68270FD9-20DC-43EB-8957-A94E78AB5EA3}" destId="{DC8C1F61-EB8C-4233-AE28-7F99A238A2D6}" srcOrd="2" destOrd="0" parTransId="{9CAF2C57-F909-474C-98CF-ACC177BDD05E}" sibTransId="{27EFAB70-1651-4A34-AEE5-B3FEFB7B83A5}"/>
    <dgm:cxn modelId="{428BC67E-0F46-4792-8760-F9426B027224}" srcId="{68270FD9-20DC-43EB-8957-A94E78AB5EA3}" destId="{8F65AF46-46B3-422E-8BD5-BFEB9932EEC3}" srcOrd="3" destOrd="0" parTransId="{2EE611EC-69B1-45F8-8E15-F4433B6A927D}" sibTransId="{C9ACA463-F3C5-4D8D-9731-27254F542079}"/>
    <dgm:cxn modelId="{B89FD581-9656-45D2-B843-B02969EFAA16}" type="presOf" srcId="{38E9D104-0DDF-467C-971F-EF5C47455653}" destId="{261AD59F-E534-44DE-8F76-E92B0BAFBF3F}" srcOrd="0" destOrd="0" presId="urn:microsoft.com/office/officeart/2005/8/layout/process1"/>
    <dgm:cxn modelId="{28F9819A-A109-417E-A814-B380B574350F}" type="presOf" srcId="{25B86946-6B2C-43E4-9084-5F61E6F242E3}" destId="{3336BBE0-9E15-4DEF-9BB9-658E0EB1C516}" srcOrd="1" destOrd="0" presId="urn:microsoft.com/office/officeart/2005/8/layout/process1"/>
    <dgm:cxn modelId="{2C23EBA8-51F8-4FC1-8470-6BC589759FD5}" type="presOf" srcId="{27EFAB70-1651-4A34-AEE5-B3FEFB7B83A5}" destId="{6B321979-3B3D-4E33-9D0E-BCA7B0F5607D}" srcOrd="0" destOrd="0" presId="urn:microsoft.com/office/officeart/2005/8/layout/process1"/>
    <dgm:cxn modelId="{AD9312AD-E1EE-4A65-BC85-EDFDAB96F774}" srcId="{68270FD9-20DC-43EB-8957-A94E78AB5EA3}" destId="{7C3EF024-810B-48EA-917F-0D2FDCD71698}" srcOrd="4" destOrd="0" parTransId="{8B6EBF2B-04EB-43F4-977B-2F9FC6DC213F}" sibTransId="{31BB25BD-BEFF-45B7-8FCF-0B71B1ECA440}"/>
    <dgm:cxn modelId="{EE248AAE-89A7-4427-8C2A-4EE345135B0B}" type="presOf" srcId="{0631ABA1-3CEA-4FAC-B8EF-B64F23102A36}" destId="{A1A21DDD-045C-44BF-BD85-CF6172FC3858}" srcOrd="0" destOrd="0" presId="urn:microsoft.com/office/officeart/2005/8/layout/process1"/>
    <dgm:cxn modelId="{FFF3D5BA-F6F0-4911-9481-4C88C4CD43C5}" type="presOf" srcId="{C9ACA463-F3C5-4D8D-9731-27254F542079}" destId="{6A453F29-8AFA-44B6-9B3F-3C6E7004F1BD}" srcOrd="1" destOrd="0" presId="urn:microsoft.com/office/officeart/2005/8/layout/process1"/>
    <dgm:cxn modelId="{E23690D4-95A5-4946-963C-F16FDD3E499E}" type="presOf" srcId="{27EFAB70-1651-4A34-AEE5-B3FEFB7B83A5}" destId="{EAECFA0B-9699-4B67-AFEC-3A209746B308}" srcOrd="1" destOrd="0" presId="urn:microsoft.com/office/officeart/2005/8/layout/process1"/>
    <dgm:cxn modelId="{9D9ED1F4-73D6-4552-8C20-54425295F6B6}" srcId="{68270FD9-20DC-43EB-8957-A94E78AB5EA3}" destId="{0631ABA1-3CEA-4FAC-B8EF-B64F23102A36}" srcOrd="0" destOrd="0" parTransId="{608E1D9D-F72B-4125-8A0C-0BDDE2C37751}" sibTransId="{25B86946-6B2C-43E4-9084-5F61E6F242E3}"/>
    <dgm:cxn modelId="{4D2946FA-2C81-4A94-B849-4EC883E92502}" type="presOf" srcId="{6EB93394-A20D-4169-830F-9B3F3FFACCDB}" destId="{A922DD02-C315-424A-8589-98118EF77A37}" srcOrd="1" destOrd="0" presId="urn:microsoft.com/office/officeart/2005/8/layout/process1"/>
    <dgm:cxn modelId="{000AE117-93A1-441D-8755-73FC518B0C4C}" type="presParOf" srcId="{041DF2CD-4A48-42E8-9F63-E3AC0BD0A564}" destId="{A1A21DDD-045C-44BF-BD85-CF6172FC3858}" srcOrd="0" destOrd="0" presId="urn:microsoft.com/office/officeart/2005/8/layout/process1"/>
    <dgm:cxn modelId="{2388D16B-67A9-4095-8F9C-CCFFE1879412}" type="presParOf" srcId="{041DF2CD-4A48-42E8-9F63-E3AC0BD0A564}" destId="{5CE1EE48-88E2-4054-A98D-948E88D9832D}" srcOrd="1" destOrd="0" presId="urn:microsoft.com/office/officeart/2005/8/layout/process1"/>
    <dgm:cxn modelId="{382529A8-F368-481F-B664-C4E565D5886B}" type="presParOf" srcId="{5CE1EE48-88E2-4054-A98D-948E88D9832D}" destId="{3336BBE0-9E15-4DEF-9BB9-658E0EB1C516}" srcOrd="0" destOrd="0" presId="urn:microsoft.com/office/officeart/2005/8/layout/process1"/>
    <dgm:cxn modelId="{C894F3CE-3DDD-44B8-A811-7F30DAE66C45}" type="presParOf" srcId="{041DF2CD-4A48-42E8-9F63-E3AC0BD0A564}" destId="{261AD59F-E534-44DE-8F76-E92B0BAFBF3F}" srcOrd="2" destOrd="0" presId="urn:microsoft.com/office/officeart/2005/8/layout/process1"/>
    <dgm:cxn modelId="{EA7826B4-8169-46AC-875B-48EFD5C0ECCD}" type="presParOf" srcId="{041DF2CD-4A48-42E8-9F63-E3AC0BD0A564}" destId="{0C6C33D1-1730-40B2-9FD9-DFEB0DAB1A5A}" srcOrd="3" destOrd="0" presId="urn:microsoft.com/office/officeart/2005/8/layout/process1"/>
    <dgm:cxn modelId="{63B82F5E-CC87-41BC-B331-08FAD98C7194}" type="presParOf" srcId="{0C6C33D1-1730-40B2-9FD9-DFEB0DAB1A5A}" destId="{A922DD02-C315-424A-8589-98118EF77A37}" srcOrd="0" destOrd="0" presId="urn:microsoft.com/office/officeart/2005/8/layout/process1"/>
    <dgm:cxn modelId="{519C8A3E-807F-4117-A774-261165B90DAF}" type="presParOf" srcId="{041DF2CD-4A48-42E8-9F63-E3AC0BD0A564}" destId="{63251A85-BE3E-40CC-A5E4-A5C415AB3186}" srcOrd="4" destOrd="0" presId="urn:microsoft.com/office/officeart/2005/8/layout/process1"/>
    <dgm:cxn modelId="{CD345E56-E9F5-4ACE-B87F-B4098A2C924B}" type="presParOf" srcId="{041DF2CD-4A48-42E8-9F63-E3AC0BD0A564}" destId="{6B321979-3B3D-4E33-9D0E-BCA7B0F5607D}" srcOrd="5" destOrd="0" presId="urn:microsoft.com/office/officeart/2005/8/layout/process1"/>
    <dgm:cxn modelId="{590B77FA-0C5E-4DCF-9F1D-E3244498E878}" type="presParOf" srcId="{6B321979-3B3D-4E33-9D0E-BCA7B0F5607D}" destId="{EAECFA0B-9699-4B67-AFEC-3A209746B308}" srcOrd="0" destOrd="0" presId="urn:microsoft.com/office/officeart/2005/8/layout/process1"/>
    <dgm:cxn modelId="{53DAA739-806F-4EEF-9ADB-542DD10CDF32}" type="presParOf" srcId="{041DF2CD-4A48-42E8-9F63-E3AC0BD0A564}" destId="{FBE23B9B-7D77-444D-8BD5-2305F94F7DDC}" srcOrd="6" destOrd="0" presId="urn:microsoft.com/office/officeart/2005/8/layout/process1"/>
    <dgm:cxn modelId="{DBA6EA1B-C80F-4ECD-8E08-4BB2D0AC57D3}" type="presParOf" srcId="{041DF2CD-4A48-42E8-9F63-E3AC0BD0A564}" destId="{DB6716E2-9850-4AB7-B75F-60EBDA0052BF}" srcOrd="7" destOrd="0" presId="urn:microsoft.com/office/officeart/2005/8/layout/process1"/>
    <dgm:cxn modelId="{53011BC5-A616-4702-9E90-9692A15F2BF5}" type="presParOf" srcId="{DB6716E2-9850-4AB7-B75F-60EBDA0052BF}" destId="{6A453F29-8AFA-44B6-9B3F-3C6E7004F1BD}" srcOrd="0" destOrd="0" presId="urn:microsoft.com/office/officeart/2005/8/layout/process1"/>
    <dgm:cxn modelId="{13065E43-F9C6-4ADC-8C04-F9892486BB28}" type="presParOf" srcId="{041DF2CD-4A48-42E8-9F63-E3AC0BD0A564}" destId="{EE2E05E5-B91D-4229-A7A2-CD2951D56A05}"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44DCC3-EE1E-495F-B06A-B463ECC9132B}">
      <dsp:nvSpPr>
        <dsp:cNvPr id="0" name=""/>
        <dsp:cNvSpPr/>
      </dsp:nvSpPr>
      <dsp:spPr>
        <a:xfrm>
          <a:off x="345764" y="589623"/>
          <a:ext cx="2985015" cy="2985015"/>
        </a:xfrm>
        <a:prstGeom prst="pie">
          <a:avLst>
            <a:gd name="adj1" fmla="val 16200000"/>
            <a:gd name="adj2" fmla="val 1800000"/>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0" kern="1200">
              <a:latin typeface="+mj-lt"/>
            </a:rPr>
            <a:t>ESG Screened</a:t>
          </a:r>
          <a:endParaRPr lang="en-GB" sz="1400" b="0" kern="1200" dirty="0">
            <a:latin typeface="+mj-lt"/>
          </a:endParaRPr>
        </a:p>
      </dsp:txBody>
      <dsp:txXfrm>
        <a:off x="1918938" y="1222162"/>
        <a:ext cx="1066077" cy="888397"/>
      </dsp:txXfrm>
    </dsp:sp>
    <dsp:sp modelId="{79B0154A-D9C5-4BA5-9296-219D08427D53}">
      <dsp:nvSpPr>
        <dsp:cNvPr id="0" name=""/>
        <dsp:cNvSpPr/>
      </dsp:nvSpPr>
      <dsp:spPr>
        <a:xfrm>
          <a:off x="284287" y="696231"/>
          <a:ext cx="2985015" cy="2985015"/>
        </a:xfrm>
        <a:prstGeom prst="pie">
          <a:avLst>
            <a:gd name="adj1" fmla="val 1800000"/>
            <a:gd name="adj2" fmla="val 9000000"/>
          </a:avLst>
        </a:prstGeom>
        <a:solidFill>
          <a:schemeClr val="accent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chemeClr val="tx1"/>
              </a:solidFill>
              <a:latin typeface="+mj-lt"/>
            </a:rPr>
            <a:t>Easy to Access</a:t>
          </a:r>
          <a:endParaRPr lang="en-GB" sz="1400" b="0" kern="1200" dirty="0">
            <a:solidFill>
              <a:schemeClr val="tx1"/>
            </a:solidFill>
            <a:latin typeface="+mj-lt"/>
          </a:endParaRPr>
        </a:p>
      </dsp:txBody>
      <dsp:txXfrm>
        <a:off x="995005" y="2632938"/>
        <a:ext cx="1599115" cy="781789"/>
      </dsp:txXfrm>
    </dsp:sp>
    <dsp:sp modelId="{F16D0728-29B9-4815-9A12-68370747755B}">
      <dsp:nvSpPr>
        <dsp:cNvPr id="0" name=""/>
        <dsp:cNvSpPr/>
      </dsp:nvSpPr>
      <dsp:spPr>
        <a:xfrm>
          <a:off x="222810" y="589623"/>
          <a:ext cx="2985015" cy="2985015"/>
        </a:xfrm>
        <a:prstGeom prst="pie">
          <a:avLst>
            <a:gd name="adj1" fmla="val 9000000"/>
            <a:gd name="adj2" fmla="val 1620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chemeClr val="tx1"/>
              </a:solidFill>
              <a:latin typeface="+mj-lt"/>
            </a:rPr>
            <a:t>Easy to Implement</a:t>
          </a:r>
          <a:endParaRPr lang="en-GB" sz="1400" b="0" kern="1200" dirty="0">
            <a:solidFill>
              <a:schemeClr val="tx1"/>
            </a:solidFill>
            <a:latin typeface="+mj-lt"/>
          </a:endParaRPr>
        </a:p>
      </dsp:txBody>
      <dsp:txXfrm>
        <a:off x="568574" y="1222162"/>
        <a:ext cx="1066077" cy="888397"/>
      </dsp:txXfrm>
    </dsp:sp>
    <dsp:sp modelId="{9FAEACF8-3F74-495C-89F4-C522124F8302}">
      <dsp:nvSpPr>
        <dsp:cNvPr id="0" name=""/>
        <dsp:cNvSpPr/>
      </dsp:nvSpPr>
      <dsp:spPr>
        <a:xfrm>
          <a:off x="161224" y="404837"/>
          <a:ext cx="3354588" cy="3354588"/>
        </a:xfrm>
        <a:prstGeom prst="circularArrow">
          <a:avLst>
            <a:gd name="adj1" fmla="val 5085"/>
            <a:gd name="adj2" fmla="val 327528"/>
            <a:gd name="adj3" fmla="val 1472472"/>
            <a:gd name="adj4" fmla="val 16199432"/>
            <a:gd name="adj5" fmla="val 5932"/>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sp>
    <dsp:sp modelId="{8C9DBCA7-CD15-4D19-A9BF-C640F87B5C0D}">
      <dsp:nvSpPr>
        <dsp:cNvPr id="0" name=""/>
        <dsp:cNvSpPr/>
      </dsp:nvSpPr>
      <dsp:spPr>
        <a:xfrm>
          <a:off x="99500" y="511256"/>
          <a:ext cx="3354588" cy="3354588"/>
        </a:xfrm>
        <a:prstGeom prst="circularArrow">
          <a:avLst>
            <a:gd name="adj1" fmla="val 5085"/>
            <a:gd name="adj2" fmla="val 327528"/>
            <a:gd name="adj3" fmla="val 8671970"/>
            <a:gd name="adj4" fmla="val 1800502"/>
            <a:gd name="adj5" fmla="val 5932"/>
          </a:avLst>
        </a:prstGeom>
        <a:solidFill>
          <a:schemeClr val="accent5"/>
        </a:solidFill>
        <a:ln>
          <a:noFill/>
        </a:ln>
        <a:effectLst/>
      </dsp:spPr>
      <dsp:style>
        <a:lnRef idx="0">
          <a:scrgbClr r="0" g="0" b="0"/>
        </a:lnRef>
        <a:fillRef idx="1">
          <a:scrgbClr r="0" g="0" b="0"/>
        </a:fillRef>
        <a:effectRef idx="0">
          <a:scrgbClr r="0" g="0" b="0"/>
        </a:effectRef>
        <a:fontRef idx="minor">
          <a:schemeClr val="lt1"/>
        </a:fontRef>
      </dsp:style>
    </dsp:sp>
    <dsp:sp modelId="{5993F908-5F3E-403B-8CD3-170EC497CAF7}">
      <dsp:nvSpPr>
        <dsp:cNvPr id="0" name=""/>
        <dsp:cNvSpPr/>
      </dsp:nvSpPr>
      <dsp:spPr>
        <a:xfrm>
          <a:off x="37777" y="404837"/>
          <a:ext cx="3354588" cy="3354588"/>
        </a:xfrm>
        <a:prstGeom prst="circularArrow">
          <a:avLst>
            <a:gd name="adj1" fmla="val 5085"/>
            <a:gd name="adj2" fmla="val 327528"/>
            <a:gd name="adj3" fmla="val 15873039"/>
            <a:gd name="adj4" fmla="val 9000000"/>
            <a:gd name="adj5" fmla="val 5932"/>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21DDD-045C-44BF-BD85-CF6172FC3858}">
      <dsp:nvSpPr>
        <dsp:cNvPr id="0" name=""/>
        <dsp:cNvSpPr/>
      </dsp:nvSpPr>
      <dsp:spPr>
        <a:xfrm>
          <a:off x="111489" y="667025"/>
          <a:ext cx="1935077" cy="1734224"/>
        </a:xfrm>
        <a:prstGeom prst="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Clr>
              <a:schemeClr val="accent2"/>
            </a:buClr>
            <a:buFont typeface="Wingdings" panose="05000000000000000000" pitchFamily="2" charset="2"/>
            <a:buNone/>
          </a:pPr>
          <a:r>
            <a:rPr lang="en-GB" sz="1400" kern="1200" dirty="0">
              <a:solidFill>
                <a:schemeClr val="tx1"/>
              </a:solidFill>
              <a:latin typeface="+mn-lt"/>
            </a:rPr>
            <a:t>Aims to represent a broad universe of securities with limited exclusions</a:t>
          </a:r>
        </a:p>
      </dsp:txBody>
      <dsp:txXfrm>
        <a:off x="111489" y="667025"/>
        <a:ext cx="1935077" cy="1734224"/>
      </dsp:txXfrm>
    </dsp:sp>
    <dsp:sp modelId="{5CE1EE48-88E2-4054-A98D-948E88D9832D}">
      <dsp:nvSpPr>
        <dsp:cNvPr id="0" name=""/>
        <dsp:cNvSpPr/>
      </dsp:nvSpPr>
      <dsp:spPr>
        <a:xfrm rot="21596177">
          <a:off x="2124275" y="1436525"/>
          <a:ext cx="164741" cy="192715"/>
        </a:xfrm>
        <a:prstGeom prst="rightArrow">
          <a:avLst>
            <a:gd name="adj1" fmla="val 60000"/>
            <a:gd name="adj2" fmla="val 50000"/>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solidFill>
              <a:schemeClr val="bg1"/>
            </a:solidFill>
            <a:latin typeface="+mn-lt"/>
          </a:endParaRPr>
        </a:p>
      </dsp:txBody>
      <dsp:txXfrm>
        <a:off x="2124275" y="1475095"/>
        <a:ext cx="115319" cy="115629"/>
      </dsp:txXfrm>
    </dsp:sp>
    <dsp:sp modelId="{261AD59F-E534-44DE-8F76-E92B0BAFBF3F}">
      <dsp:nvSpPr>
        <dsp:cNvPr id="0" name=""/>
        <dsp:cNvSpPr/>
      </dsp:nvSpPr>
      <dsp:spPr>
        <a:xfrm>
          <a:off x="2357399" y="664527"/>
          <a:ext cx="1935077" cy="1734224"/>
        </a:xfrm>
        <a:prstGeom prst="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Clr>
              <a:schemeClr val="accent2"/>
            </a:buClr>
            <a:buFont typeface="Wingdings" panose="05000000000000000000" pitchFamily="2" charset="2"/>
            <a:buNone/>
          </a:pPr>
          <a:endParaRPr lang="en-GB" sz="1400" kern="1200" dirty="0">
            <a:solidFill>
              <a:schemeClr val="bg1"/>
            </a:solidFill>
            <a:latin typeface="+mn-lt"/>
          </a:endParaRPr>
        </a:p>
        <a:p>
          <a:pPr marL="0" lvl="0" indent="0" algn="ctr" defTabSz="622300">
            <a:lnSpc>
              <a:spcPct val="90000"/>
            </a:lnSpc>
            <a:spcBef>
              <a:spcPct val="0"/>
            </a:spcBef>
            <a:spcAft>
              <a:spcPct val="35000"/>
            </a:spcAft>
            <a:buClr>
              <a:schemeClr val="accent2"/>
            </a:buClr>
            <a:buFont typeface="Wingdings" panose="05000000000000000000" pitchFamily="2" charset="2"/>
            <a:buNone/>
          </a:pPr>
          <a:r>
            <a:rPr lang="en-GB" sz="1400" kern="1200" dirty="0">
              <a:solidFill>
                <a:schemeClr val="tx1"/>
              </a:solidFill>
              <a:latin typeface="+mn-lt"/>
            </a:rPr>
            <a:t>Provides investors with a transparent, consistent and more efficient option for those seeking to implement exclusions</a:t>
          </a:r>
        </a:p>
        <a:p>
          <a:pPr marL="0" lvl="0" indent="0" algn="ctr" defTabSz="622300">
            <a:lnSpc>
              <a:spcPct val="90000"/>
            </a:lnSpc>
            <a:spcBef>
              <a:spcPct val="0"/>
            </a:spcBef>
            <a:spcAft>
              <a:spcPct val="35000"/>
            </a:spcAft>
            <a:buClr>
              <a:schemeClr val="accent2"/>
            </a:buClr>
            <a:buFont typeface="Wingdings" panose="05000000000000000000" pitchFamily="2" charset="2"/>
            <a:buNone/>
          </a:pPr>
          <a:endParaRPr lang="en-GB" sz="1400" kern="1200" dirty="0">
            <a:solidFill>
              <a:schemeClr val="bg1"/>
            </a:solidFill>
            <a:latin typeface="+mn-lt"/>
          </a:endParaRPr>
        </a:p>
      </dsp:txBody>
      <dsp:txXfrm>
        <a:off x="2357399" y="664527"/>
        <a:ext cx="1935077" cy="1734224"/>
      </dsp:txXfrm>
    </dsp:sp>
    <dsp:sp modelId="{0C6C33D1-1730-40B2-9FD9-DFEB0DAB1A5A}">
      <dsp:nvSpPr>
        <dsp:cNvPr id="0" name=""/>
        <dsp:cNvSpPr/>
      </dsp:nvSpPr>
      <dsp:spPr>
        <a:xfrm rot="11845">
          <a:off x="4364891" y="1439129"/>
          <a:ext cx="153521" cy="192715"/>
        </a:xfrm>
        <a:prstGeom prst="rightArrow">
          <a:avLst>
            <a:gd name="adj1" fmla="val 60000"/>
            <a:gd name="adj2" fmla="val 50000"/>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solidFill>
              <a:schemeClr val="bg1"/>
            </a:solidFill>
            <a:latin typeface="+mn-lt"/>
          </a:endParaRPr>
        </a:p>
      </dsp:txBody>
      <dsp:txXfrm>
        <a:off x="4364891" y="1477593"/>
        <a:ext cx="107465" cy="115629"/>
      </dsp:txXfrm>
    </dsp:sp>
    <dsp:sp modelId="{63251A85-BE3E-40CC-A5E4-A5C415AB3186}">
      <dsp:nvSpPr>
        <dsp:cNvPr id="0" name=""/>
        <dsp:cNvSpPr/>
      </dsp:nvSpPr>
      <dsp:spPr>
        <a:xfrm>
          <a:off x="4582138" y="672193"/>
          <a:ext cx="1935077" cy="1734224"/>
        </a:xfrm>
        <a:prstGeom prst="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Clr>
              <a:schemeClr val="accent2"/>
            </a:buClr>
            <a:buFont typeface="Wingdings" panose="05000000000000000000" pitchFamily="2" charset="2"/>
            <a:buNone/>
          </a:pPr>
          <a:r>
            <a:rPr lang="en-GB" sz="1400" kern="1200" dirty="0">
              <a:solidFill>
                <a:schemeClr val="tx1"/>
              </a:solidFill>
              <a:latin typeface="+mn-lt"/>
            </a:rPr>
            <a:t>The MSCI Screened Index leverages MSCI’s </a:t>
          </a:r>
          <a:r>
            <a:rPr lang="en-GB" sz="1400" b="1" kern="1200" dirty="0">
              <a:solidFill>
                <a:schemeClr val="tx1"/>
              </a:solidFill>
              <a:latin typeface="+mn-lt"/>
            </a:rPr>
            <a:t>award-winning ESG Research </a:t>
          </a:r>
          <a:r>
            <a:rPr lang="en-GB" sz="1400" kern="1200" dirty="0">
              <a:solidFill>
                <a:schemeClr val="tx1"/>
              </a:solidFill>
              <a:latin typeface="+mn-lt"/>
            </a:rPr>
            <a:t>expertise</a:t>
          </a:r>
        </a:p>
      </dsp:txBody>
      <dsp:txXfrm>
        <a:off x="4582138" y="672193"/>
        <a:ext cx="1935077" cy="1734224"/>
      </dsp:txXfrm>
    </dsp:sp>
    <dsp:sp modelId="{6B321979-3B3D-4E33-9D0E-BCA7B0F5607D}">
      <dsp:nvSpPr>
        <dsp:cNvPr id="0" name=""/>
        <dsp:cNvSpPr/>
      </dsp:nvSpPr>
      <dsp:spPr>
        <a:xfrm>
          <a:off x="6585725" y="1442947"/>
          <a:ext cx="145240" cy="192715"/>
        </a:xfrm>
        <a:prstGeom prst="rightArrow">
          <a:avLst>
            <a:gd name="adj1" fmla="val 60000"/>
            <a:gd name="adj2" fmla="val 50000"/>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solidFill>
              <a:schemeClr val="bg1"/>
            </a:solidFill>
            <a:latin typeface="+mn-lt"/>
          </a:endParaRPr>
        </a:p>
      </dsp:txBody>
      <dsp:txXfrm>
        <a:off x="6585725" y="1481490"/>
        <a:ext cx="101668" cy="115629"/>
      </dsp:txXfrm>
    </dsp:sp>
    <dsp:sp modelId="{FBE23B9B-7D77-444D-8BD5-2305F94F7DDC}">
      <dsp:nvSpPr>
        <dsp:cNvPr id="0" name=""/>
        <dsp:cNvSpPr/>
      </dsp:nvSpPr>
      <dsp:spPr>
        <a:xfrm>
          <a:off x="6791254" y="672193"/>
          <a:ext cx="1935077" cy="1734224"/>
        </a:xfrm>
        <a:prstGeom prst="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Clr>
              <a:schemeClr val="accent2"/>
            </a:buClr>
            <a:buFont typeface="Wingdings" panose="05000000000000000000" pitchFamily="2" charset="2"/>
            <a:buNone/>
          </a:pPr>
          <a:r>
            <a:rPr lang="en-GB" sz="1400" kern="1200" dirty="0">
              <a:solidFill>
                <a:schemeClr val="tx1"/>
              </a:solidFill>
              <a:latin typeface="+mn-lt"/>
            </a:rPr>
            <a:t>The MSCI Screened Index can be used as a benchmark or as a basis for financial products</a:t>
          </a:r>
        </a:p>
      </dsp:txBody>
      <dsp:txXfrm>
        <a:off x="6791254" y="672193"/>
        <a:ext cx="1935077" cy="1734224"/>
      </dsp:txXfrm>
    </dsp:sp>
    <dsp:sp modelId="{DB6716E2-9850-4AB7-B75F-60EBDA0052BF}">
      <dsp:nvSpPr>
        <dsp:cNvPr id="0" name=""/>
        <dsp:cNvSpPr/>
      </dsp:nvSpPr>
      <dsp:spPr>
        <a:xfrm rot="11039">
          <a:off x="8775853" y="1446501"/>
          <a:ext cx="179606" cy="192715"/>
        </a:xfrm>
        <a:prstGeom prst="rightArrow">
          <a:avLst>
            <a:gd name="adj1" fmla="val 60000"/>
            <a:gd name="adj2" fmla="val 50000"/>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solidFill>
              <a:schemeClr val="bg1"/>
            </a:solidFill>
            <a:latin typeface="+mn-lt"/>
          </a:endParaRPr>
        </a:p>
      </dsp:txBody>
      <dsp:txXfrm>
        <a:off x="8775853" y="1484957"/>
        <a:ext cx="125724" cy="115629"/>
      </dsp:txXfrm>
    </dsp:sp>
    <dsp:sp modelId="{EE2E05E5-B91D-4229-A7A2-CD2951D56A05}">
      <dsp:nvSpPr>
        <dsp:cNvPr id="0" name=""/>
        <dsp:cNvSpPr/>
      </dsp:nvSpPr>
      <dsp:spPr>
        <a:xfrm>
          <a:off x="8996865" y="679563"/>
          <a:ext cx="2114443" cy="1734224"/>
        </a:xfrm>
        <a:prstGeom prst="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Clr>
              <a:schemeClr val="accent2"/>
            </a:buClr>
            <a:buFont typeface="Wingdings" panose="05000000000000000000" pitchFamily="2" charset="2"/>
            <a:buNone/>
          </a:pPr>
          <a:r>
            <a:rPr lang="en-GB" sz="1400" kern="1200" dirty="0">
              <a:solidFill>
                <a:schemeClr val="tx1"/>
              </a:solidFill>
              <a:latin typeface="+mn-lt"/>
            </a:rPr>
            <a:t>A market cap index with limited exclusions historically resulting in a minimal tracking error</a:t>
          </a:r>
        </a:p>
      </dsp:txBody>
      <dsp:txXfrm>
        <a:off x="8996865" y="679563"/>
        <a:ext cx="2114443" cy="1734224"/>
      </dsp:txXfrm>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701BA766-8711-4568-AEC8-1257BAD4641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8A0A85F3-6FB0-4789-972C-792BF6686A1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DFE5DB8-BE3C-46A0-AA40-C7B061E4EB44}" type="datetimeFigureOut">
              <a:rPr lang="de-DE" smtClean="0"/>
              <a:t>07.10.2020</a:t>
            </a:fld>
            <a:endParaRPr lang="de-DE"/>
          </a:p>
        </p:txBody>
      </p:sp>
      <p:sp>
        <p:nvSpPr>
          <p:cNvPr id="4" name="Fußzeilenplatzhalter 3">
            <a:extLst>
              <a:ext uri="{FF2B5EF4-FFF2-40B4-BE49-F238E27FC236}">
                <a16:creationId xmlns:a16="http://schemas.microsoft.com/office/drawing/2014/main" id="{1EC16865-63ED-4D91-8609-16C6912C95F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1F85AE0D-EF0C-4C02-AC57-B8925BC42E7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B7FF7B5-2CCA-47C2-8E6C-35DCCB3CEC43}" type="slidenum">
              <a:rPr lang="de-DE" smtClean="0"/>
              <a:t>‹Nr.›</a:t>
            </a:fld>
            <a:endParaRPr lang="de-DE"/>
          </a:p>
        </p:txBody>
      </p:sp>
    </p:spTree>
    <p:extLst>
      <p:ext uri="{BB962C8B-B14F-4D97-AF65-F5344CB8AC3E}">
        <p14:creationId xmlns:p14="http://schemas.microsoft.com/office/powerpoint/2010/main" val="21491440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E72400-D40F-437C-8BA4-A1FADBD95A35}" type="datetimeFigureOut">
              <a:rPr lang="de-DE" smtClean="0"/>
              <a:t>07.10.2020</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2FADE0-E055-4935-97D1-AC35F5F27F45}" type="slidenum">
              <a:rPr lang="de-DE" smtClean="0"/>
              <a:t>‹Nr.›</a:t>
            </a:fld>
            <a:endParaRPr lang="de-DE"/>
          </a:p>
        </p:txBody>
      </p:sp>
    </p:spTree>
    <p:extLst>
      <p:ext uri="{BB962C8B-B14F-4D97-AF65-F5344CB8AC3E}">
        <p14:creationId xmlns:p14="http://schemas.microsoft.com/office/powerpoint/2010/main" val="422471053"/>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1200" b="0" i="0" u="none" strike="noStrike" kern="1200" cap="none" spc="0" normalizeH="0" baseline="0" noProof="0">
              <a:ln>
                <a:noFill/>
              </a:ln>
              <a:solidFill>
                <a:srgbClr val="000099"/>
              </a:solidFill>
              <a:effectLst/>
              <a:uLnTx/>
              <a:uFillTx/>
              <a:latin typeface="Arial"/>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1200" b="0" i="0" u="none" strike="noStrike" kern="1200" cap="none" spc="0" normalizeH="0" baseline="0" noProof="0">
              <a:ln>
                <a:noFill/>
              </a:ln>
              <a:solidFill>
                <a:srgbClr val="000099"/>
              </a:solidFill>
              <a:effectLst/>
              <a:uLnTx/>
              <a:uFillTx/>
              <a:latin typeface="Arial"/>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fld id="{D4EE2F00-0481-4374-BAE1-182BA4DD3D84}" type="slidenum">
              <a:rPr kumimoji="0" lang="de-DE" sz="1200" b="0" i="0" u="none" strike="noStrike" kern="1200" cap="none" spc="0" normalizeH="0" baseline="0" noProof="0" smtClean="0">
                <a:ln>
                  <a:noFill/>
                </a:ln>
                <a:solidFill>
                  <a:srgbClr val="000099"/>
                </a:solidFill>
                <a:effectLst/>
                <a:uLnTx/>
                <a:uFillTx/>
                <a:latin typeface="Arial"/>
                <a:ea typeface="+mn-ea"/>
                <a:cs typeface="+mn-cs"/>
              </a:rPr>
              <a:pPr marL="0" marR="0" lvl="0" indent="0" algn="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t>1</a:t>
            </a:fld>
            <a:endParaRPr kumimoji="0" lang="de-DE" sz="1200" b="0" i="0" u="none" strike="noStrike" kern="1200" cap="none" spc="0" normalizeH="0" baseline="0" noProof="0">
              <a:ln>
                <a:noFill/>
              </a:ln>
              <a:solidFill>
                <a:srgbClr val="000099"/>
              </a:solidFill>
              <a:effectLst/>
              <a:uLnTx/>
              <a:uFillTx/>
              <a:latin typeface="Arial"/>
              <a:ea typeface="+mn-ea"/>
              <a:cs typeface="+mn-cs"/>
            </a:endParaRPr>
          </a:p>
        </p:txBody>
      </p:sp>
    </p:spTree>
    <p:extLst>
      <p:ext uri="{BB962C8B-B14F-4D97-AF65-F5344CB8AC3E}">
        <p14:creationId xmlns:p14="http://schemas.microsoft.com/office/powerpoint/2010/main" val="3471141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10</a:t>
            </a:fld>
            <a:endParaRPr lang="en-GB" dirty="0"/>
          </a:p>
        </p:txBody>
      </p:sp>
    </p:spTree>
    <p:extLst>
      <p:ext uri="{BB962C8B-B14F-4D97-AF65-F5344CB8AC3E}">
        <p14:creationId xmlns:p14="http://schemas.microsoft.com/office/powerpoint/2010/main" val="1488591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11</a:t>
            </a:fld>
            <a:endParaRPr lang="en-GB" dirty="0"/>
          </a:p>
        </p:txBody>
      </p:sp>
    </p:spTree>
    <p:extLst>
      <p:ext uri="{BB962C8B-B14F-4D97-AF65-F5344CB8AC3E}">
        <p14:creationId xmlns:p14="http://schemas.microsoft.com/office/powerpoint/2010/main" val="27409056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12</a:t>
            </a:fld>
            <a:endParaRPr lang="en-GB" dirty="0"/>
          </a:p>
        </p:txBody>
      </p:sp>
    </p:spTree>
    <p:extLst>
      <p:ext uri="{BB962C8B-B14F-4D97-AF65-F5344CB8AC3E}">
        <p14:creationId xmlns:p14="http://schemas.microsoft.com/office/powerpoint/2010/main" val="17555248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13</a:t>
            </a:fld>
            <a:endParaRPr lang="en-GB" dirty="0"/>
          </a:p>
        </p:txBody>
      </p:sp>
    </p:spTree>
    <p:extLst>
      <p:ext uri="{BB962C8B-B14F-4D97-AF65-F5344CB8AC3E}">
        <p14:creationId xmlns:p14="http://schemas.microsoft.com/office/powerpoint/2010/main" val="24848303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14</a:t>
            </a:fld>
            <a:endParaRPr lang="en-GB" dirty="0"/>
          </a:p>
        </p:txBody>
      </p:sp>
    </p:spTree>
    <p:extLst>
      <p:ext uri="{BB962C8B-B14F-4D97-AF65-F5344CB8AC3E}">
        <p14:creationId xmlns:p14="http://schemas.microsoft.com/office/powerpoint/2010/main" val="15550056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15</a:t>
            </a:fld>
            <a:endParaRPr lang="en-GB" dirty="0"/>
          </a:p>
        </p:txBody>
      </p:sp>
    </p:spTree>
    <p:extLst>
      <p:ext uri="{BB962C8B-B14F-4D97-AF65-F5344CB8AC3E}">
        <p14:creationId xmlns:p14="http://schemas.microsoft.com/office/powerpoint/2010/main" val="5167566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16</a:t>
            </a:fld>
            <a:endParaRPr lang="en-GB" dirty="0"/>
          </a:p>
        </p:txBody>
      </p:sp>
    </p:spTree>
    <p:extLst>
      <p:ext uri="{BB962C8B-B14F-4D97-AF65-F5344CB8AC3E}">
        <p14:creationId xmlns:p14="http://schemas.microsoft.com/office/powerpoint/2010/main" val="17793879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17</a:t>
            </a:fld>
            <a:endParaRPr lang="en-GB" dirty="0"/>
          </a:p>
        </p:txBody>
      </p:sp>
    </p:spTree>
    <p:extLst>
      <p:ext uri="{BB962C8B-B14F-4D97-AF65-F5344CB8AC3E}">
        <p14:creationId xmlns:p14="http://schemas.microsoft.com/office/powerpoint/2010/main" val="16570378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18</a:t>
            </a:fld>
            <a:endParaRPr lang="en-GB" dirty="0"/>
          </a:p>
        </p:txBody>
      </p:sp>
    </p:spTree>
    <p:extLst>
      <p:ext uri="{BB962C8B-B14F-4D97-AF65-F5344CB8AC3E}">
        <p14:creationId xmlns:p14="http://schemas.microsoft.com/office/powerpoint/2010/main" val="29135283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19</a:t>
            </a:fld>
            <a:endParaRPr lang="en-GB" dirty="0"/>
          </a:p>
        </p:txBody>
      </p:sp>
    </p:spTree>
    <p:extLst>
      <p:ext uri="{BB962C8B-B14F-4D97-AF65-F5344CB8AC3E}">
        <p14:creationId xmlns:p14="http://schemas.microsoft.com/office/powerpoint/2010/main" val="2712100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4CE54B76-0D45-4E39-A922-EF6A64F656F7}" type="slidenum">
              <a:rPr lang="en-GB" smtClean="0"/>
              <a:pPr/>
              <a:t>2</a:t>
            </a:fld>
            <a:endParaRPr lang="en-GB" dirty="0"/>
          </a:p>
        </p:txBody>
      </p:sp>
    </p:spTree>
    <p:extLst>
      <p:ext uri="{BB962C8B-B14F-4D97-AF65-F5344CB8AC3E}">
        <p14:creationId xmlns:p14="http://schemas.microsoft.com/office/powerpoint/2010/main" val="37941969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F02FADE0-E055-4935-97D1-AC35F5F27F45}" type="slidenum">
              <a:rPr lang="de-DE" smtClean="0"/>
              <a:t>20</a:t>
            </a:fld>
            <a:endParaRPr lang="de-DE"/>
          </a:p>
        </p:txBody>
      </p:sp>
    </p:spTree>
    <p:extLst>
      <p:ext uri="{BB962C8B-B14F-4D97-AF65-F5344CB8AC3E}">
        <p14:creationId xmlns:p14="http://schemas.microsoft.com/office/powerpoint/2010/main" val="17511028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1200" b="0" i="0" u="none" strike="noStrike" kern="1200" cap="none" spc="0" normalizeH="0" baseline="0" noProof="0">
              <a:ln>
                <a:noFill/>
              </a:ln>
              <a:solidFill>
                <a:srgbClr val="000099"/>
              </a:solidFill>
              <a:effectLst/>
              <a:uLnTx/>
              <a:uFillTx/>
              <a:latin typeface="Arial"/>
              <a:ea typeface="+mn-ea"/>
              <a:cs typeface="+mn-cs"/>
            </a:endParaRPr>
          </a:p>
        </p:txBody>
      </p:sp>
      <p:sp>
        <p:nvSpPr>
          <p:cNvPr id="5" name="Footer Placeholder 4"/>
          <p:cNvSpPr>
            <a:spLocks noGrp="1"/>
          </p:cNvSpPr>
          <p:nvPr>
            <p:ph type="ftr" sz="quarter" idx="4"/>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1200" b="0" i="0" u="none" strike="noStrike" kern="1200" cap="none" spc="0" normalizeH="0" baseline="0" noProof="0">
              <a:ln>
                <a:noFill/>
              </a:ln>
              <a:solidFill>
                <a:srgbClr val="000099"/>
              </a:solidFill>
              <a:effectLst/>
              <a:uLnTx/>
              <a:uFillTx/>
              <a:latin typeface="Arial"/>
              <a:ea typeface="+mn-ea"/>
              <a:cs typeface="+mn-cs"/>
            </a:endParaRPr>
          </a:p>
        </p:txBody>
      </p:sp>
      <p:sp>
        <p:nvSpPr>
          <p:cNvPr id="6" name="Slide Number Placeholder 5"/>
          <p:cNvSpPr>
            <a:spLocks noGrp="1"/>
          </p:cNvSpPr>
          <p:nvPr>
            <p:ph type="sldNum" sz="quarter" idx="5"/>
          </p:nvPr>
        </p:nvSpPr>
        <p:spPr/>
        <p:txBody>
          <a:bodyPr/>
          <a:lstStyle/>
          <a:p>
            <a:pPr marL="0" marR="0" lvl="0" indent="0" algn="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fld id="{D4EE2F00-0481-4374-BAE1-182BA4DD3D84}" type="slidenum">
              <a:rPr kumimoji="0" lang="de-DE" sz="1200" b="0" i="0" u="none" strike="noStrike" kern="1200" cap="none" spc="0" normalizeH="0" baseline="0" noProof="0" smtClean="0">
                <a:ln>
                  <a:noFill/>
                </a:ln>
                <a:solidFill>
                  <a:srgbClr val="000099"/>
                </a:solidFill>
                <a:effectLst/>
                <a:uLnTx/>
                <a:uFillTx/>
                <a:latin typeface="Arial"/>
                <a:ea typeface="+mn-ea"/>
                <a:cs typeface="+mn-cs"/>
              </a:rPr>
              <a:pPr marL="0" marR="0" lvl="0" indent="0" algn="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t>21</a:t>
            </a:fld>
            <a:endParaRPr kumimoji="0" lang="de-DE" sz="1200" b="0" i="0" u="none" strike="noStrike" kern="1200" cap="none" spc="0" normalizeH="0" baseline="0" noProof="0">
              <a:ln>
                <a:noFill/>
              </a:ln>
              <a:solidFill>
                <a:srgbClr val="000099"/>
              </a:solidFill>
              <a:effectLst/>
              <a:uLnTx/>
              <a:uFillTx/>
              <a:latin typeface="Arial"/>
              <a:ea typeface="+mn-ea"/>
              <a:cs typeface="+mn-cs"/>
            </a:endParaRPr>
          </a:p>
        </p:txBody>
      </p:sp>
    </p:spTree>
    <p:extLst>
      <p:ext uri="{BB962C8B-B14F-4D97-AF65-F5344CB8AC3E}">
        <p14:creationId xmlns:p14="http://schemas.microsoft.com/office/powerpoint/2010/main" val="3210746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3</a:t>
            </a:fld>
            <a:endParaRPr lang="en-GB" dirty="0"/>
          </a:p>
        </p:txBody>
      </p:sp>
    </p:spTree>
    <p:extLst>
      <p:ext uri="{BB962C8B-B14F-4D97-AF65-F5344CB8AC3E}">
        <p14:creationId xmlns:p14="http://schemas.microsoft.com/office/powerpoint/2010/main" val="2234705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775" y="744538"/>
            <a:ext cx="6610350" cy="3719512"/>
          </a:xfrm>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4CE54B76-0D45-4E39-A922-EF6A64F656F7}" type="slidenum">
              <a:rPr lang="en-GB" smtClean="0"/>
              <a:pPr/>
              <a:t>4</a:t>
            </a:fld>
            <a:endParaRPr lang="en-GB" dirty="0"/>
          </a:p>
        </p:txBody>
      </p:sp>
    </p:spTree>
    <p:extLst>
      <p:ext uri="{BB962C8B-B14F-4D97-AF65-F5344CB8AC3E}">
        <p14:creationId xmlns:p14="http://schemas.microsoft.com/office/powerpoint/2010/main" val="952435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5</a:t>
            </a:fld>
            <a:endParaRPr lang="en-GB" dirty="0"/>
          </a:p>
        </p:txBody>
      </p:sp>
    </p:spTree>
    <p:extLst>
      <p:ext uri="{BB962C8B-B14F-4D97-AF65-F5344CB8AC3E}">
        <p14:creationId xmlns:p14="http://schemas.microsoft.com/office/powerpoint/2010/main" val="2848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600"/>
              </a:spcBef>
              <a:buClr>
                <a:schemeClr val="accent2"/>
              </a:buClr>
              <a:buFont typeface="Wingdings" panose="05000000000000000000" pitchFamily="2" charset="2"/>
              <a:buChar char="§"/>
            </a:pPr>
            <a:endParaRPr lang="en-GB" sz="2000" dirty="0">
              <a:solidFill>
                <a:schemeClr val="tx1"/>
              </a:solidFill>
            </a:endParaRPr>
          </a:p>
          <a:p>
            <a:pPr lvl="0">
              <a:lnSpc>
                <a:spcPct val="100000"/>
              </a:lnSpc>
              <a:spcBef>
                <a:spcPts val="600"/>
              </a:spcBef>
              <a:buClr>
                <a:schemeClr val="accent2"/>
              </a:buClr>
              <a:buFont typeface="Arial" panose="020B0604020202020204" pitchFamily="34" charset="0"/>
              <a:buChar char="•"/>
            </a:pPr>
            <a:endParaRPr lang="en-GB" sz="1600" dirty="0">
              <a:solidFill>
                <a:schemeClr val="tx1"/>
              </a:solidFill>
            </a:endParaRPr>
          </a:p>
          <a:p>
            <a:endParaRPr lang="en-GB" dirty="0"/>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6</a:t>
            </a:fld>
            <a:endParaRPr lang="en-GB" dirty="0"/>
          </a:p>
        </p:txBody>
      </p:sp>
    </p:spTree>
    <p:extLst>
      <p:ext uri="{BB962C8B-B14F-4D97-AF65-F5344CB8AC3E}">
        <p14:creationId xmlns:p14="http://schemas.microsoft.com/office/powerpoint/2010/main" val="3971399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600"/>
              </a:spcBef>
              <a:buClr>
                <a:schemeClr val="accent2"/>
              </a:buClr>
              <a:buFont typeface="Wingdings" panose="05000000000000000000" pitchFamily="2" charset="2"/>
              <a:buChar char="§"/>
            </a:pPr>
            <a:endParaRPr lang="en-GB" sz="2000" dirty="0">
              <a:solidFill>
                <a:schemeClr val="tx1"/>
              </a:solidFill>
            </a:endParaRPr>
          </a:p>
          <a:p>
            <a:pPr lvl="0">
              <a:lnSpc>
                <a:spcPct val="100000"/>
              </a:lnSpc>
              <a:spcBef>
                <a:spcPts val="600"/>
              </a:spcBef>
              <a:buClr>
                <a:schemeClr val="accent2"/>
              </a:buClr>
              <a:buFont typeface="Arial" panose="020B0604020202020204" pitchFamily="34" charset="0"/>
              <a:buChar char="•"/>
            </a:pPr>
            <a:endParaRPr lang="en-GB" sz="1600" dirty="0">
              <a:solidFill>
                <a:schemeClr val="tx1"/>
              </a:solidFill>
            </a:endParaRPr>
          </a:p>
          <a:p>
            <a:endParaRPr lang="en-GB" dirty="0"/>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7</a:t>
            </a:fld>
            <a:endParaRPr lang="en-GB" dirty="0"/>
          </a:p>
        </p:txBody>
      </p:sp>
    </p:spTree>
    <p:extLst>
      <p:ext uri="{BB962C8B-B14F-4D97-AF65-F5344CB8AC3E}">
        <p14:creationId xmlns:p14="http://schemas.microsoft.com/office/powerpoint/2010/main" val="42084245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8</a:t>
            </a:fld>
            <a:endParaRPr lang="en-GB" dirty="0"/>
          </a:p>
        </p:txBody>
      </p:sp>
    </p:spTree>
    <p:extLst>
      <p:ext uri="{BB962C8B-B14F-4D97-AF65-F5344CB8AC3E}">
        <p14:creationId xmlns:p14="http://schemas.microsoft.com/office/powerpoint/2010/main" val="198473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9</a:t>
            </a:fld>
            <a:endParaRPr lang="en-GB" dirty="0"/>
          </a:p>
        </p:txBody>
      </p:sp>
    </p:spTree>
    <p:extLst>
      <p:ext uri="{BB962C8B-B14F-4D97-AF65-F5344CB8AC3E}">
        <p14:creationId xmlns:p14="http://schemas.microsoft.com/office/powerpoint/2010/main" val="44571661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5.xml"/><Relationship Id="rId7" Type="http://schemas.openxmlformats.org/officeDocument/2006/relationships/image" Target="../media/image4.emf"/><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image" Target="../media/image3.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7.xml"/><Relationship Id="rId7" Type="http://schemas.openxmlformats.org/officeDocument/2006/relationships/image" Target="../media/image6.emf"/><Relationship Id="rId2" Type="http://schemas.openxmlformats.org/officeDocument/2006/relationships/tags" Target="../tags/tag6.xml"/><Relationship Id="rId1" Type="http://schemas.openxmlformats.org/officeDocument/2006/relationships/vmlDrawing" Target="../drawings/vmlDrawing3.v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23.xml"/><Relationship Id="rId7" Type="http://schemas.openxmlformats.org/officeDocument/2006/relationships/image" Target="../media/image6.emf"/><Relationship Id="rId2" Type="http://schemas.openxmlformats.org/officeDocument/2006/relationships/tags" Target="../tags/tag22.xml"/><Relationship Id="rId1" Type="http://schemas.openxmlformats.org/officeDocument/2006/relationships/vmlDrawing" Target="../drawings/vmlDrawing11.vml"/><Relationship Id="rId6" Type="http://schemas.openxmlformats.org/officeDocument/2006/relationships/image" Target="../media/image3.emf"/><Relationship Id="rId11" Type="http://schemas.openxmlformats.org/officeDocument/2006/relationships/image" Target="../media/image12.png"/><Relationship Id="rId5" Type="http://schemas.openxmlformats.org/officeDocument/2006/relationships/oleObject" Target="../embeddings/oleObject11.bin"/><Relationship Id="rId10" Type="http://schemas.openxmlformats.org/officeDocument/2006/relationships/image" Target="../media/image11.png"/><Relationship Id="rId4" Type="http://schemas.openxmlformats.org/officeDocument/2006/relationships/slideMaster" Target="../slideMasters/slideMaster1.xml"/><Relationship Id="rId9" Type="http://schemas.openxmlformats.org/officeDocument/2006/relationships/image" Target="../media/image10.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25.xml"/><Relationship Id="rId7" Type="http://schemas.openxmlformats.org/officeDocument/2006/relationships/image" Target="../media/image4.emf"/><Relationship Id="rId2" Type="http://schemas.openxmlformats.org/officeDocument/2006/relationships/tags" Target="../tags/tag24.xml"/><Relationship Id="rId1" Type="http://schemas.openxmlformats.org/officeDocument/2006/relationships/vmlDrawing" Target="../drawings/vmlDrawing12.vml"/><Relationship Id="rId6" Type="http://schemas.openxmlformats.org/officeDocument/2006/relationships/image" Target="../media/image3.emf"/><Relationship Id="rId11" Type="http://schemas.openxmlformats.org/officeDocument/2006/relationships/image" Target="../media/image15.png"/><Relationship Id="rId5" Type="http://schemas.openxmlformats.org/officeDocument/2006/relationships/oleObject" Target="../embeddings/oleObject12.bin"/><Relationship Id="rId10" Type="http://schemas.openxmlformats.org/officeDocument/2006/relationships/image" Target="../media/image14.png"/><Relationship Id="rId4" Type="http://schemas.openxmlformats.org/officeDocument/2006/relationships/slideMaster" Target="../slideMasters/slideMaster1.xml"/><Relationship Id="rId9" Type="http://schemas.openxmlformats.org/officeDocument/2006/relationships/image" Target="../media/image13.png"/></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27.xml"/><Relationship Id="rId7" Type="http://schemas.openxmlformats.org/officeDocument/2006/relationships/image" Target="../media/image6.emf"/><Relationship Id="rId2" Type="http://schemas.openxmlformats.org/officeDocument/2006/relationships/tags" Target="../tags/tag26.xml"/><Relationship Id="rId1" Type="http://schemas.openxmlformats.org/officeDocument/2006/relationships/vmlDrawing" Target="../drawings/vmlDrawing13.vml"/><Relationship Id="rId6" Type="http://schemas.openxmlformats.org/officeDocument/2006/relationships/image" Target="../media/image3.emf"/><Relationship Id="rId11" Type="http://schemas.openxmlformats.org/officeDocument/2006/relationships/image" Target="../media/image12.png"/><Relationship Id="rId5" Type="http://schemas.openxmlformats.org/officeDocument/2006/relationships/oleObject" Target="../embeddings/oleObject13.bin"/><Relationship Id="rId10" Type="http://schemas.openxmlformats.org/officeDocument/2006/relationships/image" Target="../media/image11.png"/><Relationship Id="rId4" Type="http://schemas.openxmlformats.org/officeDocument/2006/relationships/slideMaster" Target="../slideMasters/slideMaster1.xml"/><Relationship Id="rId9"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9.xml"/><Relationship Id="rId7" Type="http://schemas.openxmlformats.org/officeDocument/2006/relationships/image" Target="../media/image4.emf"/><Relationship Id="rId2" Type="http://schemas.openxmlformats.org/officeDocument/2006/relationships/tags" Target="../tags/tag8.xml"/><Relationship Id="rId1" Type="http://schemas.openxmlformats.org/officeDocument/2006/relationships/vmlDrawing" Target="../drawings/vmlDrawing4.vml"/><Relationship Id="rId6" Type="http://schemas.openxmlformats.org/officeDocument/2006/relationships/image" Target="../media/image3.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29.xml"/><Relationship Id="rId7" Type="http://schemas.openxmlformats.org/officeDocument/2006/relationships/image" Target="../media/image4.emf"/><Relationship Id="rId2" Type="http://schemas.openxmlformats.org/officeDocument/2006/relationships/tags" Target="../tags/tag28.xml"/><Relationship Id="rId1" Type="http://schemas.openxmlformats.org/officeDocument/2006/relationships/vmlDrawing" Target="../drawings/vmlDrawing14.vml"/><Relationship Id="rId6" Type="http://schemas.openxmlformats.org/officeDocument/2006/relationships/image" Target="../media/image3.emf"/><Relationship Id="rId11" Type="http://schemas.openxmlformats.org/officeDocument/2006/relationships/image" Target="../media/image15.png"/><Relationship Id="rId5" Type="http://schemas.openxmlformats.org/officeDocument/2006/relationships/oleObject" Target="../embeddings/oleObject14.bin"/><Relationship Id="rId10" Type="http://schemas.openxmlformats.org/officeDocument/2006/relationships/image" Target="../media/image14.png"/><Relationship Id="rId4" Type="http://schemas.openxmlformats.org/officeDocument/2006/relationships/slideMaster" Target="../slideMasters/slideMaster1.xml"/><Relationship Id="rId9" Type="http://schemas.openxmlformats.org/officeDocument/2006/relationships/image" Target="../media/image13.png"/></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vmlDrawing" Target="../drawings/vmlDrawing15.vml"/><Relationship Id="rId6" Type="http://schemas.openxmlformats.org/officeDocument/2006/relationships/image" Target="../media/image3.emf"/><Relationship Id="rId5" Type="http://schemas.openxmlformats.org/officeDocument/2006/relationships/oleObject" Target="../embeddings/oleObject15.bin"/><Relationship Id="rId4"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35.xml"/><Relationship Id="rId7" Type="http://schemas.openxmlformats.org/officeDocument/2006/relationships/image" Target="../media/image4.emf"/><Relationship Id="rId2" Type="http://schemas.openxmlformats.org/officeDocument/2006/relationships/tags" Target="../tags/tag34.xml"/><Relationship Id="rId1" Type="http://schemas.openxmlformats.org/officeDocument/2006/relationships/vmlDrawing" Target="../drawings/vmlDrawing17.vml"/><Relationship Id="rId6" Type="http://schemas.openxmlformats.org/officeDocument/2006/relationships/image" Target="../media/image3.emf"/><Relationship Id="rId5" Type="http://schemas.openxmlformats.org/officeDocument/2006/relationships/oleObject" Target="../embeddings/oleObject17.bin"/><Relationship Id="rId4"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37.xml"/><Relationship Id="rId7" Type="http://schemas.openxmlformats.org/officeDocument/2006/relationships/image" Target="../media/image6.emf"/><Relationship Id="rId2" Type="http://schemas.openxmlformats.org/officeDocument/2006/relationships/tags" Target="../tags/tag36.xml"/><Relationship Id="rId1" Type="http://schemas.openxmlformats.org/officeDocument/2006/relationships/vmlDrawing" Target="../drawings/vmlDrawing18.vml"/><Relationship Id="rId6" Type="http://schemas.openxmlformats.org/officeDocument/2006/relationships/image" Target="../media/image3.emf"/><Relationship Id="rId5" Type="http://schemas.openxmlformats.org/officeDocument/2006/relationships/oleObject" Target="../embeddings/oleObject18.bin"/><Relationship Id="rId4"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39.xml"/><Relationship Id="rId7" Type="http://schemas.openxmlformats.org/officeDocument/2006/relationships/image" Target="../media/image4.emf"/><Relationship Id="rId2" Type="http://schemas.openxmlformats.org/officeDocument/2006/relationships/tags" Target="../tags/tag38.xml"/><Relationship Id="rId1" Type="http://schemas.openxmlformats.org/officeDocument/2006/relationships/vmlDrawing" Target="../drawings/vmlDrawing19.vml"/><Relationship Id="rId6" Type="http://schemas.openxmlformats.org/officeDocument/2006/relationships/image" Target="../media/image3.emf"/><Relationship Id="rId5" Type="http://schemas.openxmlformats.org/officeDocument/2006/relationships/oleObject" Target="../embeddings/oleObject19.bin"/><Relationship Id="rId4"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41.xml"/><Relationship Id="rId7" Type="http://schemas.openxmlformats.org/officeDocument/2006/relationships/image" Target="../media/image6.emf"/><Relationship Id="rId2" Type="http://schemas.openxmlformats.org/officeDocument/2006/relationships/tags" Target="../tags/tag40.xml"/><Relationship Id="rId1" Type="http://schemas.openxmlformats.org/officeDocument/2006/relationships/vmlDrawing" Target="../drawings/vmlDrawing20.vml"/><Relationship Id="rId6" Type="http://schemas.openxmlformats.org/officeDocument/2006/relationships/image" Target="../media/image3.emf"/><Relationship Id="rId5" Type="http://schemas.openxmlformats.org/officeDocument/2006/relationships/oleObject" Target="../embeddings/oleObject20.bin"/><Relationship Id="rId4"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43.xml"/><Relationship Id="rId7" Type="http://schemas.openxmlformats.org/officeDocument/2006/relationships/image" Target="../media/image4.emf"/><Relationship Id="rId2" Type="http://schemas.openxmlformats.org/officeDocument/2006/relationships/tags" Target="../tags/tag42.xml"/><Relationship Id="rId1" Type="http://schemas.openxmlformats.org/officeDocument/2006/relationships/vmlDrawing" Target="../drawings/vmlDrawing21.vml"/><Relationship Id="rId6" Type="http://schemas.openxmlformats.org/officeDocument/2006/relationships/image" Target="../media/image3.emf"/><Relationship Id="rId5" Type="http://schemas.openxmlformats.org/officeDocument/2006/relationships/oleObject" Target="../embeddings/oleObject21.bin"/><Relationship Id="rId4"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45.xml"/><Relationship Id="rId7" Type="http://schemas.openxmlformats.org/officeDocument/2006/relationships/image" Target="../media/image6.emf"/><Relationship Id="rId2" Type="http://schemas.openxmlformats.org/officeDocument/2006/relationships/tags" Target="../tags/tag44.xml"/><Relationship Id="rId1" Type="http://schemas.openxmlformats.org/officeDocument/2006/relationships/vmlDrawing" Target="../drawings/vmlDrawing22.vml"/><Relationship Id="rId6" Type="http://schemas.openxmlformats.org/officeDocument/2006/relationships/image" Target="../media/image3.emf"/><Relationship Id="rId5" Type="http://schemas.openxmlformats.org/officeDocument/2006/relationships/oleObject" Target="../embeddings/oleObject22.bin"/><Relationship Id="rId4"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47.xml"/><Relationship Id="rId7" Type="http://schemas.openxmlformats.org/officeDocument/2006/relationships/image" Target="../media/image4.emf"/><Relationship Id="rId2" Type="http://schemas.openxmlformats.org/officeDocument/2006/relationships/tags" Target="../tags/tag46.xml"/><Relationship Id="rId1" Type="http://schemas.openxmlformats.org/officeDocument/2006/relationships/vmlDrawing" Target="../drawings/vmlDrawing23.vml"/><Relationship Id="rId6" Type="http://schemas.openxmlformats.org/officeDocument/2006/relationships/image" Target="../media/image3.emf"/><Relationship Id="rId5" Type="http://schemas.openxmlformats.org/officeDocument/2006/relationships/oleObject" Target="../embeddings/oleObject23.bin"/><Relationship Id="rId4"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tags" Target="../tags/tag49.xml"/><Relationship Id="rId7" Type="http://schemas.openxmlformats.org/officeDocument/2006/relationships/image" Target="../media/image3.emf"/><Relationship Id="rId2" Type="http://schemas.openxmlformats.org/officeDocument/2006/relationships/tags" Target="../tags/tag48.xml"/><Relationship Id="rId1" Type="http://schemas.openxmlformats.org/officeDocument/2006/relationships/vmlDrawing" Target="../drawings/vmlDrawing24.vml"/><Relationship Id="rId6" Type="http://schemas.openxmlformats.org/officeDocument/2006/relationships/oleObject" Target="../embeddings/oleObject24.bin"/><Relationship Id="rId5" Type="http://schemas.openxmlformats.org/officeDocument/2006/relationships/image" Target="../media/image5.emf"/><Relationship Id="rId4"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11.xml"/><Relationship Id="rId7" Type="http://schemas.openxmlformats.org/officeDocument/2006/relationships/image" Target="../media/image6.emf"/><Relationship Id="rId2" Type="http://schemas.openxmlformats.org/officeDocument/2006/relationships/tags" Target="../tags/tag10.xml"/><Relationship Id="rId1" Type="http://schemas.openxmlformats.org/officeDocument/2006/relationships/vmlDrawing" Target="../drawings/vmlDrawing5.vml"/><Relationship Id="rId6" Type="http://schemas.openxmlformats.org/officeDocument/2006/relationships/image" Target="../media/image3.emf"/><Relationship Id="rId5" Type="http://schemas.openxmlformats.org/officeDocument/2006/relationships/oleObject" Target="../embeddings/oleObject5.bin"/><Relationship Id="rId4"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tags" Target="../tags/tag51.xml"/><Relationship Id="rId7" Type="http://schemas.openxmlformats.org/officeDocument/2006/relationships/image" Target="../media/image3.emf"/><Relationship Id="rId2" Type="http://schemas.openxmlformats.org/officeDocument/2006/relationships/tags" Target="../tags/tag50.xml"/><Relationship Id="rId1" Type="http://schemas.openxmlformats.org/officeDocument/2006/relationships/vmlDrawing" Target="../drawings/vmlDrawing25.vml"/><Relationship Id="rId6" Type="http://schemas.openxmlformats.org/officeDocument/2006/relationships/oleObject" Target="../embeddings/oleObject25.bin"/><Relationship Id="rId5" Type="http://schemas.openxmlformats.org/officeDocument/2006/relationships/image" Target="../media/image7.emf"/><Relationship Id="rId4"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13.xml"/><Relationship Id="rId7" Type="http://schemas.openxmlformats.org/officeDocument/2006/relationships/image" Target="../media/image4.emf"/><Relationship Id="rId2" Type="http://schemas.openxmlformats.org/officeDocument/2006/relationships/tags" Target="../tags/tag12.xml"/><Relationship Id="rId1" Type="http://schemas.openxmlformats.org/officeDocument/2006/relationships/vmlDrawing" Target="../drawings/vmlDrawing6.vml"/><Relationship Id="rId6" Type="http://schemas.openxmlformats.org/officeDocument/2006/relationships/image" Target="../media/image3.emf"/><Relationship Id="rId5" Type="http://schemas.openxmlformats.org/officeDocument/2006/relationships/oleObject" Target="../embeddings/oleObject6.bin"/><Relationship Id="rId4"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53.xml"/><Relationship Id="rId7" Type="http://schemas.openxmlformats.org/officeDocument/2006/relationships/image" Target="../media/image6.emf"/><Relationship Id="rId2" Type="http://schemas.openxmlformats.org/officeDocument/2006/relationships/tags" Target="../tags/tag52.xml"/><Relationship Id="rId1" Type="http://schemas.openxmlformats.org/officeDocument/2006/relationships/vmlDrawing" Target="../drawings/vmlDrawing26.vml"/><Relationship Id="rId6" Type="http://schemas.openxmlformats.org/officeDocument/2006/relationships/image" Target="../media/image3.emf"/><Relationship Id="rId11" Type="http://schemas.openxmlformats.org/officeDocument/2006/relationships/image" Target="../media/image12.png"/><Relationship Id="rId5" Type="http://schemas.openxmlformats.org/officeDocument/2006/relationships/oleObject" Target="../embeddings/oleObject26.bin"/><Relationship Id="rId10" Type="http://schemas.openxmlformats.org/officeDocument/2006/relationships/image" Target="../media/image11.png"/><Relationship Id="rId4" Type="http://schemas.openxmlformats.org/officeDocument/2006/relationships/slideMaster" Target="../slideMasters/slideMaster2.xml"/><Relationship Id="rId9" Type="http://schemas.openxmlformats.org/officeDocument/2006/relationships/image" Target="../media/image10.png"/></Relationships>
</file>

<file path=ppt/slideLayouts/_rels/slideLayout59.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55.xml"/><Relationship Id="rId7" Type="http://schemas.openxmlformats.org/officeDocument/2006/relationships/image" Target="../media/image4.emf"/><Relationship Id="rId2" Type="http://schemas.openxmlformats.org/officeDocument/2006/relationships/tags" Target="../tags/tag54.xml"/><Relationship Id="rId1" Type="http://schemas.openxmlformats.org/officeDocument/2006/relationships/vmlDrawing" Target="../drawings/vmlDrawing27.vml"/><Relationship Id="rId6" Type="http://schemas.openxmlformats.org/officeDocument/2006/relationships/image" Target="../media/image3.emf"/><Relationship Id="rId11" Type="http://schemas.openxmlformats.org/officeDocument/2006/relationships/image" Target="../media/image15.png"/><Relationship Id="rId5" Type="http://schemas.openxmlformats.org/officeDocument/2006/relationships/oleObject" Target="../embeddings/oleObject27.bin"/><Relationship Id="rId10" Type="http://schemas.openxmlformats.org/officeDocument/2006/relationships/image" Target="../media/image14.png"/><Relationship Id="rId4" Type="http://schemas.openxmlformats.org/officeDocument/2006/relationships/slideMaster" Target="../slideMasters/slideMaster2.xml"/><Relationship Id="rId9" Type="http://schemas.openxmlformats.org/officeDocument/2006/relationships/image" Target="../media/image13.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15.xml"/><Relationship Id="rId7" Type="http://schemas.openxmlformats.org/officeDocument/2006/relationships/image" Target="../media/image6.emf"/><Relationship Id="rId2" Type="http://schemas.openxmlformats.org/officeDocument/2006/relationships/tags" Target="../tags/tag14.xml"/><Relationship Id="rId1" Type="http://schemas.openxmlformats.org/officeDocument/2006/relationships/vmlDrawing" Target="../drawings/vmlDrawing7.vml"/><Relationship Id="rId6" Type="http://schemas.openxmlformats.org/officeDocument/2006/relationships/image" Target="../media/image3.emf"/><Relationship Id="rId5" Type="http://schemas.openxmlformats.org/officeDocument/2006/relationships/oleObject" Target="../embeddings/oleObject7.bin"/><Relationship Id="rId4"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57.xml"/><Relationship Id="rId7" Type="http://schemas.openxmlformats.org/officeDocument/2006/relationships/image" Target="../media/image6.emf"/><Relationship Id="rId2" Type="http://schemas.openxmlformats.org/officeDocument/2006/relationships/tags" Target="../tags/tag56.xml"/><Relationship Id="rId1" Type="http://schemas.openxmlformats.org/officeDocument/2006/relationships/vmlDrawing" Target="../drawings/vmlDrawing28.vml"/><Relationship Id="rId6" Type="http://schemas.openxmlformats.org/officeDocument/2006/relationships/image" Target="../media/image3.emf"/><Relationship Id="rId11" Type="http://schemas.openxmlformats.org/officeDocument/2006/relationships/image" Target="../media/image12.png"/><Relationship Id="rId5" Type="http://schemas.openxmlformats.org/officeDocument/2006/relationships/oleObject" Target="../embeddings/oleObject28.bin"/><Relationship Id="rId10" Type="http://schemas.openxmlformats.org/officeDocument/2006/relationships/image" Target="../media/image11.png"/><Relationship Id="rId4" Type="http://schemas.openxmlformats.org/officeDocument/2006/relationships/slideMaster" Target="../slideMasters/slideMaster2.xml"/><Relationship Id="rId9" Type="http://schemas.openxmlformats.org/officeDocument/2006/relationships/image" Target="../media/image10.png"/></Relationships>
</file>

<file path=ppt/slideLayouts/_rels/slideLayout61.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59.xml"/><Relationship Id="rId7" Type="http://schemas.openxmlformats.org/officeDocument/2006/relationships/image" Target="../media/image4.emf"/><Relationship Id="rId2" Type="http://schemas.openxmlformats.org/officeDocument/2006/relationships/tags" Target="../tags/tag58.xml"/><Relationship Id="rId1" Type="http://schemas.openxmlformats.org/officeDocument/2006/relationships/vmlDrawing" Target="../drawings/vmlDrawing29.vml"/><Relationship Id="rId6" Type="http://schemas.openxmlformats.org/officeDocument/2006/relationships/image" Target="../media/image3.emf"/><Relationship Id="rId11" Type="http://schemas.openxmlformats.org/officeDocument/2006/relationships/image" Target="../media/image15.png"/><Relationship Id="rId5" Type="http://schemas.openxmlformats.org/officeDocument/2006/relationships/oleObject" Target="../embeddings/oleObject29.bin"/><Relationship Id="rId10" Type="http://schemas.openxmlformats.org/officeDocument/2006/relationships/image" Target="../media/image14.png"/><Relationship Id="rId4" Type="http://schemas.openxmlformats.org/officeDocument/2006/relationships/slideMaster" Target="../slideMasters/slideMaster2.xml"/><Relationship Id="rId9" Type="http://schemas.openxmlformats.org/officeDocument/2006/relationships/image" Target="../media/image13.png"/></Relationships>
</file>

<file path=ppt/slideLayouts/_rels/slideLayout62.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vmlDrawing" Target="../drawings/vmlDrawing30.vml"/><Relationship Id="rId6" Type="http://schemas.openxmlformats.org/officeDocument/2006/relationships/image" Target="../media/image3.emf"/><Relationship Id="rId5" Type="http://schemas.openxmlformats.org/officeDocument/2006/relationships/oleObject" Target="../embeddings/oleObject30.bin"/><Relationship Id="rId4"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17.xml"/><Relationship Id="rId7" Type="http://schemas.openxmlformats.org/officeDocument/2006/relationships/image" Target="../media/image4.emf"/><Relationship Id="rId2" Type="http://schemas.openxmlformats.org/officeDocument/2006/relationships/tags" Target="../tags/tag16.xml"/><Relationship Id="rId1" Type="http://schemas.openxmlformats.org/officeDocument/2006/relationships/vmlDrawing" Target="../drawings/vmlDrawing8.vml"/><Relationship Id="rId6" Type="http://schemas.openxmlformats.org/officeDocument/2006/relationships/image" Target="../media/image3.emf"/><Relationship Id="rId5" Type="http://schemas.openxmlformats.org/officeDocument/2006/relationships/oleObject" Target="../embeddings/oleObject8.bin"/><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tags" Target="../tags/tag19.xml"/><Relationship Id="rId7" Type="http://schemas.openxmlformats.org/officeDocument/2006/relationships/image" Target="../media/image3.emf"/><Relationship Id="rId2" Type="http://schemas.openxmlformats.org/officeDocument/2006/relationships/tags" Target="../tags/tag18.xml"/><Relationship Id="rId1" Type="http://schemas.openxmlformats.org/officeDocument/2006/relationships/vmlDrawing" Target="../drawings/vmlDrawing9.vml"/><Relationship Id="rId6" Type="http://schemas.openxmlformats.org/officeDocument/2006/relationships/oleObject" Target="../embeddings/oleObject9.bin"/><Relationship Id="rId5" Type="http://schemas.openxmlformats.org/officeDocument/2006/relationships/image" Target="../media/image5.emf"/><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tags" Target="../tags/tag21.xml"/><Relationship Id="rId7" Type="http://schemas.openxmlformats.org/officeDocument/2006/relationships/image" Target="../media/image3.emf"/><Relationship Id="rId2" Type="http://schemas.openxmlformats.org/officeDocument/2006/relationships/tags" Target="../tags/tag20.xml"/><Relationship Id="rId1" Type="http://schemas.openxmlformats.org/officeDocument/2006/relationships/vmlDrawing" Target="../drawings/vmlDrawing10.vml"/><Relationship Id="rId6" Type="http://schemas.openxmlformats.org/officeDocument/2006/relationships/oleObject" Target="../embeddings/oleObject10.bin"/><Relationship Id="rId5" Type="http://schemas.openxmlformats.org/officeDocument/2006/relationships/image" Target="../media/image7.emf"/><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22594508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0"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0B677735-92B4-4600-9CEB-47561A248A5A}" type="datetime3">
              <a:rPr lang="en-US" noProof="0" smtClean="0"/>
              <a:t>7 October 2020</a:t>
            </a:fld>
            <a:endParaRPr lang="en-US" noProof="0"/>
          </a:p>
        </p:txBody>
      </p:sp>
      <p:grpSp>
        <p:nvGrpSpPr>
          <p:cNvPr id="28" name="Grafik 26">
            <a:extLst>
              <a:ext uri="{FF2B5EF4-FFF2-40B4-BE49-F238E27FC236}">
                <a16:creationId xmlns:a16="http://schemas.microsoft.com/office/drawing/2014/main" id="{3D57C2D4-C01A-4857-9D61-9F2435B053AD}"/>
              </a:ext>
            </a:extLst>
          </p:cNvPr>
          <p:cNvGrpSpPr/>
          <p:nvPr/>
        </p:nvGrpSpPr>
        <p:grpSpPr>
          <a:xfrm flipV="1">
            <a:off x="8796137" y="2744924"/>
            <a:ext cx="3392976" cy="4120042"/>
            <a:chOff x="5267908" y="2744924"/>
            <a:chExt cx="3392976" cy="4120042"/>
          </a:xfrm>
        </p:grpSpPr>
        <p:sp>
          <p:nvSpPr>
            <p:cNvPr id="29" name="Freihandform: Form 28">
              <a:extLst>
                <a:ext uri="{FF2B5EF4-FFF2-40B4-BE49-F238E27FC236}">
                  <a16:creationId xmlns:a16="http://schemas.microsoft.com/office/drawing/2014/main" id="{1DE8DAE5-42A1-4DC4-8EBC-FC4EB00505B8}"/>
                </a:ext>
              </a:extLst>
            </p:cNvPr>
            <p:cNvSpPr/>
            <p:nvPr/>
          </p:nvSpPr>
          <p:spPr>
            <a:xfrm>
              <a:off x="6479685" y="3229634"/>
              <a:ext cx="1211777" cy="1211777"/>
            </a:xfrm>
            <a:custGeom>
              <a:avLst/>
              <a:gdLst>
                <a:gd name="connsiteX0" fmla="*/ 0 w 1211777"/>
                <a:gd name="connsiteY0" fmla="*/ 0 h 1211777"/>
                <a:gd name="connsiteX1" fmla="*/ 1211777 w 1211777"/>
                <a:gd name="connsiteY1" fmla="*/ 0 h 1211777"/>
                <a:gd name="connsiteX2" fmla="*/ 1211777 w 1211777"/>
                <a:gd name="connsiteY2" fmla="*/ 1211777 h 1211777"/>
                <a:gd name="connsiteX3" fmla="*/ 0 w 1211777"/>
                <a:gd name="connsiteY3" fmla="*/ 1211777 h 1211777"/>
              </a:gdLst>
              <a:ahLst/>
              <a:cxnLst>
                <a:cxn ang="0">
                  <a:pos x="connsiteX0" y="connsiteY0"/>
                </a:cxn>
                <a:cxn ang="0">
                  <a:pos x="connsiteX1" y="connsiteY1"/>
                </a:cxn>
                <a:cxn ang="0">
                  <a:pos x="connsiteX2" y="connsiteY2"/>
                </a:cxn>
                <a:cxn ang="0">
                  <a:pos x="connsiteX3" y="connsiteY3"/>
                </a:cxn>
              </a:cxnLst>
              <a:rect l="l" t="t" r="r" b="b"/>
              <a:pathLst>
                <a:path w="1211777" h="1211777">
                  <a:moveTo>
                    <a:pt x="0" y="0"/>
                  </a:moveTo>
                  <a:lnTo>
                    <a:pt x="1211777" y="0"/>
                  </a:lnTo>
                  <a:lnTo>
                    <a:pt x="1211777" y="1211777"/>
                  </a:lnTo>
                  <a:lnTo>
                    <a:pt x="0" y="1211777"/>
                  </a:lnTo>
                  <a:close/>
                </a:path>
              </a:pathLst>
            </a:custGeom>
            <a:solidFill>
              <a:srgbClr val="00CE7D"/>
            </a:solidFill>
            <a:ln w="12110" cap="flat">
              <a:noFill/>
              <a:prstDash val="solid"/>
              <a:miter/>
            </a:ln>
          </p:spPr>
          <p:txBody>
            <a:bodyPr rtlCol="0" anchor="ctr"/>
            <a:lstStyle/>
            <a:p>
              <a:endParaRPr lang="de-DE"/>
            </a:p>
          </p:txBody>
        </p:sp>
        <p:sp>
          <p:nvSpPr>
            <p:cNvPr id="30" name="Freihandform: Form 29">
              <a:extLst>
                <a:ext uri="{FF2B5EF4-FFF2-40B4-BE49-F238E27FC236}">
                  <a16:creationId xmlns:a16="http://schemas.microsoft.com/office/drawing/2014/main" id="{9A006B06-7E30-476E-80C1-4F201D7E84E9}"/>
                </a:ext>
              </a:extLst>
            </p:cNvPr>
            <p:cNvSpPr/>
            <p:nvPr/>
          </p:nvSpPr>
          <p:spPr>
            <a:xfrm>
              <a:off x="5267908" y="2744924"/>
              <a:ext cx="1211777" cy="484710"/>
            </a:xfrm>
            <a:custGeom>
              <a:avLst/>
              <a:gdLst>
                <a:gd name="connsiteX0" fmla="*/ 0 w 1211777"/>
                <a:gd name="connsiteY0" fmla="*/ 0 h 484710"/>
                <a:gd name="connsiteX1" fmla="*/ 1211777 w 1211777"/>
                <a:gd name="connsiteY1" fmla="*/ 0 h 484710"/>
                <a:gd name="connsiteX2" fmla="*/ 1211777 w 1211777"/>
                <a:gd name="connsiteY2" fmla="*/ 484711 h 484710"/>
                <a:gd name="connsiteX3" fmla="*/ 0 w 1211777"/>
                <a:gd name="connsiteY3" fmla="*/ 484711 h 484710"/>
              </a:gdLst>
              <a:ahLst/>
              <a:cxnLst>
                <a:cxn ang="0">
                  <a:pos x="connsiteX0" y="connsiteY0"/>
                </a:cxn>
                <a:cxn ang="0">
                  <a:pos x="connsiteX1" y="connsiteY1"/>
                </a:cxn>
                <a:cxn ang="0">
                  <a:pos x="connsiteX2" y="connsiteY2"/>
                </a:cxn>
                <a:cxn ang="0">
                  <a:pos x="connsiteX3" y="connsiteY3"/>
                </a:cxn>
              </a:cxnLst>
              <a:rect l="l" t="t" r="r" b="b"/>
              <a:pathLst>
                <a:path w="1211777" h="484710">
                  <a:moveTo>
                    <a:pt x="0" y="0"/>
                  </a:moveTo>
                  <a:lnTo>
                    <a:pt x="1211777" y="0"/>
                  </a:lnTo>
                  <a:lnTo>
                    <a:pt x="1211777" y="484711"/>
                  </a:lnTo>
                  <a:lnTo>
                    <a:pt x="0" y="484711"/>
                  </a:lnTo>
                  <a:close/>
                </a:path>
              </a:pathLst>
            </a:custGeom>
            <a:solidFill>
              <a:srgbClr val="201751"/>
            </a:solidFill>
            <a:ln w="12110" cap="flat">
              <a:noFill/>
              <a:prstDash val="solid"/>
              <a:miter/>
            </a:ln>
          </p:spPr>
          <p:txBody>
            <a:bodyPr rtlCol="0" anchor="ctr"/>
            <a:lstStyle/>
            <a:p>
              <a:endParaRPr lang="de-DE"/>
            </a:p>
          </p:txBody>
        </p:sp>
        <p:sp>
          <p:nvSpPr>
            <p:cNvPr id="31" name="Freihandform: Form 30">
              <a:extLst>
                <a:ext uri="{FF2B5EF4-FFF2-40B4-BE49-F238E27FC236}">
                  <a16:creationId xmlns:a16="http://schemas.microsoft.com/office/drawing/2014/main" id="{E708ABD0-790C-43C1-84ED-8175CC87B7CB}"/>
                </a:ext>
              </a:extLst>
            </p:cNvPr>
            <p:cNvSpPr/>
            <p:nvPr/>
          </p:nvSpPr>
          <p:spPr>
            <a:xfrm>
              <a:off x="5267908" y="4441411"/>
              <a:ext cx="1211777" cy="2423554"/>
            </a:xfrm>
            <a:custGeom>
              <a:avLst/>
              <a:gdLst>
                <a:gd name="connsiteX0" fmla="*/ 0 w 1211777"/>
                <a:gd name="connsiteY0" fmla="*/ 0 h 2423554"/>
                <a:gd name="connsiteX1" fmla="*/ 1211777 w 1211777"/>
                <a:gd name="connsiteY1" fmla="*/ 0 h 2423554"/>
                <a:gd name="connsiteX2" fmla="*/ 1211777 w 1211777"/>
                <a:gd name="connsiteY2" fmla="*/ 2423554 h 2423554"/>
                <a:gd name="connsiteX3" fmla="*/ 0 w 1211777"/>
                <a:gd name="connsiteY3" fmla="*/ 2423554 h 2423554"/>
              </a:gdLst>
              <a:ahLst/>
              <a:cxnLst>
                <a:cxn ang="0">
                  <a:pos x="connsiteX0" y="connsiteY0"/>
                </a:cxn>
                <a:cxn ang="0">
                  <a:pos x="connsiteX1" y="connsiteY1"/>
                </a:cxn>
                <a:cxn ang="0">
                  <a:pos x="connsiteX2" y="connsiteY2"/>
                </a:cxn>
                <a:cxn ang="0">
                  <a:pos x="connsiteX3" y="connsiteY3"/>
                </a:cxn>
              </a:cxnLst>
              <a:rect l="l" t="t" r="r" b="b"/>
              <a:pathLst>
                <a:path w="1211777" h="2423554">
                  <a:moveTo>
                    <a:pt x="0" y="0"/>
                  </a:moveTo>
                  <a:lnTo>
                    <a:pt x="1211777" y="0"/>
                  </a:lnTo>
                  <a:lnTo>
                    <a:pt x="1211777" y="2423554"/>
                  </a:lnTo>
                  <a:lnTo>
                    <a:pt x="0" y="2423554"/>
                  </a:lnTo>
                  <a:close/>
                </a:path>
              </a:pathLst>
            </a:custGeom>
            <a:gradFill>
              <a:gsLst>
                <a:gs pos="90000">
                  <a:schemeClr val="bg2"/>
                </a:gs>
                <a:gs pos="20000">
                  <a:srgbClr val="00CE7D"/>
                </a:gs>
              </a:gsLst>
              <a:lin ang="5400000" scaled="1"/>
            </a:gradFill>
            <a:ln w="12110" cap="flat">
              <a:noFill/>
              <a:prstDash val="solid"/>
              <a:miter/>
            </a:ln>
          </p:spPr>
          <p:txBody>
            <a:bodyPr rtlCol="0" anchor="ctr"/>
            <a:lstStyle/>
            <a:p>
              <a:endParaRPr lang="de-DE"/>
            </a:p>
          </p:txBody>
        </p:sp>
        <p:sp>
          <p:nvSpPr>
            <p:cNvPr id="32" name="Freihandform: Form 31">
              <a:extLst>
                <a:ext uri="{FF2B5EF4-FFF2-40B4-BE49-F238E27FC236}">
                  <a16:creationId xmlns:a16="http://schemas.microsoft.com/office/drawing/2014/main" id="{1CDDECDE-B2C3-49EE-ACEE-E824431939D5}"/>
                </a:ext>
              </a:extLst>
            </p:cNvPr>
            <p:cNvSpPr/>
            <p:nvPr/>
          </p:nvSpPr>
          <p:spPr>
            <a:xfrm>
              <a:off x="7691462" y="2744924"/>
              <a:ext cx="969421" cy="1696487"/>
            </a:xfrm>
            <a:custGeom>
              <a:avLst/>
              <a:gdLst>
                <a:gd name="connsiteX0" fmla="*/ 969422 w 969421"/>
                <a:gd name="connsiteY0" fmla="*/ 0 h 1696487"/>
                <a:gd name="connsiteX1" fmla="*/ 0 w 969421"/>
                <a:gd name="connsiteY1" fmla="*/ 0 h 1696487"/>
                <a:gd name="connsiteX2" fmla="*/ 0 w 969421"/>
                <a:gd name="connsiteY2" fmla="*/ 1696488 h 1696487"/>
                <a:gd name="connsiteX3" fmla="*/ 969422 w 969421"/>
                <a:gd name="connsiteY3" fmla="*/ 1211898 h 1696487"/>
                <a:gd name="connsiteX4" fmla="*/ 969422 w 969421"/>
                <a:gd name="connsiteY4" fmla="*/ 0 h 169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421" h="1696487">
                  <a:moveTo>
                    <a:pt x="969422" y="0"/>
                  </a:moveTo>
                  <a:lnTo>
                    <a:pt x="0" y="0"/>
                  </a:lnTo>
                  <a:lnTo>
                    <a:pt x="0" y="1696488"/>
                  </a:lnTo>
                  <a:cubicBezTo>
                    <a:pt x="396372" y="1696488"/>
                    <a:pt x="748394" y="1506118"/>
                    <a:pt x="969422" y="1211898"/>
                  </a:cubicBezTo>
                  <a:lnTo>
                    <a:pt x="969422" y="0"/>
                  </a:lnTo>
                  <a:close/>
                </a:path>
              </a:pathLst>
            </a:custGeom>
            <a:solidFill>
              <a:srgbClr val="201751"/>
            </a:solidFill>
            <a:ln w="12110" cap="flat">
              <a:noFill/>
              <a:prstDash val="solid"/>
              <a:miter/>
            </a:ln>
          </p:spPr>
          <p:txBody>
            <a:bodyPr rtlCol="0" anchor="ctr"/>
            <a:lstStyle/>
            <a:p>
              <a:endParaRPr lang="de-DE"/>
            </a:p>
          </p:txBody>
        </p:sp>
        <p:sp>
          <p:nvSpPr>
            <p:cNvPr id="33" name="Freihandform: Form 32">
              <a:extLst>
                <a:ext uri="{FF2B5EF4-FFF2-40B4-BE49-F238E27FC236}">
                  <a16:creationId xmlns:a16="http://schemas.microsoft.com/office/drawing/2014/main" id="{E7A91B63-ABB8-431C-8DC5-318EADCEA8A7}"/>
                </a:ext>
              </a:extLst>
            </p:cNvPr>
            <p:cNvSpPr/>
            <p:nvPr/>
          </p:nvSpPr>
          <p:spPr>
            <a:xfrm>
              <a:off x="7691462" y="5895544"/>
              <a:ext cx="969421" cy="969421"/>
            </a:xfrm>
            <a:custGeom>
              <a:avLst/>
              <a:gdLst>
                <a:gd name="connsiteX0" fmla="*/ 0 w 969421"/>
                <a:gd name="connsiteY0" fmla="*/ 969422 h 969421"/>
                <a:gd name="connsiteX1" fmla="*/ 969422 w 969421"/>
                <a:gd name="connsiteY1" fmla="*/ 969422 h 969421"/>
                <a:gd name="connsiteX2" fmla="*/ 969422 w 969421"/>
                <a:gd name="connsiteY2" fmla="*/ 0 h 969421"/>
              </a:gdLst>
              <a:ahLst/>
              <a:cxnLst>
                <a:cxn ang="0">
                  <a:pos x="connsiteX0" y="connsiteY0"/>
                </a:cxn>
                <a:cxn ang="0">
                  <a:pos x="connsiteX1" y="connsiteY1"/>
                </a:cxn>
                <a:cxn ang="0">
                  <a:pos x="connsiteX2" y="connsiteY2"/>
                </a:cxn>
              </a:cxnLst>
              <a:rect l="l" t="t" r="r" b="b"/>
              <a:pathLst>
                <a:path w="969421" h="969421">
                  <a:moveTo>
                    <a:pt x="0" y="969422"/>
                  </a:moveTo>
                  <a:lnTo>
                    <a:pt x="969422" y="969422"/>
                  </a:lnTo>
                  <a:lnTo>
                    <a:pt x="969422" y="0"/>
                  </a:lnTo>
                  <a:close/>
                </a:path>
              </a:pathLst>
            </a:custGeom>
            <a:solidFill>
              <a:srgbClr val="201751"/>
            </a:solidFill>
            <a:ln w="12110" cap="flat">
              <a:noFill/>
              <a:prstDash val="solid"/>
              <a:miter/>
            </a:ln>
          </p:spPr>
          <p:txBody>
            <a:bodyPr rtlCol="0" anchor="ctr"/>
            <a:lstStyle/>
            <a:p>
              <a:endParaRPr lang="de-DE"/>
            </a:p>
          </p:txBody>
        </p:sp>
        <p:sp>
          <p:nvSpPr>
            <p:cNvPr id="34" name="Freihandform: Form 33">
              <a:extLst>
                <a:ext uri="{FF2B5EF4-FFF2-40B4-BE49-F238E27FC236}">
                  <a16:creationId xmlns:a16="http://schemas.microsoft.com/office/drawing/2014/main" id="{42AE8AFB-D670-4E0D-A62C-E61AED66A362}"/>
                </a:ext>
              </a:extLst>
            </p:cNvPr>
            <p:cNvSpPr/>
            <p:nvPr/>
          </p:nvSpPr>
          <p:spPr>
            <a:xfrm>
              <a:off x="6479685" y="4441411"/>
              <a:ext cx="2181198" cy="2423554"/>
            </a:xfrm>
            <a:custGeom>
              <a:avLst/>
              <a:gdLst>
                <a:gd name="connsiteX0" fmla="*/ 2181199 w 2181198"/>
                <a:gd name="connsiteY0" fmla="*/ 0 h 2423554"/>
                <a:gd name="connsiteX1" fmla="*/ 1211777 w 2181198"/>
                <a:gd name="connsiteY1" fmla="*/ 0 h 2423554"/>
                <a:gd name="connsiteX2" fmla="*/ 0 w 2181198"/>
                <a:gd name="connsiteY2" fmla="*/ 1211777 h 2423554"/>
                <a:gd name="connsiteX3" fmla="*/ 0 w 2181198"/>
                <a:gd name="connsiteY3" fmla="*/ 2423554 h 2423554"/>
                <a:gd name="connsiteX4" fmla="*/ 2181199 w 2181198"/>
                <a:gd name="connsiteY4" fmla="*/ 242355 h 2423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198" h="2423554">
                  <a:moveTo>
                    <a:pt x="2181199" y="0"/>
                  </a:moveTo>
                  <a:lnTo>
                    <a:pt x="1211777" y="0"/>
                  </a:lnTo>
                  <a:lnTo>
                    <a:pt x="0" y="1211777"/>
                  </a:lnTo>
                  <a:lnTo>
                    <a:pt x="0" y="2423554"/>
                  </a:lnTo>
                  <a:lnTo>
                    <a:pt x="2181199" y="242355"/>
                  </a:lnTo>
                  <a:close/>
                </a:path>
              </a:pathLst>
            </a:custGeom>
            <a:gradFill flip="none" rotWithShape="1">
              <a:gsLst>
                <a:gs pos="19000">
                  <a:srgbClr val="F3F3F3"/>
                </a:gs>
                <a:gs pos="80000">
                  <a:srgbClr val="00CE7D"/>
                </a:gs>
              </a:gsLst>
              <a:lin ang="5400000" scaled="1"/>
              <a:tileRect/>
            </a:gradFill>
            <a:ln w="12110" cap="flat">
              <a:noFill/>
              <a:prstDash val="solid"/>
              <a:miter/>
            </a:ln>
          </p:spPr>
          <p:txBody>
            <a:bodyPr rtlCol="0" anchor="ctr"/>
            <a:lstStyle/>
            <a:p>
              <a:endParaRPr lang="de-DE"/>
            </a:p>
          </p:txBody>
        </p:sp>
      </p:gr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64462444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Kapitel (blau)">
    <p:bg>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01200" y="6376858"/>
            <a:ext cx="576063" cy="126030"/>
          </a:xfrm>
          <a:prstGeom prst="rect">
            <a:avLst/>
          </a:prstGeom>
        </p:spPr>
      </p:pic>
      <p:grpSp>
        <p:nvGrpSpPr>
          <p:cNvPr id="23" name="Gruppieren 22">
            <a:extLst>
              <a:ext uri="{FF2B5EF4-FFF2-40B4-BE49-F238E27FC236}">
                <a16:creationId xmlns:a16="http://schemas.microsoft.com/office/drawing/2014/main" id="{A7A32B11-6251-44A6-A455-7582171F1494}"/>
              </a:ext>
            </a:extLst>
          </p:cNvPr>
          <p:cNvGrpSpPr>
            <a:grpSpLocks noChangeAspect="1"/>
          </p:cNvGrpSpPr>
          <p:nvPr userDrawn="1"/>
        </p:nvGrpSpPr>
        <p:grpSpPr>
          <a:xfrm>
            <a:off x="10473990" y="2060575"/>
            <a:ext cx="1718009" cy="2577013"/>
            <a:chOff x="10473990" y="2384884"/>
            <a:chExt cx="1718009" cy="2577013"/>
          </a:xfrm>
        </p:grpSpPr>
        <p:sp>
          <p:nvSpPr>
            <p:cNvPr id="24" name="Freihandform: Form 23">
              <a:extLst>
                <a:ext uri="{FF2B5EF4-FFF2-40B4-BE49-F238E27FC236}">
                  <a16:creationId xmlns:a16="http://schemas.microsoft.com/office/drawing/2014/main" id="{FE4E3F4A-92EE-40B8-83C3-F687E3836A35}"/>
                </a:ext>
              </a:extLst>
            </p:cNvPr>
            <p:cNvSpPr/>
            <p:nvPr/>
          </p:nvSpPr>
          <p:spPr>
            <a:xfrm>
              <a:off x="10473990" y="4102893"/>
              <a:ext cx="859004" cy="859004"/>
            </a:xfrm>
            <a:custGeom>
              <a:avLst/>
              <a:gdLst>
                <a:gd name="connsiteX0" fmla="*/ 0 w 859004"/>
                <a:gd name="connsiteY0" fmla="*/ 0 h 859004"/>
                <a:gd name="connsiteX1" fmla="*/ 859005 w 859004"/>
                <a:gd name="connsiteY1" fmla="*/ 0 h 859004"/>
                <a:gd name="connsiteX2" fmla="*/ 859005 w 859004"/>
                <a:gd name="connsiteY2" fmla="*/ 859005 h 859004"/>
                <a:gd name="connsiteX3" fmla="*/ 0 w 859004"/>
                <a:gd name="connsiteY3" fmla="*/ 859005 h 859004"/>
              </a:gdLst>
              <a:ahLst/>
              <a:cxnLst>
                <a:cxn ang="0">
                  <a:pos x="connsiteX0" y="connsiteY0"/>
                </a:cxn>
                <a:cxn ang="0">
                  <a:pos x="connsiteX1" y="connsiteY1"/>
                </a:cxn>
                <a:cxn ang="0">
                  <a:pos x="connsiteX2" y="connsiteY2"/>
                </a:cxn>
                <a:cxn ang="0">
                  <a:pos x="connsiteX3" y="connsiteY3"/>
                </a:cxn>
              </a:cxnLst>
              <a:rect l="l" t="t" r="r" b="b"/>
              <a:pathLst>
                <a:path w="859004" h="859004">
                  <a:moveTo>
                    <a:pt x="0" y="0"/>
                  </a:moveTo>
                  <a:lnTo>
                    <a:pt x="859005" y="0"/>
                  </a:lnTo>
                  <a:lnTo>
                    <a:pt x="859005" y="859005"/>
                  </a:lnTo>
                  <a:lnTo>
                    <a:pt x="0" y="859005"/>
                  </a:lnTo>
                  <a:close/>
                </a:path>
              </a:pathLst>
            </a:custGeom>
            <a:solidFill>
              <a:srgbClr val="00CE7D"/>
            </a:solidFill>
            <a:ln w="8572" cap="flat">
              <a:noFill/>
              <a:prstDash val="solid"/>
              <a:miter/>
            </a:ln>
          </p:spPr>
          <p:txBody>
            <a:bodyPr rtlCol="0" anchor="ctr"/>
            <a:lstStyle/>
            <a:p>
              <a:endParaRPr lang="de-DE"/>
            </a:p>
          </p:txBody>
        </p:sp>
        <p:sp>
          <p:nvSpPr>
            <p:cNvPr id="25" name="Freihandform: Form 24">
              <a:extLst>
                <a:ext uri="{FF2B5EF4-FFF2-40B4-BE49-F238E27FC236}">
                  <a16:creationId xmlns:a16="http://schemas.microsoft.com/office/drawing/2014/main" id="{ACA577BB-972D-4F24-9540-3277C01DF70D}"/>
                </a:ext>
              </a:extLst>
            </p:cNvPr>
            <p:cNvSpPr/>
            <p:nvPr/>
          </p:nvSpPr>
          <p:spPr>
            <a:xfrm>
              <a:off x="11332994" y="2384884"/>
              <a:ext cx="859004" cy="859004"/>
            </a:xfrm>
            <a:custGeom>
              <a:avLst/>
              <a:gdLst>
                <a:gd name="connsiteX0" fmla="*/ 859005 w 859004"/>
                <a:gd name="connsiteY0" fmla="*/ 859005 h 859004"/>
                <a:gd name="connsiteX1" fmla="*/ 0 w 859004"/>
                <a:gd name="connsiteY1" fmla="*/ 0 h 859004"/>
                <a:gd name="connsiteX2" fmla="*/ 859005 w 859004"/>
                <a:gd name="connsiteY2" fmla="*/ 0 h 859004"/>
              </a:gdLst>
              <a:ahLst/>
              <a:cxnLst>
                <a:cxn ang="0">
                  <a:pos x="connsiteX0" y="connsiteY0"/>
                </a:cxn>
                <a:cxn ang="0">
                  <a:pos x="connsiteX1" y="connsiteY1"/>
                </a:cxn>
                <a:cxn ang="0">
                  <a:pos x="connsiteX2" y="connsiteY2"/>
                </a:cxn>
              </a:cxnLst>
              <a:rect l="l" t="t" r="r" b="b"/>
              <a:pathLst>
                <a:path w="859004" h="859004">
                  <a:moveTo>
                    <a:pt x="859005" y="859005"/>
                  </a:moveTo>
                  <a:lnTo>
                    <a:pt x="0" y="0"/>
                  </a:lnTo>
                  <a:lnTo>
                    <a:pt x="859005" y="0"/>
                  </a:lnTo>
                  <a:close/>
                </a:path>
              </a:pathLst>
            </a:custGeom>
            <a:solidFill>
              <a:srgbClr val="00CE7D"/>
            </a:solidFill>
            <a:ln w="8572"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ED901D5-BFA6-429C-BBEF-FF46FC43B6B5}"/>
                </a:ext>
              </a:extLst>
            </p:cNvPr>
            <p:cNvSpPr/>
            <p:nvPr/>
          </p:nvSpPr>
          <p:spPr>
            <a:xfrm>
              <a:off x="10473990" y="2384884"/>
              <a:ext cx="1718009" cy="1718009"/>
            </a:xfrm>
            <a:custGeom>
              <a:avLst/>
              <a:gdLst>
                <a:gd name="connsiteX0" fmla="*/ 859005 w 1718009"/>
                <a:gd name="connsiteY0" fmla="*/ 859005 h 1718009"/>
                <a:gd name="connsiteX1" fmla="*/ 1718009 w 1718009"/>
                <a:gd name="connsiteY1" fmla="*/ 1718009 h 1718009"/>
                <a:gd name="connsiteX2" fmla="*/ 859005 w 1718009"/>
                <a:gd name="connsiteY2" fmla="*/ 1718009 h 1718009"/>
                <a:gd name="connsiteX3" fmla="*/ 0 w 1718009"/>
                <a:gd name="connsiteY3" fmla="*/ 859005 h 1718009"/>
                <a:gd name="connsiteX4" fmla="*/ 0 w 1718009"/>
                <a:gd name="connsiteY4" fmla="*/ 0 h 17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009" h="1718009">
                  <a:moveTo>
                    <a:pt x="859005" y="859005"/>
                  </a:moveTo>
                  <a:lnTo>
                    <a:pt x="1718009" y="1718009"/>
                  </a:lnTo>
                  <a:lnTo>
                    <a:pt x="859005" y="1718009"/>
                  </a:lnTo>
                  <a:lnTo>
                    <a:pt x="0" y="859005"/>
                  </a:lnTo>
                  <a:lnTo>
                    <a:pt x="0" y="0"/>
                  </a:lnTo>
                  <a:close/>
                </a:path>
              </a:pathLst>
            </a:custGeom>
            <a:solidFill>
              <a:srgbClr val="FFFFFF"/>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CC7E09BA-4FEF-48FD-B8AD-8B50BF94E738}"/>
              </a:ext>
            </a:extLst>
          </p:cNvPr>
          <p:cNvSpPr>
            <a:spLocks noGrp="1"/>
          </p:cNvSpPr>
          <p:nvPr>
            <p:ph type="dt" sz="half" idx="11"/>
          </p:nvPr>
        </p:nvSpPr>
        <p:spPr/>
        <p:txBody>
          <a:bodyPr/>
          <a:lstStyle>
            <a:lvl1pPr>
              <a:defRPr>
                <a:solidFill>
                  <a:schemeClr val="bg1"/>
                </a:solidFill>
              </a:defRPr>
            </a:lvl1pPr>
          </a:lstStyle>
          <a:p>
            <a:fld id="{1B987D1C-1387-44B9-8007-129E917E2B19}"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9B47D739-476D-4DE4-8BF7-5CCF6A910F43}"/>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554452071"/>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Kapitel (grün)">
    <p:bg>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grpSp>
        <p:nvGrpSpPr>
          <p:cNvPr id="13" name="Gruppieren 12">
            <a:extLst>
              <a:ext uri="{FF2B5EF4-FFF2-40B4-BE49-F238E27FC236}">
                <a16:creationId xmlns:a16="http://schemas.microsoft.com/office/drawing/2014/main" id="{2C2E47A4-CAB6-46B8-BE0C-44B1499FF68C}"/>
              </a:ext>
            </a:extLst>
          </p:cNvPr>
          <p:cNvGrpSpPr/>
          <p:nvPr userDrawn="1"/>
        </p:nvGrpSpPr>
        <p:grpSpPr>
          <a:xfrm>
            <a:off x="9167664" y="2060848"/>
            <a:ext cx="3024336" cy="1512168"/>
            <a:chOff x="9167664" y="2060848"/>
            <a:chExt cx="3024336" cy="1512168"/>
          </a:xfrm>
        </p:grpSpPr>
        <p:sp>
          <p:nvSpPr>
            <p:cNvPr id="6" name="Freihandform: Form 5">
              <a:extLst>
                <a:ext uri="{FF2B5EF4-FFF2-40B4-BE49-F238E27FC236}">
                  <a16:creationId xmlns:a16="http://schemas.microsoft.com/office/drawing/2014/main" id="{16D54DAA-8AB7-4859-BE73-CA410CA89430}"/>
                </a:ext>
              </a:extLst>
            </p:cNvPr>
            <p:cNvSpPr/>
            <p:nvPr/>
          </p:nvSpPr>
          <p:spPr>
            <a:xfrm>
              <a:off x="11435916" y="2060848"/>
              <a:ext cx="756084" cy="756084"/>
            </a:xfrm>
            <a:custGeom>
              <a:avLst/>
              <a:gdLst>
                <a:gd name="connsiteX0" fmla="*/ 756084 w 756084"/>
                <a:gd name="connsiteY0" fmla="*/ 0 h 756084"/>
                <a:gd name="connsiteX1" fmla="*/ 756084 w 756084"/>
                <a:gd name="connsiteY1" fmla="*/ 756084 h 756084"/>
                <a:gd name="connsiteX2" fmla="*/ 0 w 756084"/>
                <a:gd name="connsiteY2" fmla="*/ 0 h 756084"/>
              </a:gdLst>
              <a:ahLst/>
              <a:cxnLst>
                <a:cxn ang="0">
                  <a:pos x="connsiteX0" y="connsiteY0"/>
                </a:cxn>
                <a:cxn ang="0">
                  <a:pos x="connsiteX1" y="connsiteY1"/>
                </a:cxn>
                <a:cxn ang="0">
                  <a:pos x="connsiteX2" y="connsiteY2"/>
                </a:cxn>
              </a:cxnLst>
              <a:rect l="l" t="t" r="r" b="b"/>
              <a:pathLst>
                <a:path w="756084" h="756084">
                  <a:moveTo>
                    <a:pt x="756084" y="0"/>
                  </a:moveTo>
                  <a:lnTo>
                    <a:pt x="756084" y="756084"/>
                  </a:lnTo>
                  <a:lnTo>
                    <a:pt x="0" y="0"/>
                  </a:lnTo>
                  <a:close/>
                </a:path>
              </a:pathLst>
            </a:custGeom>
            <a:solidFill>
              <a:srgbClr val="201751"/>
            </a:solidFill>
            <a:ln w="7549"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F8DF8B8-D3D5-4E11-A199-7C77DE2D3D27}"/>
                </a:ext>
              </a:extLst>
            </p:cNvPr>
            <p:cNvSpPr/>
            <p:nvPr/>
          </p:nvSpPr>
          <p:spPr>
            <a:xfrm>
              <a:off x="10679832" y="2060848"/>
              <a:ext cx="1512168" cy="1512168"/>
            </a:xfrm>
            <a:custGeom>
              <a:avLst/>
              <a:gdLst>
                <a:gd name="connsiteX0" fmla="*/ 0 w 1512168"/>
                <a:gd name="connsiteY0" fmla="*/ 0 h 1512168"/>
                <a:gd name="connsiteX1" fmla="*/ 0 w 1512168"/>
                <a:gd name="connsiteY1" fmla="*/ 756084 h 1512168"/>
                <a:gd name="connsiteX2" fmla="*/ 756084 w 1512168"/>
                <a:gd name="connsiteY2" fmla="*/ 1512168 h 1512168"/>
                <a:gd name="connsiteX3" fmla="*/ 1512168 w 1512168"/>
                <a:gd name="connsiteY3" fmla="*/ 1512168 h 1512168"/>
              </a:gdLst>
              <a:ahLst/>
              <a:cxnLst>
                <a:cxn ang="0">
                  <a:pos x="connsiteX0" y="connsiteY0"/>
                </a:cxn>
                <a:cxn ang="0">
                  <a:pos x="connsiteX1" y="connsiteY1"/>
                </a:cxn>
                <a:cxn ang="0">
                  <a:pos x="connsiteX2" y="connsiteY2"/>
                </a:cxn>
                <a:cxn ang="0">
                  <a:pos x="connsiteX3" y="connsiteY3"/>
                </a:cxn>
              </a:cxnLst>
              <a:rect l="l" t="t" r="r" b="b"/>
              <a:pathLst>
                <a:path w="1512168" h="1512168">
                  <a:moveTo>
                    <a:pt x="0" y="0"/>
                  </a:moveTo>
                  <a:lnTo>
                    <a:pt x="0" y="756084"/>
                  </a:lnTo>
                  <a:lnTo>
                    <a:pt x="756084" y="1512168"/>
                  </a:lnTo>
                  <a:lnTo>
                    <a:pt x="1512168" y="1512168"/>
                  </a:lnTo>
                  <a:close/>
                </a:path>
              </a:pathLst>
            </a:custGeom>
            <a:solidFill>
              <a:srgbClr val="FFFFFF"/>
            </a:solidFill>
            <a:ln w="7549" cap="flat">
              <a:noFill/>
              <a:prstDash val="solid"/>
              <a:miter/>
            </a:ln>
          </p:spPr>
          <p:txBody>
            <a:bodyPr rtlCol="0" anchor="ctr"/>
            <a:lstStyle/>
            <a:p>
              <a:endParaRPr lang="de-DE"/>
            </a:p>
          </p:txBody>
        </p:sp>
        <p:sp>
          <p:nvSpPr>
            <p:cNvPr id="12" name="Freihandform: Form 11">
              <a:extLst>
                <a:ext uri="{FF2B5EF4-FFF2-40B4-BE49-F238E27FC236}">
                  <a16:creationId xmlns:a16="http://schemas.microsoft.com/office/drawing/2014/main" id="{56CB23BD-376E-494C-B9BD-49C693E7B475}"/>
                </a:ext>
              </a:extLst>
            </p:cNvPr>
            <p:cNvSpPr/>
            <p:nvPr/>
          </p:nvSpPr>
          <p:spPr>
            <a:xfrm>
              <a:off x="9167664" y="2060848"/>
              <a:ext cx="1512168" cy="756084"/>
            </a:xfrm>
            <a:custGeom>
              <a:avLst/>
              <a:gdLst>
                <a:gd name="connsiteX0" fmla="*/ 1134126 w 1512168"/>
                <a:gd name="connsiteY0" fmla="*/ 0 h 756084"/>
                <a:gd name="connsiteX1" fmla="*/ 1134126 w 1512168"/>
                <a:gd name="connsiteY1" fmla="*/ 0 h 756084"/>
                <a:gd name="connsiteX2" fmla="*/ 378042 w 1512168"/>
                <a:gd name="connsiteY2" fmla="*/ 0 h 756084"/>
                <a:gd name="connsiteX3" fmla="*/ 0 w 1512168"/>
                <a:gd name="connsiteY3" fmla="*/ 378042 h 756084"/>
                <a:gd name="connsiteX4" fmla="*/ 378042 w 1512168"/>
                <a:gd name="connsiteY4" fmla="*/ 756084 h 756084"/>
                <a:gd name="connsiteX5" fmla="*/ 756084 w 1512168"/>
                <a:gd name="connsiteY5" fmla="*/ 756084 h 756084"/>
                <a:gd name="connsiteX6" fmla="*/ 756084 w 1512168"/>
                <a:gd name="connsiteY6" fmla="*/ 756084 h 756084"/>
                <a:gd name="connsiteX7" fmla="*/ 1512168 w 1512168"/>
                <a:gd name="connsiteY7" fmla="*/ 756084 h 756084"/>
                <a:gd name="connsiteX8" fmla="*/ 1512168 w 1512168"/>
                <a:gd name="connsiteY8" fmla="*/ 0 h 756084"/>
                <a:gd name="connsiteX9" fmla="*/ 1134126 w 1512168"/>
                <a:gd name="connsiteY9" fmla="*/ 0 h 75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2168" h="756084">
                  <a:moveTo>
                    <a:pt x="1134126" y="0"/>
                  </a:moveTo>
                  <a:lnTo>
                    <a:pt x="1134126" y="0"/>
                  </a:lnTo>
                  <a:lnTo>
                    <a:pt x="378042" y="0"/>
                  </a:lnTo>
                  <a:cubicBezTo>
                    <a:pt x="169287" y="0"/>
                    <a:pt x="0" y="169287"/>
                    <a:pt x="0" y="378042"/>
                  </a:cubicBezTo>
                  <a:cubicBezTo>
                    <a:pt x="0" y="586797"/>
                    <a:pt x="169287" y="756084"/>
                    <a:pt x="378042" y="756084"/>
                  </a:cubicBezTo>
                  <a:lnTo>
                    <a:pt x="756084" y="756084"/>
                  </a:lnTo>
                  <a:lnTo>
                    <a:pt x="756084" y="756084"/>
                  </a:lnTo>
                  <a:lnTo>
                    <a:pt x="1512168" y="756084"/>
                  </a:lnTo>
                  <a:lnTo>
                    <a:pt x="1512168" y="0"/>
                  </a:lnTo>
                  <a:lnTo>
                    <a:pt x="1134126" y="0"/>
                  </a:lnTo>
                  <a:close/>
                </a:path>
              </a:pathLst>
            </a:custGeom>
            <a:solidFill>
              <a:srgbClr val="201751"/>
            </a:solidFill>
            <a:ln w="7549"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243169E7-0F2E-4C33-A691-6D5C2B1A4DAE}"/>
              </a:ext>
            </a:extLst>
          </p:cNvPr>
          <p:cNvSpPr>
            <a:spLocks noGrp="1"/>
          </p:cNvSpPr>
          <p:nvPr>
            <p:ph type="dt" sz="half" idx="11"/>
          </p:nvPr>
        </p:nvSpPr>
        <p:spPr/>
        <p:txBody>
          <a:bodyPr/>
          <a:lstStyle/>
          <a:p>
            <a:fld id="{BC912914-D689-4C4B-B316-F5C5FB827710}" type="datetime3">
              <a:rPr lang="en-US" noProof="0" smtClean="0"/>
              <a:t>7 October 2020</a:t>
            </a:fld>
            <a:endParaRPr lang="en-US" noProof="0"/>
          </a:p>
        </p:txBody>
      </p:sp>
      <p:sp>
        <p:nvSpPr>
          <p:cNvPr id="8" name="Slide Number Placeholder 7">
            <a:extLst>
              <a:ext uri="{FF2B5EF4-FFF2-40B4-BE49-F238E27FC236}">
                <a16:creationId xmlns:a16="http://schemas.microsoft.com/office/drawing/2014/main" id="{168C6C73-E854-4564-8150-B96B40A316D6}"/>
              </a:ext>
            </a:extLst>
          </p:cNvPr>
          <p:cNvSpPr>
            <a:spLocks noGrp="1"/>
          </p:cNvSpPr>
          <p:nvPr>
            <p:ph type="sldNum" sz="quarter" idx="12"/>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3079465476"/>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Kapitel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dirty="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grpSp>
        <p:nvGrpSpPr>
          <p:cNvPr id="16" name="Gruppieren 15">
            <a:extLst>
              <a:ext uri="{FF2B5EF4-FFF2-40B4-BE49-F238E27FC236}">
                <a16:creationId xmlns:a16="http://schemas.microsoft.com/office/drawing/2014/main" id="{71E2CAEB-5D4E-47C0-9BF0-585D66D109D8}"/>
              </a:ext>
            </a:extLst>
          </p:cNvPr>
          <p:cNvGrpSpPr/>
          <p:nvPr userDrawn="1"/>
        </p:nvGrpSpPr>
        <p:grpSpPr>
          <a:xfrm>
            <a:off x="10476600" y="2060848"/>
            <a:ext cx="1715400" cy="3430800"/>
            <a:chOff x="10476600" y="2060848"/>
            <a:chExt cx="1715400" cy="3430800"/>
          </a:xfrm>
        </p:grpSpPr>
        <p:sp>
          <p:nvSpPr>
            <p:cNvPr id="6" name="Freihandform: Form 5">
              <a:extLst>
                <a:ext uri="{FF2B5EF4-FFF2-40B4-BE49-F238E27FC236}">
                  <a16:creationId xmlns:a16="http://schemas.microsoft.com/office/drawing/2014/main" id="{A36AA7D8-79F9-48F8-8D50-76B559AE5B2B}"/>
                </a:ext>
              </a:extLst>
            </p:cNvPr>
            <p:cNvSpPr/>
            <p:nvPr/>
          </p:nvSpPr>
          <p:spPr>
            <a:xfrm>
              <a:off x="10476600" y="37762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36C21FC3-1FD1-447D-8444-AD56837E0D3B}"/>
                </a:ext>
              </a:extLst>
            </p:cNvPr>
            <p:cNvSpPr/>
            <p:nvPr/>
          </p:nvSpPr>
          <p:spPr>
            <a:xfrm>
              <a:off x="11334300" y="46339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8" name="Freihandform: Form 7">
              <a:extLst>
                <a:ext uri="{FF2B5EF4-FFF2-40B4-BE49-F238E27FC236}">
                  <a16:creationId xmlns:a16="http://schemas.microsoft.com/office/drawing/2014/main" id="{53FA56F5-25C4-42FE-8D43-E3DC69FCAA4F}"/>
                </a:ext>
              </a:extLst>
            </p:cNvPr>
            <p:cNvSpPr/>
            <p:nvPr/>
          </p:nvSpPr>
          <p:spPr>
            <a:xfrm>
              <a:off x="10476600" y="2060848"/>
              <a:ext cx="1715400" cy="1715400"/>
            </a:xfrm>
            <a:custGeom>
              <a:avLst/>
              <a:gdLst>
                <a:gd name="connsiteX0" fmla="*/ 857700 w 1715400"/>
                <a:gd name="connsiteY0" fmla="*/ 857700 h 1715400"/>
                <a:gd name="connsiteX1" fmla="*/ 1715400 w 1715400"/>
                <a:gd name="connsiteY1" fmla="*/ 1715400 h 1715400"/>
                <a:gd name="connsiteX2" fmla="*/ 857700 w 1715400"/>
                <a:gd name="connsiteY2" fmla="*/ 1715400 h 1715400"/>
                <a:gd name="connsiteX3" fmla="*/ 0 w 1715400"/>
                <a:gd name="connsiteY3" fmla="*/ 857700 h 1715400"/>
                <a:gd name="connsiteX4" fmla="*/ 0 w 1715400"/>
                <a:gd name="connsiteY4" fmla="*/ 0 h 171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400" h="1715400">
                  <a:moveTo>
                    <a:pt x="857700" y="857700"/>
                  </a:moveTo>
                  <a:lnTo>
                    <a:pt x="1715400" y="1715400"/>
                  </a:lnTo>
                  <a:lnTo>
                    <a:pt x="857700" y="1715400"/>
                  </a:lnTo>
                  <a:lnTo>
                    <a:pt x="0" y="857700"/>
                  </a:lnTo>
                  <a:lnTo>
                    <a:pt x="0" y="0"/>
                  </a:lnTo>
                  <a:close/>
                </a:path>
              </a:pathLst>
            </a:custGeom>
            <a:solidFill>
              <a:srgbClr val="201751"/>
            </a:solidFill>
            <a:ln w="8572" cap="flat">
              <a:noFill/>
              <a:prstDash val="solid"/>
              <a:miter/>
            </a:ln>
          </p:spPr>
          <p:txBody>
            <a:bodyPr rtlCol="0" anchor="ctr"/>
            <a:lstStyle/>
            <a:p>
              <a:endParaRPr lang="de-DE"/>
            </a:p>
          </p:txBody>
        </p:sp>
      </p:grpSp>
      <p:pic>
        <p:nvPicPr>
          <p:cNvPr id="17" name="Grafik 16">
            <a:extLst>
              <a:ext uri="{FF2B5EF4-FFF2-40B4-BE49-F238E27FC236}">
                <a16:creationId xmlns:a16="http://schemas.microsoft.com/office/drawing/2014/main" id="{FBD0C543-6099-4F52-ACA4-B4C8A841E24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AD19CB23-D378-4548-9D52-5D434F268FAC}"/>
              </a:ext>
            </a:extLst>
          </p:cNvPr>
          <p:cNvSpPr>
            <a:spLocks noGrp="1"/>
          </p:cNvSpPr>
          <p:nvPr>
            <p:ph type="dt" sz="half" idx="11"/>
          </p:nvPr>
        </p:nvSpPr>
        <p:spPr/>
        <p:txBody>
          <a:bodyPr/>
          <a:lstStyle/>
          <a:p>
            <a:fld id="{8614E36E-74AB-4219-A569-E8AEE6788A6D}" type="datetime3">
              <a:rPr lang="en-US" noProof="0" smtClean="0"/>
              <a:t>7 October 2020</a:t>
            </a:fld>
            <a:endParaRPr lang="en-US" noProof="0"/>
          </a:p>
        </p:txBody>
      </p:sp>
      <p:sp>
        <p:nvSpPr>
          <p:cNvPr id="10" name="Slide Number Placeholder 9">
            <a:extLst>
              <a:ext uri="{FF2B5EF4-FFF2-40B4-BE49-F238E27FC236}">
                <a16:creationId xmlns:a16="http://schemas.microsoft.com/office/drawing/2014/main" id="{96F70DAE-5C8B-4EE1-910D-AE01F863E1C2}"/>
              </a:ext>
            </a:extLst>
          </p:cNvPr>
          <p:cNvSpPr>
            <a:spLocks noGrp="1"/>
          </p:cNvSpPr>
          <p:nvPr>
            <p:ph type="sldNum" sz="quarter" idx="12"/>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3570629280"/>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Kapitel einfach (blau)">
    <p:bg>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01200" y="6376858"/>
            <a:ext cx="576063" cy="126030"/>
          </a:xfrm>
          <a:prstGeom prst="rect">
            <a:avLst/>
          </a:prstGeom>
        </p:spPr>
      </p:pic>
      <p:sp>
        <p:nvSpPr>
          <p:cNvPr id="3" name="Date Placeholder 2">
            <a:extLst>
              <a:ext uri="{FF2B5EF4-FFF2-40B4-BE49-F238E27FC236}">
                <a16:creationId xmlns:a16="http://schemas.microsoft.com/office/drawing/2014/main" id="{391C7DEA-28CE-412D-8B12-D1E97D2E8094}"/>
              </a:ext>
            </a:extLst>
          </p:cNvPr>
          <p:cNvSpPr>
            <a:spLocks noGrp="1"/>
          </p:cNvSpPr>
          <p:nvPr>
            <p:ph type="dt" sz="half" idx="11"/>
          </p:nvPr>
        </p:nvSpPr>
        <p:spPr/>
        <p:txBody>
          <a:bodyPr/>
          <a:lstStyle>
            <a:lvl1pPr>
              <a:defRPr>
                <a:solidFill>
                  <a:schemeClr val="bg1"/>
                </a:solidFill>
              </a:defRPr>
            </a:lvl1pPr>
          </a:lstStyle>
          <a:p>
            <a:fld id="{BC726391-85AF-4983-AF65-B7974BADDDA9}"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D2422B42-5B9A-4469-9CF2-A0FF52614933}"/>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3109036088"/>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Kapitel einfach (grün)">
    <p:bg>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
        <p:nvSpPr>
          <p:cNvPr id="3" name="Date Placeholder 2">
            <a:extLst>
              <a:ext uri="{FF2B5EF4-FFF2-40B4-BE49-F238E27FC236}">
                <a16:creationId xmlns:a16="http://schemas.microsoft.com/office/drawing/2014/main" id="{4A4738C0-2432-4731-9591-76C52F565581}"/>
              </a:ext>
            </a:extLst>
          </p:cNvPr>
          <p:cNvSpPr>
            <a:spLocks noGrp="1"/>
          </p:cNvSpPr>
          <p:nvPr>
            <p:ph type="dt" sz="half" idx="11"/>
          </p:nvPr>
        </p:nvSpPr>
        <p:spPr/>
        <p:txBody>
          <a:bodyPr/>
          <a:lstStyle/>
          <a:p>
            <a:fld id="{03429C0F-E99C-4A32-B887-00FA8C86A239}"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24826A39-7D18-4E76-9378-6BD419286025}"/>
              </a:ext>
            </a:extLst>
          </p:cNvPr>
          <p:cNvSpPr>
            <a:spLocks noGrp="1"/>
          </p:cNvSpPr>
          <p:nvPr>
            <p:ph type="sldNum" sz="quarter" idx="12"/>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3208511086"/>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Kapitel einfach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pic>
        <p:nvPicPr>
          <p:cNvPr id="12" name="Grafik 11">
            <a:extLst>
              <a:ext uri="{FF2B5EF4-FFF2-40B4-BE49-F238E27FC236}">
                <a16:creationId xmlns:a16="http://schemas.microsoft.com/office/drawing/2014/main" id="{28304B8F-32D2-4A56-BFBB-2874A30463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1876BF7B-94F9-4284-8960-1B3CF28A1218}"/>
              </a:ext>
            </a:extLst>
          </p:cNvPr>
          <p:cNvSpPr>
            <a:spLocks noGrp="1"/>
          </p:cNvSpPr>
          <p:nvPr>
            <p:ph type="dt" sz="half" idx="11"/>
          </p:nvPr>
        </p:nvSpPr>
        <p:spPr/>
        <p:txBody>
          <a:bodyPr/>
          <a:lstStyle/>
          <a:p>
            <a:fld id="{D100ED47-873D-4C0E-A4A3-61D9293F9695}"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871D2B69-DA6B-4F90-8CDA-828B06517B0C}"/>
              </a:ext>
            </a:extLst>
          </p:cNvPr>
          <p:cNvSpPr>
            <a:spLocks noGrp="1"/>
          </p:cNvSpPr>
          <p:nvPr>
            <p:ph type="sldNum" sz="quarter" idx="12"/>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2021165706"/>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Kapitel (Bild)">
    <p:bg>
      <p:bgPr>
        <a:solidFill>
          <a:srgbClr val="F3F3F3"/>
        </a:solidFill>
        <a:effectLst/>
      </p:bgPr>
    </p:bg>
    <p:spTree>
      <p:nvGrpSpPr>
        <p:cNvPr id="1" name=""/>
        <p:cNvGrpSpPr/>
        <p:nvPr/>
      </p:nvGrpSpPr>
      <p:grpSpPr>
        <a:xfrm>
          <a:off x="0" y="0"/>
          <a:ext cx="0" cy="0"/>
          <a:chOff x="0" y="0"/>
          <a:chExt cx="0" cy="0"/>
        </a:xfrm>
      </p:grpSpPr>
      <p:sp>
        <p:nvSpPr>
          <p:cNvPr id="13" name="Bildplatzhalter 5">
            <a:extLst>
              <a:ext uri="{FF2B5EF4-FFF2-40B4-BE49-F238E27FC236}">
                <a16:creationId xmlns:a16="http://schemas.microsoft.com/office/drawing/2014/main" id="{BCEA0176-E50C-4AB0-9E4D-5D46E48581F0}"/>
              </a:ext>
            </a:extLst>
          </p:cNvPr>
          <p:cNvSpPr>
            <a:spLocks noGrp="1"/>
          </p:cNvSpPr>
          <p:nvPr>
            <p:ph type="pic" sz="quarter" idx="15"/>
          </p:nvPr>
        </p:nvSpPr>
        <p:spPr>
          <a:xfrm>
            <a:off x="3175" y="0"/>
            <a:ext cx="12188825" cy="6858000"/>
          </a:xfrm>
          <a:solidFill>
            <a:srgbClr val="7A7A7A"/>
          </a:solidFill>
        </p:spPr>
        <p:txBody>
          <a:bodyPr anchor="ctr"/>
          <a:lstStyle>
            <a:lvl1pPr algn="ctr">
              <a:defRPr sz="1400">
                <a:solidFill>
                  <a:schemeClr val="bg1"/>
                </a:solidFill>
              </a:defRPr>
            </a:lvl1pPr>
          </a:lstStyle>
          <a:p>
            <a:endParaRPr lang="en-GB"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325559"/>
          </a:xfrm>
        </p:spPr>
        <p:txBody>
          <a:bodyPr/>
          <a:lstStyle>
            <a:lvl1pPr>
              <a:lnSpc>
                <a:spcPct val="100000"/>
              </a:lnSpc>
              <a:defRPr sz="3800" b="1">
                <a:solidFill>
                  <a:schemeClr val="bg1"/>
                </a:solidFill>
              </a:defRPr>
            </a:lvl1pPr>
          </a:lstStyle>
          <a:p>
            <a:r>
              <a:rPr lang="en-GB"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512168"/>
          </a:xfrm>
        </p:spPr>
        <p:txBody>
          <a:bodyPr/>
          <a:lstStyle>
            <a:lvl1pPr marL="0" indent="0">
              <a:lnSpc>
                <a:spcPct val="100000"/>
              </a:lnSpc>
              <a:buNone/>
              <a:defRPr sz="10400" b="1">
                <a:solidFill>
                  <a:schemeClr val="tx2"/>
                </a:solidFill>
              </a:defRPr>
            </a:lvl1pPr>
          </a:lstStyle>
          <a:p>
            <a:pPr lvl="0"/>
            <a:r>
              <a:rPr lang="en-GB" noProof="0"/>
              <a:t>0</a:t>
            </a:r>
          </a:p>
        </p:txBody>
      </p:sp>
      <p:sp>
        <p:nvSpPr>
          <p:cNvPr id="4" name="Datumsplatzhalter 3">
            <a:extLst>
              <a:ext uri="{FF2B5EF4-FFF2-40B4-BE49-F238E27FC236}">
                <a16:creationId xmlns:a16="http://schemas.microsoft.com/office/drawing/2014/main" id="{80340F58-28D3-41A4-93C0-B550F7BAFC48}"/>
              </a:ext>
            </a:extLst>
          </p:cNvPr>
          <p:cNvSpPr>
            <a:spLocks noGrp="1"/>
          </p:cNvSpPr>
          <p:nvPr>
            <p:ph type="dt" sz="half" idx="11"/>
          </p:nvPr>
        </p:nvSpPr>
        <p:spPr/>
        <p:txBody>
          <a:bodyPr/>
          <a:lstStyle>
            <a:lvl1pPr>
              <a:defRPr>
                <a:solidFill>
                  <a:schemeClr val="bg1"/>
                </a:solidFill>
              </a:defRPr>
            </a:lvl1pPr>
          </a:lstStyle>
          <a:p>
            <a:fld id="{7FCE8A58-978B-4035-94E3-A224390AAA53}" type="datetime3">
              <a:rPr lang="en-US" noProof="0" smtClean="0"/>
              <a:t>7 October 2020</a:t>
            </a:fld>
            <a:endParaRPr lang="en-GB" noProof="0"/>
          </a:p>
        </p:txBody>
      </p:sp>
      <p:sp>
        <p:nvSpPr>
          <p:cNvPr id="5" name="Foliennummernplatzhalter 4">
            <a:extLst>
              <a:ext uri="{FF2B5EF4-FFF2-40B4-BE49-F238E27FC236}">
                <a16:creationId xmlns:a16="http://schemas.microsoft.com/office/drawing/2014/main" id="{17D8599A-CBD4-4BCE-90EB-575D8BF042DE}"/>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GB" noProof="0" smtClean="0"/>
              <a:pPr/>
              <a:t>‹Nr.›</a:t>
            </a:fld>
            <a:endParaRPr lang="en-GB" noProof="0"/>
          </a:p>
        </p:txBody>
      </p:sp>
      <p:sp>
        <p:nvSpPr>
          <p:cNvPr id="10" name="Onlinebild-Platzhalter 12">
            <a:extLst>
              <a:ext uri="{FF2B5EF4-FFF2-40B4-BE49-F238E27FC236}">
                <a16:creationId xmlns:a16="http://schemas.microsoft.com/office/drawing/2014/main" id="{8DE525E5-41F3-4230-B9C6-F61EE9820C0E}"/>
              </a:ext>
            </a:extLst>
          </p:cNvPr>
          <p:cNvSpPr>
            <a:spLocks noGrp="1"/>
          </p:cNvSpPr>
          <p:nvPr>
            <p:ph type="clipArt" sz="quarter" idx="14" hasCustomPrompt="1"/>
          </p:nvPr>
        </p:nvSpPr>
        <p:spPr>
          <a:xfrm>
            <a:off x="10800993" y="-487273"/>
            <a:ext cx="816332" cy="1625511"/>
          </a:xfrm>
          <a:blipFill>
            <a:blip r:embed="rId2" cstate="screen">
              <a:extLst>
                <a:ext uri="{28A0092B-C50C-407E-A947-70E740481C1C}">
                  <a14:useLocalDpi xmlns:a14="http://schemas.microsoft.com/office/drawing/2010/main"/>
                </a:ext>
              </a:extLst>
            </a:blip>
            <a:stretch>
              <a:fillRect/>
            </a:stretch>
          </a:blipFill>
        </p:spPr>
        <p:txBody>
          <a:bodyPr/>
          <a:lstStyle/>
          <a:p>
            <a:r>
              <a:rPr lang="en-GB" noProof="0"/>
              <a:t> </a:t>
            </a:r>
          </a:p>
        </p:txBody>
      </p:sp>
      <p:sp>
        <p:nvSpPr>
          <p:cNvPr id="15" name="Onlinebild-Platzhalter 13">
            <a:extLst>
              <a:ext uri="{FF2B5EF4-FFF2-40B4-BE49-F238E27FC236}">
                <a16:creationId xmlns:a16="http://schemas.microsoft.com/office/drawing/2014/main" id="{DF4D06C3-CA03-4029-B8E9-B5341708E749}"/>
              </a:ext>
            </a:extLst>
          </p:cNvPr>
          <p:cNvSpPr>
            <a:spLocks noGrp="1"/>
          </p:cNvSpPr>
          <p:nvPr>
            <p:ph type="clipArt" sz="quarter" idx="16" hasCustomPrompt="1"/>
          </p:nvPr>
        </p:nvSpPr>
        <p:spPr>
          <a:xfrm>
            <a:off x="601200" y="6376595"/>
            <a:ext cx="576063" cy="126555"/>
          </a:xfrm>
          <a:blipFill>
            <a:blip r:embed="rId3" cstate="screen">
              <a:extLst>
                <a:ext uri="{28A0092B-C50C-407E-A947-70E740481C1C}">
                  <a14:useLocalDpi xmlns:a14="http://schemas.microsoft.com/office/drawing/2010/main"/>
                </a:ext>
              </a:extLst>
            </a:blip>
            <a:stretch>
              <a:fillRect/>
            </a:stretch>
          </a:blipFill>
        </p:spPr>
        <p:txBody>
          <a:bodyPr/>
          <a:lstStyle>
            <a:lvl1pPr>
              <a:defRPr sz="500"/>
            </a:lvl1pPr>
          </a:lstStyle>
          <a:p>
            <a:r>
              <a:rPr lang="en-GB" noProof="0"/>
              <a:t> </a:t>
            </a:r>
          </a:p>
        </p:txBody>
      </p:sp>
    </p:spTree>
    <p:extLst>
      <p:ext uri="{BB962C8B-B14F-4D97-AF65-F5344CB8AC3E}">
        <p14:creationId xmlns:p14="http://schemas.microsoft.com/office/powerpoint/2010/main" val="2942614967"/>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renner (Bil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40D36231-6BF7-424C-94BD-F68C6DE3A0A0}"/>
              </a:ext>
            </a:extLst>
          </p:cNvPr>
          <p:cNvSpPr>
            <a:spLocks noGrp="1"/>
          </p:cNvSpPr>
          <p:nvPr>
            <p:ph type="pic" sz="quarter" idx="11"/>
          </p:nvPr>
        </p:nvSpPr>
        <p:spPr bwMode="gray">
          <a:xfrm>
            <a:off x="0" y="0"/>
            <a:ext cx="12192000" cy="6858000"/>
          </a:xfrm>
          <a:prstGeom prst="rect">
            <a:avLst/>
          </a:prstGeom>
          <a:solidFill>
            <a:srgbClr val="7A7A7A"/>
          </a:solidFill>
        </p:spPr>
        <p:txBody>
          <a:bodyPr wrap="square" anchor="ctr">
            <a:noAutofit/>
          </a:bodyPr>
          <a:lstStyle>
            <a:lvl1pPr marL="0" indent="0" algn="ctr">
              <a:buNone/>
              <a:defRPr sz="1000">
                <a:solidFill>
                  <a:schemeClr val="tx1"/>
                </a:solidFill>
              </a:defRPr>
            </a:lvl1pPr>
          </a:lstStyle>
          <a:p>
            <a:r>
              <a:rPr lang="en-US" noProof="0"/>
              <a:t>Click icon to add picture</a:t>
            </a:r>
          </a:p>
        </p:txBody>
      </p:sp>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836712"/>
            <a:ext cx="7272338" cy="2304951"/>
          </a:xfrm>
        </p:spPr>
        <p:txBody>
          <a:bodyPr/>
          <a:lstStyle>
            <a:lvl1pPr>
              <a:lnSpc>
                <a:spcPct val="100000"/>
              </a:lnSpc>
              <a:spcAft>
                <a:spcPts val="2000"/>
              </a:spcAft>
              <a:defRPr sz="4400" b="1">
                <a:solidFill>
                  <a:schemeClr val="bg1"/>
                </a:solidFill>
              </a:defRPr>
            </a:lvl1pPr>
            <a:lvl2pPr marL="0" indent="0">
              <a:lnSpc>
                <a:spcPct val="100000"/>
              </a:lnSpc>
              <a:spcAft>
                <a:spcPts val="0"/>
              </a:spcAft>
              <a:buNone/>
              <a:defRPr>
                <a:solidFill>
                  <a:schemeClr val="bg1"/>
                </a:solidFill>
              </a:defRPr>
            </a:lvl2pPr>
          </a:lstStyle>
          <a:p>
            <a:pPr lvl="0"/>
            <a:r>
              <a:rPr lang="en-US" noProof="0"/>
              <a:t>“Insert Quote (max. 44 pt, min 28 pt, source level 2)”</a:t>
            </a:r>
          </a:p>
          <a:p>
            <a:pPr lvl="1"/>
            <a:r>
              <a:rPr lang="en-US" noProof="0"/>
              <a:t>Source</a:t>
            </a:r>
          </a:p>
        </p:txBody>
      </p:sp>
      <p:sp>
        <p:nvSpPr>
          <p:cNvPr id="11" name="Onlinebild-Platzhalter 13">
            <a:extLst>
              <a:ext uri="{FF2B5EF4-FFF2-40B4-BE49-F238E27FC236}">
                <a16:creationId xmlns:a16="http://schemas.microsoft.com/office/drawing/2014/main" id="{C7B4EDC6-DFF3-4F74-A1BC-8ECEEEE65C05}"/>
              </a:ext>
            </a:extLst>
          </p:cNvPr>
          <p:cNvSpPr>
            <a:spLocks noGrp="1"/>
          </p:cNvSpPr>
          <p:nvPr>
            <p:ph type="clipArt" sz="quarter" idx="16" hasCustomPrompt="1"/>
          </p:nvPr>
        </p:nvSpPr>
        <p:spPr>
          <a:xfrm>
            <a:off x="601200" y="6376595"/>
            <a:ext cx="576063" cy="126555"/>
          </a:xfrm>
          <a:blipFill>
            <a:blip r:embed="rId2" cstate="screen">
              <a:extLst>
                <a:ext uri="{28A0092B-C50C-407E-A947-70E740481C1C}">
                  <a14:useLocalDpi xmlns:a14="http://schemas.microsoft.com/office/drawing/2010/main"/>
                </a:ext>
              </a:extLst>
            </a:blip>
            <a:stretch>
              <a:fillRect/>
            </a:stretch>
          </a:blipFill>
        </p:spPr>
        <p:txBody>
          <a:bodyPr/>
          <a:lstStyle>
            <a:lvl1pPr>
              <a:defRPr sz="500"/>
            </a:lvl1pPr>
          </a:lstStyle>
          <a:p>
            <a:r>
              <a:rPr lang="en-US" noProof="0"/>
              <a:t> </a:t>
            </a:r>
          </a:p>
        </p:txBody>
      </p:sp>
      <p:sp>
        <p:nvSpPr>
          <p:cNvPr id="2" name="Date Placeholder 1">
            <a:extLst>
              <a:ext uri="{FF2B5EF4-FFF2-40B4-BE49-F238E27FC236}">
                <a16:creationId xmlns:a16="http://schemas.microsoft.com/office/drawing/2014/main" id="{8C172601-F2D8-4756-9014-EE2AA98B1EF3}"/>
              </a:ext>
            </a:extLst>
          </p:cNvPr>
          <p:cNvSpPr>
            <a:spLocks noGrp="1"/>
          </p:cNvSpPr>
          <p:nvPr>
            <p:ph type="dt" sz="half" idx="17"/>
          </p:nvPr>
        </p:nvSpPr>
        <p:spPr/>
        <p:txBody>
          <a:bodyPr/>
          <a:lstStyle>
            <a:lvl1pPr>
              <a:defRPr>
                <a:solidFill>
                  <a:schemeClr val="bg1"/>
                </a:solidFill>
              </a:defRPr>
            </a:lvl1pPr>
          </a:lstStyle>
          <a:p>
            <a:fld id="{A188C344-84DC-4090-A080-06E594E4AC1A}"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485843BC-3D7B-43A3-B54D-54DC4DCCD76F}"/>
              </a:ext>
            </a:extLst>
          </p:cNvPr>
          <p:cNvSpPr>
            <a:spLocks noGrp="1"/>
          </p:cNvSpPr>
          <p:nvPr>
            <p:ph type="sldNum" sz="quarter" idx="18"/>
          </p:nvPr>
        </p:nvSpPr>
        <p:spPr/>
        <p:txBody>
          <a:bodyPr/>
          <a:lstStyle>
            <a:lvl1pPr>
              <a:defRPr>
                <a:solidFill>
                  <a:schemeClr val="bg1"/>
                </a:solidFill>
              </a:defRPr>
            </a:lvl1p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2788826808"/>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renner (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981075"/>
            <a:ext cx="7272338" cy="2160588"/>
          </a:xfrm>
        </p:spPr>
        <p:txBody>
          <a:bodyPr/>
          <a:lstStyle>
            <a:lvl1pPr>
              <a:defRPr sz="4400" b="1">
                <a:solidFill>
                  <a:schemeClr val="tx1"/>
                </a:solidFill>
              </a:defRPr>
            </a:lvl1pPr>
          </a:lstStyle>
          <a:p>
            <a:pPr lvl="0"/>
            <a:r>
              <a:rPr lang="en-US" noProof="0"/>
              <a:t>“Insert Quote (max. 44 pt, min 28 pt)”</a:t>
            </a:r>
          </a:p>
        </p:txBody>
      </p:sp>
      <p:sp>
        <p:nvSpPr>
          <p:cNvPr id="4" name="Date Placeholder 3">
            <a:extLst>
              <a:ext uri="{FF2B5EF4-FFF2-40B4-BE49-F238E27FC236}">
                <a16:creationId xmlns:a16="http://schemas.microsoft.com/office/drawing/2014/main" id="{0EB1BFA5-F1DE-439D-8292-1985FFB11ECB}"/>
              </a:ext>
            </a:extLst>
          </p:cNvPr>
          <p:cNvSpPr>
            <a:spLocks noGrp="1"/>
          </p:cNvSpPr>
          <p:nvPr>
            <p:ph type="dt" sz="half" idx="13"/>
          </p:nvPr>
        </p:nvSpPr>
        <p:spPr/>
        <p:txBody>
          <a:bodyPr/>
          <a:lstStyle/>
          <a:p>
            <a:fld id="{9506956C-738D-44A1-8663-173919BAE9B8}" type="datetime3">
              <a:rPr lang="en-US" noProof="0" smtClean="0"/>
              <a:t>7 October 2020</a:t>
            </a:fld>
            <a:endParaRPr lang="en-US" noProof="0"/>
          </a:p>
        </p:txBody>
      </p:sp>
      <p:sp>
        <p:nvSpPr>
          <p:cNvPr id="5" name="Slide Number Placeholder 4">
            <a:extLst>
              <a:ext uri="{FF2B5EF4-FFF2-40B4-BE49-F238E27FC236}">
                <a16:creationId xmlns:a16="http://schemas.microsoft.com/office/drawing/2014/main" id="{0001AB10-363B-4F98-9D35-518F027490A0}"/>
              </a:ext>
            </a:extLst>
          </p:cNvPr>
          <p:cNvSpPr>
            <a:spLocks noGrp="1"/>
          </p:cNvSpPr>
          <p:nvPr>
            <p:ph type="sldNum" sz="quarter" idx="14"/>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1596492346"/>
      </p:ext>
    </p:extLst>
  </p:cSld>
  <p:clrMapOvr>
    <a:masterClrMapping/>
  </p:clrMapOvr>
  <p:extLst>
    <p:ext uri="{DCECCB84-F9BA-43D5-87BE-67443E8EF086}">
      <p15:sldGuideLst xmlns:p15="http://schemas.microsoft.com/office/powerpoint/2012/main">
        <p15:guide id="1" orient="horz" pos="61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p:txBody>
          <a:bodyPr/>
          <a:lstStyle/>
          <a:p>
            <a:fld id="{BDC8E4B7-7C14-4FAC-BEBD-1622EDEDEAFA}" type="datetime3">
              <a:rPr lang="en-US" noProof="0" smtClean="0"/>
              <a:t>7 October 2020</a:t>
            </a:fld>
            <a:endParaRPr lang="en-US" noProof="0"/>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2572239464"/>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elfolie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12126576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4"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DB92F143-8894-45BC-B834-5DE8BE55EC34}"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16" name="Gruppieren 15">
            <a:extLst>
              <a:ext uri="{FF2B5EF4-FFF2-40B4-BE49-F238E27FC236}">
                <a16:creationId xmlns:a16="http://schemas.microsoft.com/office/drawing/2014/main" id="{06956DC9-6DE9-4396-89B0-F5352960F2C8}"/>
              </a:ext>
            </a:extLst>
          </p:cNvPr>
          <p:cNvGrpSpPr>
            <a:grpSpLocks noChangeAspect="1"/>
          </p:cNvGrpSpPr>
          <p:nvPr userDrawn="1"/>
        </p:nvGrpSpPr>
        <p:grpSpPr>
          <a:xfrm flipV="1">
            <a:off x="8799025" y="2737959"/>
            <a:ext cx="3392975" cy="4120041"/>
            <a:chOff x="5807968" y="2191091"/>
            <a:chExt cx="2667000" cy="3238500"/>
          </a:xfrm>
        </p:grpSpPr>
        <p:sp>
          <p:nvSpPr>
            <p:cNvPr id="17" name="Freihandform: Form 16">
              <a:extLst>
                <a:ext uri="{FF2B5EF4-FFF2-40B4-BE49-F238E27FC236}">
                  <a16:creationId xmlns:a16="http://schemas.microsoft.com/office/drawing/2014/main" id="{D7A29E38-C4B8-431B-9150-1E48EFD043DC}"/>
                </a:ext>
              </a:extLst>
            </p:cNvPr>
            <p:cNvSpPr/>
            <p:nvPr/>
          </p:nvSpPr>
          <p:spPr>
            <a:xfrm>
              <a:off x="6760468" y="2572091"/>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93DB171A-DE9B-42E3-8B9B-F2C31B64BB3B}"/>
                </a:ext>
              </a:extLst>
            </p:cNvPr>
            <p:cNvSpPr/>
            <p:nvPr/>
          </p:nvSpPr>
          <p:spPr>
            <a:xfrm>
              <a:off x="5807968" y="2191091"/>
              <a:ext cx="952500" cy="381000"/>
            </a:xfrm>
            <a:custGeom>
              <a:avLst/>
              <a:gdLst>
                <a:gd name="connsiteX0" fmla="*/ 0 w 952500"/>
                <a:gd name="connsiteY0" fmla="*/ 0 h 381000"/>
                <a:gd name="connsiteX1" fmla="*/ 952500 w 952500"/>
                <a:gd name="connsiteY1" fmla="*/ 0 h 381000"/>
                <a:gd name="connsiteX2" fmla="*/ 952500 w 952500"/>
                <a:gd name="connsiteY2" fmla="*/ 381000 h 381000"/>
                <a:gd name="connsiteX3" fmla="*/ 0 w 952500"/>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952500" h="381000">
                  <a:moveTo>
                    <a:pt x="0" y="0"/>
                  </a:moveTo>
                  <a:lnTo>
                    <a:pt x="952500" y="0"/>
                  </a:lnTo>
                  <a:lnTo>
                    <a:pt x="952500" y="381000"/>
                  </a:lnTo>
                  <a:lnTo>
                    <a:pt x="0" y="381000"/>
                  </a:lnTo>
                  <a:close/>
                </a:path>
              </a:pathLst>
            </a:custGeom>
            <a:solidFill>
              <a:srgbClr val="00CE7D"/>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9E7C7148-B187-412B-BE3E-00C968F6C1F5}"/>
                </a:ext>
              </a:extLst>
            </p:cNvPr>
            <p:cNvSpPr/>
            <p:nvPr/>
          </p:nvSpPr>
          <p:spPr>
            <a:xfrm>
              <a:off x="5807968" y="3524591"/>
              <a:ext cx="952500" cy="1905000"/>
            </a:xfrm>
            <a:custGeom>
              <a:avLst/>
              <a:gdLst>
                <a:gd name="connsiteX0" fmla="*/ 0 w 952500"/>
                <a:gd name="connsiteY0" fmla="*/ 0 h 1905000"/>
                <a:gd name="connsiteX1" fmla="*/ 952500 w 952500"/>
                <a:gd name="connsiteY1" fmla="*/ 0 h 1905000"/>
                <a:gd name="connsiteX2" fmla="*/ 952500 w 952500"/>
                <a:gd name="connsiteY2" fmla="*/ 1905000 h 1905000"/>
                <a:gd name="connsiteX3" fmla="*/ 0 w 9525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952500" h="1905000">
                  <a:moveTo>
                    <a:pt x="0" y="0"/>
                  </a:moveTo>
                  <a:lnTo>
                    <a:pt x="952500" y="0"/>
                  </a:lnTo>
                  <a:lnTo>
                    <a:pt x="952500" y="1905000"/>
                  </a:lnTo>
                  <a:lnTo>
                    <a:pt x="0" y="1905000"/>
                  </a:ln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BE9CB61C-B448-43DF-B262-10BB8930606D}"/>
                </a:ext>
              </a:extLst>
            </p:cNvPr>
            <p:cNvSpPr/>
            <p:nvPr/>
          </p:nvSpPr>
          <p:spPr>
            <a:xfrm>
              <a:off x="7712968" y="2191091"/>
              <a:ext cx="762000" cy="1333500"/>
            </a:xfrm>
            <a:custGeom>
              <a:avLst/>
              <a:gdLst>
                <a:gd name="connsiteX0" fmla="*/ 762000 w 762000"/>
                <a:gd name="connsiteY0" fmla="*/ 0 h 1333500"/>
                <a:gd name="connsiteX1" fmla="*/ 0 w 762000"/>
                <a:gd name="connsiteY1" fmla="*/ 0 h 1333500"/>
                <a:gd name="connsiteX2" fmla="*/ 0 w 762000"/>
                <a:gd name="connsiteY2" fmla="*/ 1333500 h 1333500"/>
                <a:gd name="connsiteX3" fmla="*/ 762000 w 762000"/>
                <a:gd name="connsiteY3" fmla="*/ 952595 h 1333500"/>
                <a:gd name="connsiteX4" fmla="*/ 762000 w 762000"/>
                <a:gd name="connsiteY4" fmla="*/ 0 h 133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0" h="1333500">
                  <a:moveTo>
                    <a:pt x="762000" y="0"/>
                  </a:moveTo>
                  <a:lnTo>
                    <a:pt x="0" y="0"/>
                  </a:lnTo>
                  <a:lnTo>
                    <a:pt x="0" y="1333500"/>
                  </a:lnTo>
                  <a:cubicBezTo>
                    <a:pt x="311563" y="1333500"/>
                    <a:pt x="588264" y="1183862"/>
                    <a:pt x="762000" y="952595"/>
                  </a:cubicBezTo>
                  <a:lnTo>
                    <a:pt x="762000" y="0"/>
                  </a:lnTo>
                  <a:close/>
                </a:path>
              </a:pathLst>
            </a:custGeom>
            <a:solidFill>
              <a:srgbClr val="FFFFFF"/>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6A55E9B2-921C-4329-B985-554A9C3767F2}"/>
                </a:ext>
              </a:extLst>
            </p:cNvPr>
            <p:cNvSpPr/>
            <p:nvPr/>
          </p:nvSpPr>
          <p:spPr>
            <a:xfrm>
              <a:off x="7712968" y="4667591"/>
              <a:ext cx="762000" cy="762000"/>
            </a:xfrm>
            <a:custGeom>
              <a:avLst/>
              <a:gdLst>
                <a:gd name="connsiteX0" fmla="*/ 0 w 762000"/>
                <a:gd name="connsiteY0" fmla="*/ 762000 h 762000"/>
                <a:gd name="connsiteX1" fmla="*/ 762000 w 762000"/>
                <a:gd name="connsiteY1" fmla="*/ 762000 h 762000"/>
                <a:gd name="connsiteX2" fmla="*/ 762000 w 762000"/>
                <a:gd name="connsiteY2" fmla="*/ 0 h 762000"/>
              </a:gdLst>
              <a:ahLst/>
              <a:cxnLst>
                <a:cxn ang="0">
                  <a:pos x="connsiteX0" y="connsiteY0"/>
                </a:cxn>
                <a:cxn ang="0">
                  <a:pos x="connsiteX1" y="connsiteY1"/>
                </a:cxn>
                <a:cxn ang="0">
                  <a:pos x="connsiteX2" y="connsiteY2"/>
                </a:cxn>
              </a:cxnLst>
              <a:rect l="l" t="t" r="r" b="b"/>
              <a:pathLst>
                <a:path w="762000" h="762000">
                  <a:moveTo>
                    <a:pt x="0" y="762000"/>
                  </a:moveTo>
                  <a:lnTo>
                    <a:pt x="762000" y="762000"/>
                  </a:lnTo>
                  <a:lnTo>
                    <a:pt x="762000" y="0"/>
                  </a:lnTo>
                  <a:close/>
                </a:path>
              </a:pathLst>
            </a:custGeom>
            <a:solidFill>
              <a:srgbClr val="FFFFFF"/>
            </a:solidFill>
            <a:ln w="9525" cap="flat">
              <a:noFill/>
              <a:prstDash val="solid"/>
              <a:miter/>
            </a:ln>
          </p:spPr>
          <p:txBody>
            <a:bodyPr rtlCol="0" anchor="ctr"/>
            <a:lstStyle/>
            <a:p>
              <a:endParaRPr lang="de-DE"/>
            </a:p>
          </p:txBody>
        </p:sp>
        <p:sp>
          <p:nvSpPr>
            <p:cNvPr id="22" name="Freihandform: Form 21">
              <a:extLst>
                <a:ext uri="{FF2B5EF4-FFF2-40B4-BE49-F238E27FC236}">
                  <a16:creationId xmlns:a16="http://schemas.microsoft.com/office/drawing/2014/main" id="{F7D47231-D549-4315-B04C-12DC4848D802}"/>
                </a:ext>
              </a:extLst>
            </p:cNvPr>
            <p:cNvSpPr/>
            <p:nvPr/>
          </p:nvSpPr>
          <p:spPr>
            <a:xfrm>
              <a:off x="6760468" y="3524591"/>
              <a:ext cx="1714500" cy="1905000"/>
            </a:xfrm>
            <a:custGeom>
              <a:avLst/>
              <a:gdLst>
                <a:gd name="connsiteX0" fmla="*/ 1714500 w 1714500"/>
                <a:gd name="connsiteY0" fmla="*/ 0 h 1905000"/>
                <a:gd name="connsiteX1" fmla="*/ 952500 w 1714500"/>
                <a:gd name="connsiteY1" fmla="*/ 0 h 1905000"/>
                <a:gd name="connsiteX2" fmla="*/ 0 w 1714500"/>
                <a:gd name="connsiteY2" fmla="*/ 952500 h 1905000"/>
                <a:gd name="connsiteX3" fmla="*/ 0 w 1714500"/>
                <a:gd name="connsiteY3" fmla="*/ 1905000 h 1905000"/>
                <a:gd name="connsiteX4" fmla="*/ 1714500 w 1714500"/>
                <a:gd name="connsiteY4" fmla="*/ 19050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905000">
                  <a:moveTo>
                    <a:pt x="1714500" y="0"/>
                  </a:moveTo>
                  <a:lnTo>
                    <a:pt x="952500" y="0"/>
                  </a:lnTo>
                  <a:lnTo>
                    <a:pt x="0" y="952500"/>
                  </a:lnTo>
                  <a:lnTo>
                    <a:pt x="0" y="1905000"/>
                  </a:lnTo>
                  <a:lnTo>
                    <a:pt x="1714500" y="190500"/>
                  </a:lnTo>
                  <a:close/>
                </a:path>
              </a:pathLst>
            </a:custGeom>
            <a:gradFill>
              <a:gsLst>
                <a:gs pos="20000">
                  <a:srgbClr val="201751"/>
                </a:gs>
                <a:gs pos="80000">
                  <a:srgbClr val="00CE7D"/>
                </a:gs>
              </a:gsLst>
              <a:lin ang="5400000" scaled="1"/>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262156845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p>
        </p:txBody>
      </p:sp>
      <p:sp>
        <p:nvSpPr>
          <p:cNvPr id="9" name="Inhaltsplatzhalter 8">
            <a:extLst>
              <a:ext uri="{FF2B5EF4-FFF2-40B4-BE49-F238E27FC236}">
                <a16:creationId xmlns:a16="http://schemas.microsoft.com/office/drawing/2014/main" id="{9498EFB6-F28B-4075-959C-D80C299D8C5E}"/>
              </a:ext>
            </a:extLst>
          </p:cNvPr>
          <p:cNvSpPr>
            <a:spLocks noGrp="1"/>
          </p:cNvSpPr>
          <p:nvPr>
            <p:ph sz="quarter" idx="16" hasCustomPrompt="1"/>
          </p:nvPr>
        </p:nvSpPr>
        <p:spPr>
          <a:xfrm>
            <a:off x="587375"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10">
            <a:extLst>
              <a:ext uri="{FF2B5EF4-FFF2-40B4-BE49-F238E27FC236}">
                <a16:creationId xmlns:a16="http://schemas.microsoft.com/office/drawing/2014/main" id="{ED1B5D5A-F9B8-4256-8DD8-396956155A1B}"/>
              </a:ext>
            </a:extLst>
          </p:cNvPr>
          <p:cNvSpPr>
            <a:spLocks noGrp="1"/>
          </p:cNvSpPr>
          <p:nvPr>
            <p:ph sz="quarter" idx="17" hasCustomPrompt="1"/>
          </p:nvPr>
        </p:nvSpPr>
        <p:spPr>
          <a:xfrm>
            <a:off x="6203950"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0B1A8501-2127-4A03-A204-7BE81284643B}"/>
              </a:ext>
            </a:extLst>
          </p:cNvPr>
          <p:cNvSpPr>
            <a:spLocks noGrp="1"/>
          </p:cNvSpPr>
          <p:nvPr>
            <p:ph type="dt" sz="half" idx="18"/>
          </p:nvPr>
        </p:nvSpPr>
        <p:spPr/>
        <p:txBody>
          <a:bodyPr/>
          <a:lstStyle/>
          <a:p>
            <a:fld id="{A559A046-2A69-41E2-9A8B-062C90A6CE32}"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E1294DA3-4BD3-4274-9371-47EB990F8D81}"/>
              </a:ext>
            </a:extLst>
          </p:cNvPr>
          <p:cNvSpPr>
            <a:spLocks noGrp="1"/>
          </p:cNvSpPr>
          <p:nvPr>
            <p:ph type="sldNum" sz="quarter" idx="19"/>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351325274"/>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 und 3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p>
        </p:txBody>
      </p:sp>
      <p:sp>
        <p:nvSpPr>
          <p:cNvPr id="9" name="Inhaltsplatzhalter 8">
            <a:extLst>
              <a:ext uri="{FF2B5EF4-FFF2-40B4-BE49-F238E27FC236}">
                <a16:creationId xmlns:a16="http://schemas.microsoft.com/office/drawing/2014/main" id="{69D571FC-BA96-4CAF-A727-A635D4576025}"/>
              </a:ext>
            </a:extLst>
          </p:cNvPr>
          <p:cNvSpPr>
            <a:spLocks noGrp="1"/>
          </p:cNvSpPr>
          <p:nvPr>
            <p:ph sz="quarter" idx="17" hasCustomPrompt="1"/>
          </p:nvPr>
        </p:nvSpPr>
        <p:spPr>
          <a:xfrm>
            <a:off x="587375"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8">
            <a:extLst>
              <a:ext uri="{FF2B5EF4-FFF2-40B4-BE49-F238E27FC236}">
                <a16:creationId xmlns:a16="http://schemas.microsoft.com/office/drawing/2014/main" id="{E05B939F-D767-408F-A43E-2B6FD79A4DDA}"/>
              </a:ext>
            </a:extLst>
          </p:cNvPr>
          <p:cNvSpPr>
            <a:spLocks noGrp="1"/>
          </p:cNvSpPr>
          <p:nvPr>
            <p:ph sz="quarter" idx="18" hasCustomPrompt="1"/>
          </p:nvPr>
        </p:nvSpPr>
        <p:spPr>
          <a:xfrm>
            <a:off x="4332288"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Inhaltsplatzhalter 8">
            <a:extLst>
              <a:ext uri="{FF2B5EF4-FFF2-40B4-BE49-F238E27FC236}">
                <a16:creationId xmlns:a16="http://schemas.microsoft.com/office/drawing/2014/main" id="{BA6ACEF6-A2C9-4708-BF76-02325C9F1C52}"/>
              </a:ext>
            </a:extLst>
          </p:cNvPr>
          <p:cNvSpPr>
            <a:spLocks noGrp="1"/>
          </p:cNvSpPr>
          <p:nvPr>
            <p:ph sz="quarter" idx="19" hasCustomPrompt="1"/>
          </p:nvPr>
        </p:nvSpPr>
        <p:spPr>
          <a:xfrm>
            <a:off x="8075613"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8D5D0483-414C-4F51-843F-44544332E387}"/>
              </a:ext>
            </a:extLst>
          </p:cNvPr>
          <p:cNvSpPr>
            <a:spLocks noGrp="1"/>
          </p:cNvSpPr>
          <p:nvPr>
            <p:ph type="dt" sz="half" idx="20"/>
          </p:nvPr>
        </p:nvSpPr>
        <p:spPr/>
        <p:txBody>
          <a:bodyPr/>
          <a:lstStyle/>
          <a:p>
            <a:fld id="{6D60D3DC-2C77-4F8D-A81B-4B0741834D68}"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AF1929E3-53FE-4AD5-9603-46F552CACE1D}"/>
              </a:ext>
            </a:extLst>
          </p:cNvPr>
          <p:cNvSpPr>
            <a:spLocks noGrp="1"/>
          </p:cNvSpPr>
          <p:nvPr>
            <p:ph type="sldNum" sz="quarter" idx="21"/>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3363728898"/>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a:xfrm>
            <a:off x="587376" y="368301"/>
            <a:ext cx="5400674" cy="466899"/>
          </a:xfrm>
        </p:spPr>
        <p:txBody>
          <a:bodyPr/>
          <a:lstStyle/>
          <a:p>
            <a:r>
              <a:rPr lang="en-US"/>
              <a:t>Click </a:t>
            </a:r>
            <a:r>
              <a:rPr lang="en-US" noProof="0"/>
              <a:t>to</a:t>
            </a:r>
            <a:r>
              <a:rPr lang="en-US"/>
              <a:t> </a:t>
            </a:r>
            <a:r>
              <a:rPr lang="en-US" dirty="0"/>
              <a:t>edit Master </a:t>
            </a:r>
            <a:r>
              <a:rPr lang="en-US"/>
              <a:t>title style</a:t>
            </a:r>
            <a:endParaRPr lang="en-US" dirty="0"/>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7" y="1700213"/>
            <a:ext cx="5400673"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Bildplatzhalter 6">
            <a:extLst>
              <a:ext uri="{FF2B5EF4-FFF2-40B4-BE49-F238E27FC236}">
                <a16:creationId xmlns:a16="http://schemas.microsoft.com/office/drawing/2014/main" id="{00D65DE6-22B8-49FA-AE8B-AB79B8531731}"/>
              </a:ext>
            </a:extLst>
          </p:cNvPr>
          <p:cNvSpPr>
            <a:spLocks noGrp="1"/>
          </p:cNvSpPr>
          <p:nvPr>
            <p:ph type="pic" sz="quarter" idx="11"/>
          </p:nvPr>
        </p:nvSpPr>
        <p:spPr bwMode="gray">
          <a:xfrm>
            <a:off x="6203950" y="0"/>
            <a:ext cx="5988050" cy="6129339"/>
          </a:xfrm>
          <a:prstGeom prst="rect">
            <a:avLst/>
          </a:prstGeom>
          <a:solidFill>
            <a:schemeClr val="accent6"/>
          </a:solidFill>
        </p:spPr>
        <p:txBody>
          <a:bodyPr wrap="square" anchor="ctr">
            <a:no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6" name="Date Placeholder 5">
            <a:extLst>
              <a:ext uri="{FF2B5EF4-FFF2-40B4-BE49-F238E27FC236}">
                <a16:creationId xmlns:a16="http://schemas.microsoft.com/office/drawing/2014/main" id="{6672B7DE-4CE2-48D8-9E83-B1655F427CE5}"/>
              </a:ext>
            </a:extLst>
          </p:cNvPr>
          <p:cNvSpPr>
            <a:spLocks noGrp="1"/>
          </p:cNvSpPr>
          <p:nvPr>
            <p:ph type="dt" sz="half" idx="12"/>
          </p:nvPr>
        </p:nvSpPr>
        <p:spPr/>
        <p:txBody>
          <a:bodyPr/>
          <a:lstStyle/>
          <a:p>
            <a:fld id="{34E3E34A-7FDD-40D9-BDAD-0B35A89188C3}" type="datetime3">
              <a:rPr lang="en-US" smtClean="0"/>
              <a:t>7 October 2020</a:t>
            </a:fld>
            <a:endParaRPr lang="en-US" dirty="0"/>
          </a:p>
        </p:txBody>
      </p:sp>
      <p:sp>
        <p:nvSpPr>
          <p:cNvPr id="8" name="Slide Number Placeholder 7">
            <a:extLst>
              <a:ext uri="{FF2B5EF4-FFF2-40B4-BE49-F238E27FC236}">
                <a16:creationId xmlns:a16="http://schemas.microsoft.com/office/drawing/2014/main" id="{4706D15E-D4F6-4294-A987-444ED4989563}"/>
              </a:ext>
            </a:extLst>
          </p:cNvPr>
          <p:cNvSpPr>
            <a:spLocks noGrp="1"/>
          </p:cNvSpPr>
          <p:nvPr>
            <p:ph type="sldNum" sz="quarter" idx="13"/>
          </p:nvPr>
        </p:nvSpPr>
        <p:spPr/>
        <p:txBody>
          <a:bodyPr/>
          <a:lstStyle/>
          <a:p>
            <a:fld id="{62CB3E74-FC4B-418A-B5F6-72ED80208EB2}" type="slidenum">
              <a:rPr lang="en-US" noProof="0" smtClean="0"/>
              <a:pPr/>
              <a:t>‹Nr.›</a:t>
            </a:fld>
            <a:endParaRPr lang="en-US" noProof="0" dirty="0"/>
          </a:p>
        </p:txBody>
      </p:sp>
    </p:spTree>
    <p:extLst>
      <p:ext uri="{BB962C8B-B14F-4D97-AF65-F5344CB8AC3E}">
        <p14:creationId xmlns:p14="http://schemas.microsoft.com/office/powerpoint/2010/main" val="42609466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p:txBody>
          <a:bodyPr/>
          <a:lstStyle/>
          <a:p>
            <a:fld id="{CA1292E5-6A05-4AA1-8091-A5CB44B4FD47}"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1970197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540A6E-44B3-452A-8635-81299E742E92}"/>
              </a:ext>
            </a:extLst>
          </p:cNvPr>
          <p:cNvSpPr>
            <a:spLocks noGrp="1"/>
          </p:cNvSpPr>
          <p:nvPr>
            <p:ph type="dt" sz="half" idx="10"/>
          </p:nvPr>
        </p:nvSpPr>
        <p:spPr/>
        <p:txBody>
          <a:bodyPr/>
          <a:lstStyle/>
          <a:p>
            <a:fld id="{A27CA2F0-9E76-462F-89A2-946E7684FA2C}" type="datetime3">
              <a:rPr lang="en-US" noProof="0" smtClean="0"/>
              <a:t>7 October 2020</a:t>
            </a:fld>
            <a:endParaRPr lang="en-US" noProof="0"/>
          </a:p>
        </p:txBody>
      </p:sp>
      <p:sp>
        <p:nvSpPr>
          <p:cNvPr id="5" name="Slide Number Placeholder 4">
            <a:extLst>
              <a:ext uri="{FF2B5EF4-FFF2-40B4-BE49-F238E27FC236}">
                <a16:creationId xmlns:a16="http://schemas.microsoft.com/office/drawing/2014/main" id="{3C49F892-46C7-44B5-8A70-4419895B07C9}"/>
              </a:ext>
            </a:extLst>
          </p:cNvPr>
          <p:cNvSpPr>
            <a:spLocks noGrp="1"/>
          </p:cNvSpPr>
          <p:nvPr>
            <p:ph type="sldNum" sz="quarter" idx="11"/>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25290924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Kontakte (große Bilder)">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0" y="0"/>
            <a:ext cx="5627688" cy="6129338"/>
          </a:xfrm>
          <a:solidFill>
            <a:srgbClr val="7A7A7A"/>
          </a:solidFill>
        </p:spPr>
        <p:txBody>
          <a:bodyPr anchor="ctr"/>
          <a:lstStyle>
            <a:lvl1pPr algn="ctr">
              <a:defRPr sz="1400">
                <a:solidFill>
                  <a:schemeClr val="bg1"/>
                </a:solidFill>
              </a:defRPr>
            </a:lvl1pPr>
          </a:lstStyle>
          <a:p>
            <a:endParaRPr lang="en-US" noProof="0"/>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5627688" y="0"/>
            <a:ext cx="5976937" cy="6129338"/>
          </a:xfrm>
          <a:solidFill>
            <a:srgbClr val="7A7A7A"/>
          </a:solidFill>
        </p:spPr>
        <p:txBody>
          <a:bodyPr anchor="ctr"/>
          <a:lstStyle>
            <a:lvl1pPr algn="ctr">
              <a:defRPr sz="1400">
                <a:solidFill>
                  <a:schemeClr val="bg1"/>
                </a:solidFill>
              </a:defRPr>
            </a:lvl1pPr>
          </a:lstStyle>
          <a:p>
            <a:endParaRPr lang="en-US"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lvl1pPr>
              <a:defRPr>
                <a:solidFill>
                  <a:schemeClr val="bg1"/>
                </a:solidFill>
              </a:defRPr>
            </a:lvl1p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587375"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6203950"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 name="Date Placeholder 2">
            <a:extLst>
              <a:ext uri="{FF2B5EF4-FFF2-40B4-BE49-F238E27FC236}">
                <a16:creationId xmlns:a16="http://schemas.microsoft.com/office/drawing/2014/main" id="{875268E5-76E9-487E-9024-A97441E2BB65}"/>
              </a:ext>
            </a:extLst>
          </p:cNvPr>
          <p:cNvSpPr>
            <a:spLocks noGrp="1"/>
          </p:cNvSpPr>
          <p:nvPr>
            <p:ph type="dt" sz="half" idx="16"/>
          </p:nvPr>
        </p:nvSpPr>
        <p:spPr/>
        <p:txBody>
          <a:bodyPr/>
          <a:lstStyle/>
          <a:p>
            <a:fld id="{4FC614CF-0384-4E70-952E-B6A0102367D6}" type="datetime3">
              <a:rPr lang="en-US" noProof="0" smtClean="0"/>
              <a:t>7 October 2020</a:t>
            </a:fld>
            <a:endParaRPr lang="en-US" noProof="0"/>
          </a:p>
        </p:txBody>
      </p:sp>
      <p:sp>
        <p:nvSpPr>
          <p:cNvPr id="8" name="Slide Number Placeholder 7">
            <a:extLst>
              <a:ext uri="{FF2B5EF4-FFF2-40B4-BE49-F238E27FC236}">
                <a16:creationId xmlns:a16="http://schemas.microsoft.com/office/drawing/2014/main" id="{D5A4B27C-A892-4022-8BEF-3D68BA6C44BE}"/>
              </a:ext>
            </a:extLst>
          </p:cNvPr>
          <p:cNvSpPr>
            <a:spLocks noGrp="1"/>
          </p:cNvSpPr>
          <p:nvPr>
            <p:ph type="sldNum" sz="quarter" idx="17"/>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2737503075"/>
      </p:ext>
    </p:extLst>
  </p:cSld>
  <p:clrMapOvr>
    <a:masterClrMapping/>
  </p:clrMapOvr>
  <p:extLst>
    <p:ext uri="{DCECCB84-F9BA-43D5-87BE-67443E8EF086}">
      <p15:sldGuideLst xmlns:p15="http://schemas.microsoft.com/office/powerpoint/2012/main">
        <p15:guide id="1" pos="1549">
          <p15:clr>
            <a:srgbClr val="FBAE40"/>
          </p15:clr>
        </p15:guide>
        <p15:guide id="2" pos="3545">
          <p15:clr>
            <a:srgbClr val="FBAE40"/>
          </p15:clr>
        </p15:guide>
        <p15:guide id="3" pos="5360">
          <p15:clr>
            <a:srgbClr val="FBAE40"/>
          </p15:clr>
        </p15:guide>
        <p15:guide id="5" orient="horz" pos="229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Kontakte (kleine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2892424"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587374" y="1484313"/>
            <a:ext cx="1872221" cy="2160587"/>
          </a:xfrm>
          <a:solidFill>
            <a:srgbClr val="7A7A7A"/>
          </a:solidFill>
        </p:spPr>
        <p:txBody>
          <a:bodyPr anchor="ctr"/>
          <a:lstStyle>
            <a:lvl1pPr algn="ctr">
              <a:defRPr sz="1400">
                <a:solidFill>
                  <a:schemeClr val="bg1"/>
                </a:solidFill>
              </a:defRPr>
            </a:lvl1pPr>
          </a:lstStyle>
          <a:p>
            <a:endParaRPr lang="en-US" noProof="0"/>
          </a:p>
        </p:txBody>
      </p:sp>
      <p:grpSp>
        <p:nvGrpSpPr>
          <p:cNvPr id="25" name="Gruppieren 24">
            <a:extLst>
              <a:ext uri="{FF2B5EF4-FFF2-40B4-BE49-F238E27FC236}">
                <a16:creationId xmlns:a16="http://schemas.microsoft.com/office/drawing/2014/main" id="{AA95A97E-1E87-4F79-A043-06CBF137AABE}"/>
              </a:ext>
            </a:extLst>
          </p:cNvPr>
          <p:cNvGrpSpPr>
            <a:grpSpLocks noChangeAspect="1"/>
          </p:cNvGrpSpPr>
          <p:nvPr userDrawn="1"/>
        </p:nvGrpSpPr>
        <p:grpSpPr>
          <a:xfrm>
            <a:off x="7716180" y="4437112"/>
            <a:ext cx="2420888" cy="2420888"/>
            <a:chOff x="7378960" y="4000500"/>
            <a:chExt cx="2857500" cy="2857500"/>
          </a:xfrm>
        </p:grpSpPr>
        <p:sp>
          <p:nvSpPr>
            <p:cNvPr id="26" name="Freihandform: Form 25">
              <a:extLst>
                <a:ext uri="{FF2B5EF4-FFF2-40B4-BE49-F238E27FC236}">
                  <a16:creationId xmlns:a16="http://schemas.microsoft.com/office/drawing/2014/main" id="{AEB79B26-1FBB-479D-8E44-92841E4D7A6D}"/>
                </a:ext>
              </a:extLst>
            </p:cNvPr>
            <p:cNvSpPr/>
            <p:nvPr/>
          </p:nvSpPr>
          <p:spPr>
            <a:xfrm>
              <a:off x="9283960" y="5905500"/>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D90B509A-F979-4F50-9148-2866300B9974}"/>
                </a:ext>
              </a:extLst>
            </p:cNvPr>
            <p:cNvSpPr/>
            <p:nvPr/>
          </p:nvSpPr>
          <p:spPr>
            <a:xfrm>
              <a:off x="7378960" y="4953000"/>
              <a:ext cx="1905000" cy="1905000"/>
            </a:xfrm>
            <a:custGeom>
              <a:avLst/>
              <a:gdLst>
                <a:gd name="connsiteX0" fmla="*/ 952500 w 1905000"/>
                <a:gd name="connsiteY0" fmla="*/ 952500 h 1905000"/>
                <a:gd name="connsiteX1" fmla="*/ 0 w 1905000"/>
                <a:gd name="connsiteY1" fmla="*/ 1905000 h 1905000"/>
                <a:gd name="connsiteX2" fmla="*/ 952500 w 1905000"/>
                <a:gd name="connsiteY2" fmla="*/ 1905000 h 1905000"/>
                <a:gd name="connsiteX3" fmla="*/ 1905000 w 1905000"/>
                <a:gd name="connsiteY3" fmla="*/ 952500 h 1905000"/>
                <a:gd name="connsiteX4" fmla="*/ 19050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952500"/>
                  </a:moveTo>
                  <a:lnTo>
                    <a:pt x="0" y="1905000"/>
                  </a:lnTo>
                  <a:lnTo>
                    <a:pt x="952500" y="1905000"/>
                  </a:lnTo>
                  <a:lnTo>
                    <a:pt x="1905000" y="952500"/>
                  </a:lnTo>
                  <a:lnTo>
                    <a:pt x="1905000" y="0"/>
                  </a:lnTo>
                  <a:close/>
                </a:path>
              </a:pathLst>
            </a:custGeom>
            <a:solidFill>
              <a:srgbClr val="201751"/>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21039803-5438-4B81-BE01-7A4EED98821A}"/>
                </a:ext>
              </a:extLst>
            </p:cNvPr>
            <p:cNvSpPr/>
            <p:nvPr/>
          </p:nvSpPr>
          <p:spPr>
            <a:xfrm>
              <a:off x="8331460" y="4000500"/>
              <a:ext cx="952500" cy="1905000"/>
            </a:xfrm>
            <a:custGeom>
              <a:avLst/>
              <a:gdLst>
                <a:gd name="connsiteX0" fmla="*/ 0 w 952500"/>
                <a:gd name="connsiteY0" fmla="*/ 0 h 1905000"/>
                <a:gd name="connsiteX1" fmla="*/ 0 w 952500"/>
                <a:gd name="connsiteY1" fmla="*/ 1905000 h 1905000"/>
                <a:gd name="connsiteX2" fmla="*/ 952500 w 952500"/>
                <a:gd name="connsiteY2" fmla="*/ 952500 h 1905000"/>
              </a:gdLst>
              <a:ahLst/>
              <a:cxnLst>
                <a:cxn ang="0">
                  <a:pos x="connsiteX0" y="connsiteY0"/>
                </a:cxn>
                <a:cxn ang="0">
                  <a:pos x="connsiteX1" y="connsiteY1"/>
                </a:cxn>
                <a:cxn ang="0">
                  <a:pos x="connsiteX2" y="connsiteY2"/>
                </a:cxn>
              </a:cxnLst>
              <a:rect l="l" t="t" r="r" b="b"/>
              <a:pathLst>
                <a:path w="952500" h="1905000">
                  <a:moveTo>
                    <a:pt x="0" y="0"/>
                  </a:moveTo>
                  <a:lnTo>
                    <a:pt x="0" y="1905000"/>
                  </a:lnTo>
                  <a:lnTo>
                    <a:pt x="952500" y="952500"/>
                  </a:lnTo>
                  <a:close/>
                </a:path>
              </a:pathLst>
            </a:custGeom>
            <a:solidFill>
              <a:srgbClr val="00CE7D"/>
            </a:solidFill>
            <a:ln w="9525" cap="flat">
              <a:noFill/>
              <a:prstDash val="solid"/>
              <a:miter/>
            </a:ln>
          </p:spPr>
          <p:txBody>
            <a:bodyPr rtlCol="0" anchor="ctr"/>
            <a:lstStyle/>
            <a:p>
              <a:endParaRPr lang="en-US" noProof="0"/>
            </a:p>
          </p:txBody>
        </p:sp>
      </p:gr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8510028"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6204978" y="1484313"/>
            <a:ext cx="1872221" cy="2160587"/>
          </a:xfrm>
          <a:solidFill>
            <a:srgbClr val="7A7A7A"/>
          </a:solidFill>
        </p:spPr>
        <p:txBody>
          <a:bodyPr anchor="ctr"/>
          <a:lstStyle>
            <a:lvl1pPr algn="ctr">
              <a:defRPr sz="1400">
                <a:solidFill>
                  <a:schemeClr val="bg1"/>
                </a:solidFill>
              </a:defRPr>
            </a:lvl1pPr>
          </a:lstStyle>
          <a:p>
            <a:endParaRPr lang="en-US" noProof="0"/>
          </a:p>
        </p:txBody>
      </p:sp>
      <p:sp>
        <p:nvSpPr>
          <p:cNvPr id="3" name="Date Placeholder 2">
            <a:extLst>
              <a:ext uri="{FF2B5EF4-FFF2-40B4-BE49-F238E27FC236}">
                <a16:creationId xmlns:a16="http://schemas.microsoft.com/office/drawing/2014/main" id="{25D2422E-C4CD-4A3A-B69D-25D6B4463A3A}"/>
              </a:ext>
            </a:extLst>
          </p:cNvPr>
          <p:cNvSpPr>
            <a:spLocks noGrp="1"/>
          </p:cNvSpPr>
          <p:nvPr>
            <p:ph type="dt" sz="half" idx="16"/>
          </p:nvPr>
        </p:nvSpPr>
        <p:spPr/>
        <p:txBody>
          <a:bodyPr/>
          <a:lstStyle/>
          <a:p>
            <a:fld id="{BBD03AB8-AF4D-4E8C-B5D2-AD132665AA47}" type="datetime3">
              <a:rPr lang="en-US" noProof="0" smtClean="0"/>
              <a:t>7 October 2020</a:t>
            </a:fld>
            <a:endParaRPr lang="en-US" noProof="0"/>
          </a:p>
        </p:txBody>
      </p:sp>
      <p:sp>
        <p:nvSpPr>
          <p:cNvPr id="8" name="Slide Number Placeholder 7">
            <a:extLst>
              <a:ext uri="{FF2B5EF4-FFF2-40B4-BE49-F238E27FC236}">
                <a16:creationId xmlns:a16="http://schemas.microsoft.com/office/drawing/2014/main" id="{8A0EBEF7-6725-4947-A407-42CDE302FDD3}"/>
              </a:ext>
            </a:extLst>
          </p:cNvPr>
          <p:cNvSpPr>
            <a:spLocks noGrp="1"/>
          </p:cNvSpPr>
          <p:nvPr>
            <p:ph type="sldNum" sz="quarter" idx="17"/>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3778922494"/>
      </p:ext>
    </p:extLst>
  </p:cSld>
  <p:clrMapOvr>
    <a:masterClrMapping/>
  </p:clrMapOvr>
  <p:extLst>
    <p:ext uri="{DCECCB84-F9BA-43D5-87BE-67443E8EF086}">
      <p15:sldGuideLst xmlns:p15="http://schemas.microsoft.com/office/powerpoint/2012/main">
        <p15:guide id="1" pos="1549">
          <p15:clr>
            <a:srgbClr val="FBAE40"/>
          </p15:clr>
        </p15:guide>
        <p15:guide id="2" pos="1822">
          <p15:clr>
            <a:srgbClr val="FBAE40"/>
          </p15:clr>
        </p15:guide>
        <p15:guide id="3" pos="5360">
          <p15:clr>
            <a:srgbClr val="FBAE40"/>
          </p15:clr>
        </p15:guide>
        <p15:guide id="5" orient="horz" pos="229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11086867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266"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spTree>
    <p:extLst>
      <p:ext uri="{BB962C8B-B14F-4D97-AF65-F5344CB8AC3E}">
        <p14:creationId xmlns:p14="http://schemas.microsoft.com/office/powerpoint/2010/main" val="208077045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Schlussfolie 1">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42558122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290"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grpSp>
        <p:nvGrpSpPr>
          <p:cNvPr id="20" name="Gruppieren 19">
            <a:extLst>
              <a:ext uri="{FF2B5EF4-FFF2-40B4-BE49-F238E27FC236}">
                <a16:creationId xmlns:a16="http://schemas.microsoft.com/office/drawing/2014/main" id="{2E8658D4-18AC-47E1-BB05-BD6E4F684844}"/>
              </a:ext>
            </a:extLst>
          </p:cNvPr>
          <p:cNvGrpSpPr>
            <a:grpSpLocks noChangeAspect="1"/>
          </p:cNvGrpSpPr>
          <p:nvPr userDrawn="1"/>
        </p:nvGrpSpPr>
        <p:grpSpPr>
          <a:xfrm>
            <a:off x="6795737" y="2061321"/>
            <a:ext cx="5396263" cy="4796679"/>
            <a:chOff x="1523492" y="1772816"/>
            <a:chExt cx="4286250" cy="3810000"/>
          </a:xfrm>
        </p:grpSpPr>
        <p:sp>
          <p:nvSpPr>
            <p:cNvPr id="21" name="Freihandform: Form 20">
              <a:extLst>
                <a:ext uri="{FF2B5EF4-FFF2-40B4-BE49-F238E27FC236}">
                  <a16:creationId xmlns:a16="http://schemas.microsoft.com/office/drawing/2014/main" id="{B80A6452-C4C0-4689-9D82-D012C6062047}"/>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C6B87D13-2E44-488B-8720-15BDDC34C439}"/>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8E2F3DBB-D667-4CFF-A200-6DE864AE4012}"/>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AC59F40D-BFD8-4484-B9DB-E0B4B94CBD66}"/>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en-US" noProof="0"/>
            </a:p>
          </p:txBody>
        </p:sp>
        <p:sp>
          <p:nvSpPr>
            <p:cNvPr id="31" name="Freihandform: Form 30">
              <a:extLst>
                <a:ext uri="{FF2B5EF4-FFF2-40B4-BE49-F238E27FC236}">
                  <a16:creationId xmlns:a16="http://schemas.microsoft.com/office/drawing/2014/main" id="{B9386CE8-8182-4603-A8F8-3E0FDA3C35AF}"/>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en-US" noProof="0"/>
            </a:p>
          </p:txBody>
        </p:sp>
      </p:gr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1" cstate="screen">
              <a:extLst>
                <a:ext uri="{28A0092B-C50C-407E-A947-70E740481C1C}">
                  <a14:useLocalDpi xmlns:a14="http://schemas.microsoft.com/office/drawing/2010/main"/>
                </a:ext>
              </a:extLst>
            </a:blip>
            <a:srcRect/>
            <a:stretch/>
          </p:blipFill>
          <p:spPr>
            <a:xfrm>
              <a:off x="3483366" y="5826892"/>
              <a:ext cx="389641" cy="389641"/>
            </a:xfrm>
            <a:prstGeom prst="rect">
              <a:avLst/>
            </a:prstGeom>
          </p:spPr>
        </p:pic>
      </p:grpSp>
    </p:spTree>
    <p:extLst>
      <p:ext uri="{BB962C8B-B14F-4D97-AF65-F5344CB8AC3E}">
        <p14:creationId xmlns:p14="http://schemas.microsoft.com/office/powerpoint/2010/main" val="280419088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Schluss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18461683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314"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grpSp>
        <p:nvGrpSpPr>
          <p:cNvPr id="20" name="Gruppieren 19">
            <a:extLst>
              <a:ext uri="{FF2B5EF4-FFF2-40B4-BE49-F238E27FC236}">
                <a16:creationId xmlns:a16="http://schemas.microsoft.com/office/drawing/2014/main" id="{6769E7C5-C0E1-48CD-9388-6F2008D55272}"/>
              </a:ext>
            </a:extLst>
          </p:cNvPr>
          <p:cNvGrpSpPr>
            <a:grpSpLocks noChangeAspect="1"/>
          </p:cNvGrpSpPr>
          <p:nvPr userDrawn="1"/>
        </p:nvGrpSpPr>
        <p:grpSpPr>
          <a:xfrm>
            <a:off x="9334500" y="3238500"/>
            <a:ext cx="2857500" cy="3619500"/>
            <a:chOff x="3611724" y="1974857"/>
            <a:chExt cx="2857500" cy="3619500"/>
          </a:xfrm>
        </p:grpSpPr>
        <p:sp>
          <p:nvSpPr>
            <p:cNvPr id="21" name="Freihandform: Form 20">
              <a:extLst>
                <a:ext uri="{FF2B5EF4-FFF2-40B4-BE49-F238E27FC236}">
                  <a16:creationId xmlns:a16="http://schemas.microsoft.com/office/drawing/2014/main" id="{7304EB86-5EEA-438D-B39C-697E03DEBDAC}"/>
                </a:ext>
              </a:extLst>
            </p:cNvPr>
            <p:cNvSpPr/>
            <p:nvPr/>
          </p:nvSpPr>
          <p:spPr>
            <a:xfrm>
              <a:off x="3611724" y="3879857"/>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38F723E8-3D83-4C80-8A6C-D974206A31D6}"/>
                </a:ext>
              </a:extLst>
            </p:cNvPr>
            <p:cNvSpPr/>
            <p:nvPr/>
          </p:nvSpPr>
          <p:spPr>
            <a:xfrm>
              <a:off x="4564224" y="3879857"/>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FFFFFF"/>
            </a:soli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1F888C89-D455-4F08-8365-D54C352BAABE}"/>
                </a:ext>
              </a:extLst>
            </p:cNvPr>
            <p:cNvSpPr/>
            <p:nvPr/>
          </p:nvSpPr>
          <p:spPr>
            <a:xfrm>
              <a:off x="5516724" y="2927357"/>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50000">
                  <a:srgbClr val="00CE7D"/>
                </a:gs>
                <a:gs pos="90000">
                  <a:srgbClr val="201751"/>
                </a:gs>
              </a:gsLst>
              <a:lin ang="5400000" scaled="1"/>
            </a:gra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C460A32E-0B9F-44B5-B953-61598373A976}"/>
                </a:ext>
              </a:extLst>
            </p:cNvPr>
            <p:cNvSpPr/>
            <p:nvPr/>
          </p:nvSpPr>
          <p:spPr>
            <a:xfrm>
              <a:off x="3611724" y="1974857"/>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13766302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el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32887496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098"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6C911C05-E258-4E0A-AF57-4D4598C4705D}"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16" name="Gruppieren 15">
            <a:extLst>
              <a:ext uri="{FF2B5EF4-FFF2-40B4-BE49-F238E27FC236}">
                <a16:creationId xmlns:a16="http://schemas.microsoft.com/office/drawing/2014/main" id="{8D760FE9-CA9E-4E13-B24D-08CAE7262CBB}"/>
              </a:ext>
            </a:extLst>
          </p:cNvPr>
          <p:cNvGrpSpPr>
            <a:grpSpLocks noChangeAspect="1"/>
          </p:cNvGrpSpPr>
          <p:nvPr userDrawn="1"/>
        </p:nvGrpSpPr>
        <p:grpSpPr>
          <a:xfrm>
            <a:off x="6795737" y="2061321"/>
            <a:ext cx="5396263" cy="4796679"/>
            <a:chOff x="1523492" y="1772816"/>
            <a:chExt cx="4286250" cy="3810000"/>
          </a:xfrm>
        </p:grpSpPr>
        <p:sp>
          <p:nvSpPr>
            <p:cNvPr id="17" name="Freihandform: Form 16">
              <a:extLst>
                <a:ext uri="{FF2B5EF4-FFF2-40B4-BE49-F238E27FC236}">
                  <a16:creationId xmlns:a16="http://schemas.microsoft.com/office/drawing/2014/main" id="{0927FB20-9879-4BBD-AEEC-9C317AC8C1B1}"/>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20659511-CA53-45C8-A6C9-80C8B0AB2970}"/>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8BF39AA4-A4D1-486C-91DA-3EBF982CA638}"/>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56FCA6CD-1C5D-476F-939F-87503A7AF6AF}"/>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84DAFE5C-9E41-4B97-9A80-8FCE93DDDF38}"/>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401618664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Schluss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3175003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338"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1" cstate="screen">
              <a:extLst>
                <a:ext uri="{28A0092B-C50C-407E-A947-70E740481C1C}">
                  <a14:useLocalDpi xmlns:a14="http://schemas.microsoft.com/office/drawing/2010/main"/>
                </a:ext>
              </a:extLst>
            </a:blip>
            <a:srcRect/>
            <a:stretch/>
          </p:blipFill>
          <p:spPr>
            <a:xfrm>
              <a:off x="3483366" y="5826892"/>
              <a:ext cx="389641" cy="389641"/>
            </a:xfrm>
            <a:prstGeom prst="rect">
              <a:avLst/>
            </a:prstGeom>
          </p:spPr>
        </p:pic>
      </p:grpSp>
      <p:grpSp>
        <p:nvGrpSpPr>
          <p:cNvPr id="19" name="Gruppieren 18">
            <a:extLst>
              <a:ext uri="{FF2B5EF4-FFF2-40B4-BE49-F238E27FC236}">
                <a16:creationId xmlns:a16="http://schemas.microsoft.com/office/drawing/2014/main" id="{DCE47B92-4F39-4CC3-8CC2-49976D987D83}"/>
              </a:ext>
            </a:extLst>
          </p:cNvPr>
          <p:cNvGrpSpPr>
            <a:grpSpLocks noChangeAspect="1"/>
          </p:cNvGrpSpPr>
          <p:nvPr userDrawn="1"/>
        </p:nvGrpSpPr>
        <p:grpSpPr>
          <a:xfrm>
            <a:off x="9334500" y="3238500"/>
            <a:ext cx="2857500" cy="3619500"/>
            <a:chOff x="2963652" y="2024844"/>
            <a:chExt cx="2857500" cy="3619500"/>
          </a:xfrm>
        </p:grpSpPr>
        <p:sp>
          <p:nvSpPr>
            <p:cNvPr id="23" name="Freihandform: Form 22">
              <a:extLst>
                <a:ext uri="{FF2B5EF4-FFF2-40B4-BE49-F238E27FC236}">
                  <a16:creationId xmlns:a16="http://schemas.microsoft.com/office/drawing/2014/main" id="{B324804C-B612-4BA6-B5ED-AB45197D167A}"/>
                </a:ext>
              </a:extLst>
            </p:cNvPr>
            <p:cNvSpPr/>
            <p:nvPr/>
          </p:nvSpPr>
          <p:spPr>
            <a:xfrm>
              <a:off x="2963652" y="3929844"/>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4" name="Freihandform: Form 23">
              <a:extLst>
                <a:ext uri="{FF2B5EF4-FFF2-40B4-BE49-F238E27FC236}">
                  <a16:creationId xmlns:a16="http://schemas.microsoft.com/office/drawing/2014/main" id="{3B69759A-97CF-49AB-9463-DC5120F1B7CF}"/>
                </a:ext>
              </a:extLst>
            </p:cNvPr>
            <p:cNvSpPr/>
            <p:nvPr/>
          </p:nvSpPr>
          <p:spPr>
            <a:xfrm>
              <a:off x="3916152" y="3929844"/>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201751"/>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C0A1495F-8810-4CEE-AD8B-A43806F94FDF}"/>
                </a:ext>
              </a:extLst>
            </p:cNvPr>
            <p:cNvSpPr/>
            <p:nvPr/>
          </p:nvSpPr>
          <p:spPr>
            <a:xfrm>
              <a:off x="4868652" y="2977344"/>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40000">
                  <a:srgbClr val="00CE7D"/>
                </a:gs>
                <a:gs pos="90000">
                  <a:srgbClr val="F3F3F3"/>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255A090A-6BCA-4196-A77D-94E99524B41C}"/>
                </a:ext>
              </a:extLst>
            </p:cNvPr>
            <p:cNvSpPr/>
            <p:nvPr/>
          </p:nvSpPr>
          <p:spPr>
            <a:xfrm>
              <a:off x="2963652" y="2024844"/>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201751"/>
                </a:gs>
                <a:gs pos="90000">
                  <a:srgbClr val="F3F3F3"/>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186589036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2"/>
            </p:custDataLst>
            <p:extLst>
              <p:ext uri="{D42A27DB-BD31-4B8C-83A1-F6EECF244321}">
                <p14:modId xmlns:p14="http://schemas.microsoft.com/office/powerpoint/2010/main" val="7095597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362" name="think-cell Slide" r:id="rId5" imgW="286" imgH="286" progId="TCLayout.ActiveDocument.1">
                  <p:embed/>
                </p:oleObj>
              </mc:Choice>
              <mc:Fallback>
                <p:oleObj name="think-cell Slide" r:id="rId5"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dirty="0" err="1">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endParaRPr lang="en-US" noProof="0"/>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endParaRPr lang="en-US" noProof="0"/>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p:txBody>
          <a:bodyPr/>
          <a:lstStyle/>
          <a:p>
            <a:fld id="{C47C811B-01CA-45DD-9470-E4ADB5B36609}"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17491603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10053587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410"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6C7FF407-3372-4C0E-891D-43D79FB91002}" type="datetime3">
              <a:rPr lang="en-US" noProof="0" smtClean="0"/>
              <a:t>7 October 2020</a:t>
            </a:fld>
            <a:endParaRPr lang="en-US" noProof="0"/>
          </a:p>
        </p:txBody>
      </p:sp>
      <p:grpSp>
        <p:nvGrpSpPr>
          <p:cNvPr id="28" name="Grafik 26">
            <a:extLst>
              <a:ext uri="{FF2B5EF4-FFF2-40B4-BE49-F238E27FC236}">
                <a16:creationId xmlns:a16="http://schemas.microsoft.com/office/drawing/2014/main" id="{3D57C2D4-C01A-4857-9D61-9F2435B053AD}"/>
              </a:ext>
            </a:extLst>
          </p:cNvPr>
          <p:cNvGrpSpPr/>
          <p:nvPr/>
        </p:nvGrpSpPr>
        <p:grpSpPr>
          <a:xfrm flipV="1">
            <a:off x="8796137" y="2744924"/>
            <a:ext cx="3392976" cy="4120042"/>
            <a:chOff x="5267908" y="2744924"/>
            <a:chExt cx="3392976" cy="4120042"/>
          </a:xfrm>
        </p:grpSpPr>
        <p:sp>
          <p:nvSpPr>
            <p:cNvPr id="29" name="Freihandform: Form 28">
              <a:extLst>
                <a:ext uri="{FF2B5EF4-FFF2-40B4-BE49-F238E27FC236}">
                  <a16:creationId xmlns:a16="http://schemas.microsoft.com/office/drawing/2014/main" id="{1DE8DAE5-42A1-4DC4-8EBC-FC4EB00505B8}"/>
                </a:ext>
              </a:extLst>
            </p:cNvPr>
            <p:cNvSpPr/>
            <p:nvPr/>
          </p:nvSpPr>
          <p:spPr>
            <a:xfrm>
              <a:off x="6479685" y="3229634"/>
              <a:ext cx="1211777" cy="1211777"/>
            </a:xfrm>
            <a:custGeom>
              <a:avLst/>
              <a:gdLst>
                <a:gd name="connsiteX0" fmla="*/ 0 w 1211777"/>
                <a:gd name="connsiteY0" fmla="*/ 0 h 1211777"/>
                <a:gd name="connsiteX1" fmla="*/ 1211777 w 1211777"/>
                <a:gd name="connsiteY1" fmla="*/ 0 h 1211777"/>
                <a:gd name="connsiteX2" fmla="*/ 1211777 w 1211777"/>
                <a:gd name="connsiteY2" fmla="*/ 1211777 h 1211777"/>
                <a:gd name="connsiteX3" fmla="*/ 0 w 1211777"/>
                <a:gd name="connsiteY3" fmla="*/ 1211777 h 1211777"/>
              </a:gdLst>
              <a:ahLst/>
              <a:cxnLst>
                <a:cxn ang="0">
                  <a:pos x="connsiteX0" y="connsiteY0"/>
                </a:cxn>
                <a:cxn ang="0">
                  <a:pos x="connsiteX1" y="connsiteY1"/>
                </a:cxn>
                <a:cxn ang="0">
                  <a:pos x="connsiteX2" y="connsiteY2"/>
                </a:cxn>
                <a:cxn ang="0">
                  <a:pos x="connsiteX3" y="connsiteY3"/>
                </a:cxn>
              </a:cxnLst>
              <a:rect l="l" t="t" r="r" b="b"/>
              <a:pathLst>
                <a:path w="1211777" h="1211777">
                  <a:moveTo>
                    <a:pt x="0" y="0"/>
                  </a:moveTo>
                  <a:lnTo>
                    <a:pt x="1211777" y="0"/>
                  </a:lnTo>
                  <a:lnTo>
                    <a:pt x="1211777" y="1211777"/>
                  </a:lnTo>
                  <a:lnTo>
                    <a:pt x="0" y="1211777"/>
                  </a:lnTo>
                  <a:close/>
                </a:path>
              </a:pathLst>
            </a:custGeom>
            <a:solidFill>
              <a:srgbClr val="00CE7D"/>
            </a:solidFill>
            <a:ln w="12110" cap="flat">
              <a:noFill/>
              <a:prstDash val="solid"/>
              <a:miter/>
            </a:ln>
          </p:spPr>
          <p:txBody>
            <a:bodyPr rtlCol="0" anchor="ctr"/>
            <a:lstStyle/>
            <a:p>
              <a:endParaRPr lang="de-DE"/>
            </a:p>
          </p:txBody>
        </p:sp>
        <p:sp>
          <p:nvSpPr>
            <p:cNvPr id="30" name="Freihandform: Form 29">
              <a:extLst>
                <a:ext uri="{FF2B5EF4-FFF2-40B4-BE49-F238E27FC236}">
                  <a16:creationId xmlns:a16="http://schemas.microsoft.com/office/drawing/2014/main" id="{9A006B06-7E30-476E-80C1-4F201D7E84E9}"/>
                </a:ext>
              </a:extLst>
            </p:cNvPr>
            <p:cNvSpPr/>
            <p:nvPr/>
          </p:nvSpPr>
          <p:spPr>
            <a:xfrm>
              <a:off x="5267908" y="2744924"/>
              <a:ext cx="1211777" cy="484710"/>
            </a:xfrm>
            <a:custGeom>
              <a:avLst/>
              <a:gdLst>
                <a:gd name="connsiteX0" fmla="*/ 0 w 1211777"/>
                <a:gd name="connsiteY0" fmla="*/ 0 h 484710"/>
                <a:gd name="connsiteX1" fmla="*/ 1211777 w 1211777"/>
                <a:gd name="connsiteY1" fmla="*/ 0 h 484710"/>
                <a:gd name="connsiteX2" fmla="*/ 1211777 w 1211777"/>
                <a:gd name="connsiteY2" fmla="*/ 484711 h 484710"/>
                <a:gd name="connsiteX3" fmla="*/ 0 w 1211777"/>
                <a:gd name="connsiteY3" fmla="*/ 484711 h 484710"/>
              </a:gdLst>
              <a:ahLst/>
              <a:cxnLst>
                <a:cxn ang="0">
                  <a:pos x="connsiteX0" y="connsiteY0"/>
                </a:cxn>
                <a:cxn ang="0">
                  <a:pos x="connsiteX1" y="connsiteY1"/>
                </a:cxn>
                <a:cxn ang="0">
                  <a:pos x="connsiteX2" y="connsiteY2"/>
                </a:cxn>
                <a:cxn ang="0">
                  <a:pos x="connsiteX3" y="connsiteY3"/>
                </a:cxn>
              </a:cxnLst>
              <a:rect l="l" t="t" r="r" b="b"/>
              <a:pathLst>
                <a:path w="1211777" h="484710">
                  <a:moveTo>
                    <a:pt x="0" y="0"/>
                  </a:moveTo>
                  <a:lnTo>
                    <a:pt x="1211777" y="0"/>
                  </a:lnTo>
                  <a:lnTo>
                    <a:pt x="1211777" y="484711"/>
                  </a:lnTo>
                  <a:lnTo>
                    <a:pt x="0" y="484711"/>
                  </a:lnTo>
                  <a:close/>
                </a:path>
              </a:pathLst>
            </a:custGeom>
            <a:solidFill>
              <a:srgbClr val="201751"/>
            </a:solidFill>
            <a:ln w="12110" cap="flat">
              <a:noFill/>
              <a:prstDash val="solid"/>
              <a:miter/>
            </a:ln>
          </p:spPr>
          <p:txBody>
            <a:bodyPr rtlCol="0" anchor="ctr"/>
            <a:lstStyle/>
            <a:p>
              <a:endParaRPr lang="de-DE"/>
            </a:p>
          </p:txBody>
        </p:sp>
        <p:sp>
          <p:nvSpPr>
            <p:cNvPr id="31" name="Freihandform: Form 30">
              <a:extLst>
                <a:ext uri="{FF2B5EF4-FFF2-40B4-BE49-F238E27FC236}">
                  <a16:creationId xmlns:a16="http://schemas.microsoft.com/office/drawing/2014/main" id="{E708ABD0-790C-43C1-84ED-8175CC87B7CB}"/>
                </a:ext>
              </a:extLst>
            </p:cNvPr>
            <p:cNvSpPr/>
            <p:nvPr/>
          </p:nvSpPr>
          <p:spPr>
            <a:xfrm>
              <a:off x="5267908" y="4441411"/>
              <a:ext cx="1211777" cy="2423554"/>
            </a:xfrm>
            <a:custGeom>
              <a:avLst/>
              <a:gdLst>
                <a:gd name="connsiteX0" fmla="*/ 0 w 1211777"/>
                <a:gd name="connsiteY0" fmla="*/ 0 h 2423554"/>
                <a:gd name="connsiteX1" fmla="*/ 1211777 w 1211777"/>
                <a:gd name="connsiteY1" fmla="*/ 0 h 2423554"/>
                <a:gd name="connsiteX2" fmla="*/ 1211777 w 1211777"/>
                <a:gd name="connsiteY2" fmla="*/ 2423554 h 2423554"/>
                <a:gd name="connsiteX3" fmla="*/ 0 w 1211777"/>
                <a:gd name="connsiteY3" fmla="*/ 2423554 h 2423554"/>
              </a:gdLst>
              <a:ahLst/>
              <a:cxnLst>
                <a:cxn ang="0">
                  <a:pos x="connsiteX0" y="connsiteY0"/>
                </a:cxn>
                <a:cxn ang="0">
                  <a:pos x="connsiteX1" y="connsiteY1"/>
                </a:cxn>
                <a:cxn ang="0">
                  <a:pos x="connsiteX2" y="connsiteY2"/>
                </a:cxn>
                <a:cxn ang="0">
                  <a:pos x="connsiteX3" y="connsiteY3"/>
                </a:cxn>
              </a:cxnLst>
              <a:rect l="l" t="t" r="r" b="b"/>
              <a:pathLst>
                <a:path w="1211777" h="2423554">
                  <a:moveTo>
                    <a:pt x="0" y="0"/>
                  </a:moveTo>
                  <a:lnTo>
                    <a:pt x="1211777" y="0"/>
                  </a:lnTo>
                  <a:lnTo>
                    <a:pt x="1211777" y="2423554"/>
                  </a:lnTo>
                  <a:lnTo>
                    <a:pt x="0" y="2423554"/>
                  </a:lnTo>
                  <a:close/>
                </a:path>
              </a:pathLst>
            </a:custGeom>
            <a:gradFill>
              <a:gsLst>
                <a:gs pos="90000">
                  <a:schemeClr val="bg2"/>
                </a:gs>
                <a:gs pos="20000">
                  <a:srgbClr val="00CE7D"/>
                </a:gs>
              </a:gsLst>
              <a:lin ang="5400000" scaled="1"/>
            </a:gradFill>
            <a:ln w="12110" cap="flat">
              <a:noFill/>
              <a:prstDash val="solid"/>
              <a:miter/>
            </a:ln>
          </p:spPr>
          <p:txBody>
            <a:bodyPr rtlCol="0" anchor="ctr"/>
            <a:lstStyle/>
            <a:p>
              <a:endParaRPr lang="de-DE"/>
            </a:p>
          </p:txBody>
        </p:sp>
        <p:sp>
          <p:nvSpPr>
            <p:cNvPr id="32" name="Freihandform: Form 31">
              <a:extLst>
                <a:ext uri="{FF2B5EF4-FFF2-40B4-BE49-F238E27FC236}">
                  <a16:creationId xmlns:a16="http://schemas.microsoft.com/office/drawing/2014/main" id="{1CDDECDE-B2C3-49EE-ACEE-E824431939D5}"/>
                </a:ext>
              </a:extLst>
            </p:cNvPr>
            <p:cNvSpPr/>
            <p:nvPr/>
          </p:nvSpPr>
          <p:spPr>
            <a:xfrm>
              <a:off x="7691462" y="2744924"/>
              <a:ext cx="969421" cy="1696487"/>
            </a:xfrm>
            <a:custGeom>
              <a:avLst/>
              <a:gdLst>
                <a:gd name="connsiteX0" fmla="*/ 969422 w 969421"/>
                <a:gd name="connsiteY0" fmla="*/ 0 h 1696487"/>
                <a:gd name="connsiteX1" fmla="*/ 0 w 969421"/>
                <a:gd name="connsiteY1" fmla="*/ 0 h 1696487"/>
                <a:gd name="connsiteX2" fmla="*/ 0 w 969421"/>
                <a:gd name="connsiteY2" fmla="*/ 1696488 h 1696487"/>
                <a:gd name="connsiteX3" fmla="*/ 969422 w 969421"/>
                <a:gd name="connsiteY3" fmla="*/ 1211898 h 1696487"/>
                <a:gd name="connsiteX4" fmla="*/ 969422 w 969421"/>
                <a:gd name="connsiteY4" fmla="*/ 0 h 169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421" h="1696487">
                  <a:moveTo>
                    <a:pt x="969422" y="0"/>
                  </a:moveTo>
                  <a:lnTo>
                    <a:pt x="0" y="0"/>
                  </a:lnTo>
                  <a:lnTo>
                    <a:pt x="0" y="1696488"/>
                  </a:lnTo>
                  <a:cubicBezTo>
                    <a:pt x="396372" y="1696488"/>
                    <a:pt x="748394" y="1506118"/>
                    <a:pt x="969422" y="1211898"/>
                  </a:cubicBezTo>
                  <a:lnTo>
                    <a:pt x="969422" y="0"/>
                  </a:lnTo>
                  <a:close/>
                </a:path>
              </a:pathLst>
            </a:custGeom>
            <a:solidFill>
              <a:srgbClr val="201751"/>
            </a:solidFill>
            <a:ln w="12110" cap="flat">
              <a:noFill/>
              <a:prstDash val="solid"/>
              <a:miter/>
            </a:ln>
          </p:spPr>
          <p:txBody>
            <a:bodyPr rtlCol="0" anchor="ctr"/>
            <a:lstStyle/>
            <a:p>
              <a:endParaRPr lang="de-DE"/>
            </a:p>
          </p:txBody>
        </p:sp>
        <p:sp>
          <p:nvSpPr>
            <p:cNvPr id="33" name="Freihandform: Form 32">
              <a:extLst>
                <a:ext uri="{FF2B5EF4-FFF2-40B4-BE49-F238E27FC236}">
                  <a16:creationId xmlns:a16="http://schemas.microsoft.com/office/drawing/2014/main" id="{E7A91B63-ABB8-431C-8DC5-318EADCEA8A7}"/>
                </a:ext>
              </a:extLst>
            </p:cNvPr>
            <p:cNvSpPr/>
            <p:nvPr/>
          </p:nvSpPr>
          <p:spPr>
            <a:xfrm>
              <a:off x="7691462" y="5895544"/>
              <a:ext cx="969421" cy="969421"/>
            </a:xfrm>
            <a:custGeom>
              <a:avLst/>
              <a:gdLst>
                <a:gd name="connsiteX0" fmla="*/ 0 w 969421"/>
                <a:gd name="connsiteY0" fmla="*/ 969422 h 969421"/>
                <a:gd name="connsiteX1" fmla="*/ 969422 w 969421"/>
                <a:gd name="connsiteY1" fmla="*/ 969422 h 969421"/>
                <a:gd name="connsiteX2" fmla="*/ 969422 w 969421"/>
                <a:gd name="connsiteY2" fmla="*/ 0 h 969421"/>
              </a:gdLst>
              <a:ahLst/>
              <a:cxnLst>
                <a:cxn ang="0">
                  <a:pos x="connsiteX0" y="connsiteY0"/>
                </a:cxn>
                <a:cxn ang="0">
                  <a:pos x="connsiteX1" y="connsiteY1"/>
                </a:cxn>
                <a:cxn ang="0">
                  <a:pos x="connsiteX2" y="connsiteY2"/>
                </a:cxn>
              </a:cxnLst>
              <a:rect l="l" t="t" r="r" b="b"/>
              <a:pathLst>
                <a:path w="969421" h="969421">
                  <a:moveTo>
                    <a:pt x="0" y="969422"/>
                  </a:moveTo>
                  <a:lnTo>
                    <a:pt x="969422" y="969422"/>
                  </a:lnTo>
                  <a:lnTo>
                    <a:pt x="969422" y="0"/>
                  </a:lnTo>
                  <a:close/>
                </a:path>
              </a:pathLst>
            </a:custGeom>
            <a:solidFill>
              <a:srgbClr val="201751"/>
            </a:solidFill>
            <a:ln w="12110" cap="flat">
              <a:noFill/>
              <a:prstDash val="solid"/>
              <a:miter/>
            </a:ln>
          </p:spPr>
          <p:txBody>
            <a:bodyPr rtlCol="0" anchor="ctr"/>
            <a:lstStyle/>
            <a:p>
              <a:endParaRPr lang="de-DE"/>
            </a:p>
          </p:txBody>
        </p:sp>
        <p:sp>
          <p:nvSpPr>
            <p:cNvPr id="34" name="Freihandform: Form 33">
              <a:extLst>
                <a:ext uri="{FF2B5EF4-FFF2-40B4-BE49-F238E27FC236}">
                  <a16:creationId xmlns:a16="http://schemas.microsoft.com/office/drawing/2014/main" id="{42AE8AFB-D670-4E0D-A62C-E61AED66A362}"/>
                </a:ext>
              </a:extLst>
            </p:cNvPr>
            <p:cNvSpPr/>
            <p:nvPr/>
          </p:nvSpPr>
          <p:spPr>
            <a:xfrm>
              <a:off x="6479685" y="4441411"/>
              <a:ext cx="2181198" cy="2423554"/>
            </a:xfrm>
            <a:custGeom>
              <a:avLst/>
              <a:gdLst>
                <a:gd name="connsiteX0" fmla="*/ 2181199 w 2181198"/>
                <a:gd name="connsiteY0" fmla="*/ 0 h 2423554"/>
                <a:gd name="connsiteX1" fmla="*/ 1211777 w 2181198"/>
                <a:gd name="connsiteY1" fmla="*/ 0 h 2423554"/>
                <a:gd name="connsiteX2" fmla="*/ 0 w 2181198"/>
                <a:gd name="connsiteY2" fmla="*/ 1211777 h 2423554"/>
                <a:gd name="connsiteX3" fmla="*/ 0 w 2181198"/>
                <a:gd name="connsiteY3" fmla="*/ 2423554 h 2423554"/>
                <a:gd name="connsiteX4" fmla="*/ 2181199 w 2181198"/>
                <a:gd name="connsiteY4" fmla="*/ 242355 h 2423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198" h="2423554">
                  <a:moveTo>
                    <a:pt x="2181199" y="0"/>
                  </a:moveTo>
                  <a:lnTo>
                    <a:pt x="1211777" y="0"/>
                  </a:lnTo>
                  <a:lnTo>
                    <a:pt x="0" y="1211777"/>
                  </a:lnTo>
                  <a:lnTo>
                    <a:pt x="0" y="2423554"/>
                  </a:lnTo>
                  <a:lnTo>
                    <a:pt x="2181199" y="242355"/>
                  </a:lnTo>
                  <a:close/>
                </a:path>
              </a:pathLst>
            </a:custGeom>
            <a:gradFill flip="none" rotWithShape="1">
              <a:gsLst>
                <a:gs pos="19000">
                  <a:srgbClr val="F3F3F3"/>
                </a:gs>
                <a:gs pos="80000">
                  <a:srgbClr val="00CE7D"/>
                </a:gs>
              </a:gsLst>
              <a:lin ang="5400000" scaled="1"/>
              <a:tileRect/>
            </a:gradFill>
            <a:ln w="12110" cap="flat">
              <a:noFill/>
              <a:prstDash val="solid"/>
              <a:miter/>
            </a:ln>
          </p:spPr>
          <p:txBody>
            <a:bodyPr rtlCol="0" anchor="ctr"/>
            <a:lstStyle/>
            <a:p>
              <a:endParaRPr lang="de-DE"/>
            </a:p>
          </p:txBody>
        </p:sp>
      </p:gr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202795569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reserve="1">
  <p:cSld name="Titelfolie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12531872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434"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6EBEFC56-2C00-4AE9-9F87-7D53B0A218C0}"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16" name="Gruppieren 15">
            <a:extLst>
              <a:ext uri="{FF2B5EF4-FFF2-40B4-BE49-F238E27FC236}">
                <a16:creationId xmlns:a16="http://schemas.microsoft.com/office/drawing/2014/main" id="{06956DC9-6DE9-4396-89B0-F5352960F2C8}"/>
              </a:ext>
            </a:extLst>
          </p:cNvPr>
          <p:cNvGrpSpPr>
            <a:grpSpLocks noChangeAspect="1"/>
          </p:cNvGrpSpPr>
          <p:nvPr userDrawn="1"/>
        </p:nvGrpSpPr>
        <p:grpSpPr>
          <a:xfrm flipV="1">
            <a:off x="8799025" y="2737959"/>
            <a:ext cx="3392975" cy="4120041"/>
            <a:chOff x="5807968" y="2191091"/>
            <a:chExt cx="2667000" cy="3238500"/>
          </a:xfrm>
        </p:grpSpPr>
        <p:sp>
          <p:nvSpPr>
            <p:cNvPr id="17" name="Freihandform: Form 16">
              <a:extLst>
                <a:ext uri="{FF2B5EF4-FFF2-40B4-BE49-F238E27FC236}">
                  <a16:creationId xmlns:a16="http://schemas.microsoft.com/office/drawing/2014/main" id="{D7A29E38-C4B8-431B-9150-1E48EFD043DC}"/>
                </a:ext>
              </a:extLst>
            </p:cNvPr>
            <p:cNvSpPr/>
            <p:nvPr/>
          </p:nvSpPr>
          <p:spPr>
            <a:xfrm>
              <a:off x="6760468" y="2572091"/>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93DB171A-DE9B-42E3-8B9B-F2C31B64BB3B}"/>
                </a:ext>
              </a:extLst>
            </p:cNvPr>
            <p:cNvSpPr/>
            <p:nvPr/>
          </p:nvSpPr>
          <p:spPr>
            <a:xfrm>
              <a:off x="5807968" y="2191091"/>
              <a:ext cx="952500" cy="381000"/>
            </a:xfrm>
            <a:custGeom>
              <a:avLst/>
              <a:gdLst>
                <a:gd name="connsiteX0" fmla="*/ 0 w 952500"/>
                <a:gd name="connsiteY0" fmla="*/ 0 h 381000"/>
                <a:gd name="connsiteX1" fmla="*/ 952500 w 952500"/>
                <a:gd name="connsiteY1" fmla="*/ 0 h 381000"/>
                <a:gd name="connsiteX2" fmla="*/ 952500 w 952500"/>
                <a:gd name="connsiteY2" fmla="*/ 381000 h 381000"/>
                <a:gd name="connsiteX3" fmla="*/ 0 w 952500"/>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952500" h="381000">
                  <a:moveTo>
                    <a:pt x="0" y="0"/>
                  </a:moveTo>
                  <a:lnTo>
                    <a:pt x="952500" y="0"/>
                  </a:lnTo>
                  <a:lnTo>
                    <a:pt x="952500" y="381000"/>
                  </a:lnTo>
                  <a:lnTo>
                    <a:pt x="0" y="381000"/>
                  </a:lnTo>
                  <a:close/>
                </a:path>
              </a:pathLst>
            </a:custGeom>
            <a:solidFill>
              <a:srgbClr val="00CE7D"/>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9E7C7148-B187-412B-BE3E-00C968F6C1F5}"/>
                </a:ext>
              </a:extLst>
            </p:cNvPr>
            <p:cNvSpPr/>
            <p:nvPr/>
          </p:nvSpPr>
          <p:spPr>
            <a:xfrm>
              <a:off x="5807968" y="3524591"/>
              <a:ext cx="952500" cy="1905000"/>
            </a:xfrm>
            <a:custGeom>
              <a:avLst/>
              <a:gdLst>
                <a:gd name="connsiteX0" fmla="*/ 0 w 952500"/>
                <a:gd name="connsiteY0" fmla="*/ 0 h 1905000"/>
                <a:gd name="connsiteX1" fmla="*/ 952500 w 952500"/>
                <a:gd name="connsiteY1" fmla="*/ 0 h 1905000"/>
                <a:gd name="connsiteX2" fmla="*/ 952500 w 952500"/>
                <a:gd name="connsiteY2" fmla="*/ 1905000 h 1905000"/>
                <a:gd name="connsiteX3" fmla="*/ 0 w 9525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952500" h="1905000">
                  <a:moveTo>
                    <a:pt x="0" y="0"/>
                  </a:moveTo>
                  <a:lnTo>
                    <a:pt x="952500" y="0"/>
                  </a:lnTo>
                  <a:lnTo>
                    <a:pt x="952500" y="1905000"/>
                  </a:lnTo>
                  <a:lnTo>
                    <a:pt x="0" y="1905000"/>
                  </a:ln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BE9CB61C-B448-43DF-B262-10BB8930606D}"/>
                </a:ext>
              </a:extLst>
            </p:cNvPr>
            <p:cNvSpPr/>
            <p:nvPr/>
          </p:nvSpPr>
          <p:spPr>
            <a:xfrm>
              <a:off x="7712968" y="2191091"/>
              <a:ext cx="762000" cy="1333500"/>
            </a:xfrm>
            <a:custGeom>
              <a:avLst/>
              <a:gdLst>
                <a:gd name="connsiteX0" fmla="*/ 762000 w 762000"/>
                <a:gd name="connsiteY0" fmla="*/ 0 h 1333500"/>
                <a:gd name="connsiteX1" fmla="*/ 0 w 762000"/>
                <a:gd name="connsiteY1" fmla="*/ 0 h 1333500"/>
                <a:gd name="connsiteX2" fmla="*/ 0 w 762000"/>
                <a:gd name="connsiteY2" fmla="*/ 1333500 h 1333500"/>
                <a:gd name="connsiteX3" fmla="*/ 762000 w 762000"/>
                <a:gd name="connsiteY3" fmla="*/ 952595 h 1333500"/>
                <a:gd name="connsiteX4" fmla="*/ 762000 w 762000"/>
                <a:gd name="connsiteY4" fmla="*/ 0 h 133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0" h="1333500">
                  <a:moveTo>
                    <a:pt x="762000" y="0"/>
                  </a:moveTo>
                  <a:lnTo>
                    <a:pt x="0" y="0"/>
                  </a:lnTo>
                  <a:lnTo>
                    <a:pt x="0" y="1333500"/>
                  </a:lnTo>
                  <a:cubicBezTo>
                    <a:pt x="311563" y="1333500"/>
                    <a:pt x="588264" y="1183862"/>
                    <a:pt x="762000" y="952595"/>
                  </a:cubicBezTo>
                  <a:lnTo>
                    <a:pt x="762000" y="0"/>
                  </a:lnTo>
                  <a:close/>
                </a:path>
              </a:pathLst>
            </a:custGeom>
            <a:solidFill>
              <a:srgbClr val="FFFFFF"/>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6A55E9B2-921C-4329-B985-554A9C3767F2}"/>
                </a:ext>
              </a:extLst>
            </p:cNvPr>
            <p:cNvSpPr/>
            <p:nvPr/>
          </p:nvSpPr>
          <p:spPr>
            <a:xfrm>
              <a:off x="7712968" y="4667591"/>
              <a:ext cx="762000" cy="762000"/>
            </a:xfrm>
            <a:custGeom>
              <a:avLst/>
              <a:gdLst>
                <a:gd name="connsiteX0" fmla="*/ 0 w 762000"/>
                <a:gd name="connsiteY0" fmla="*/ 762000 h 762000"/>
                <a:gd name="connsiteX1" fmla="*/ 762000 w 762000"/>
                <a:gd name="connsiteY1" fmla="*/ 762000 h 762000"/>
                <a:gd name="connsiteX2" fmla="*/ 762000 w 762000"/>
                <a:gd name="connsiteY2" fmla="*/ 0 h 762000"/>
              </a:gdLst>
              <a:ahLst/>
              <a:cxnLst>
                <a:cxn ang="0">
                  <a:pos x="connsiteX0" y="connsiteY0"/>
                </a:cxn>
                <a:cxn ang="0">
                  <a:pos x="connsiteX1" y="connsiteY1"/>
                </a:cxn>
                <a:cxn ang="0">
                  <a:pos x="connsiteX2" y="connsiteY2"/>
                </a:cxn>
              </a:cxnLst>
              <a:rect l="l" t="t" r="r" b="b"/>
              <a:pathLst>
                <a:path w="762000" h="762000">
                  <a:moveTo>
                    <a:pt x="0" y="762000"/>
                  </a:moveTo>
                  <a:lnTo>
                    <a:pt x="762000" y="762000"/>
                  </a:lnTo>
                  <a:lnTo>
                    <a:pt x="762000" y="0"/>
                  </a:lnTo>
                  <a:close/>
                </a:path>
              </a:pathLst>
            </a:custGeom>
            <a:solidFill>
              <a:srgbClr val="FFFFFF"/>
            </a:solidFill>
            <a:ln w="9525" cap="flat">
              <a:noFill/>
              <a:prstDash val="solid"/>
              <a:miter/>
            </a:ln>
          </p:spPr>
          <p:txBody>
            <a:bodyPr rtlCol="0" anchor="ctr"/>
            <a:lstStyle/>
            <a:p>
              <a:endParaRPr lang="de-DE"/>
            </a:p>
          </p:txBody>
        </p:sp>
        <p:sp>
          <p:nvSpPr>
            <p:cNvPr id="22" name="Freihandform: Form 21">
              <a:extLst>
                <a:ext uri="{FF2B5EF4-FFF2-40B4-BE49-F238E27FC236}">
                  <a16:creationId xmlns:a16="http://schemas.microsoft.com/office/drawing/2014/main" id="{F7D47231-D549-4315-B04C-12DC4848D802}"/>
                </a:ext>
              </a:extLst>
            </p:cNvPr>
            <p:cNvSpPr/>
            <p:nvPr/>
          </p:nvSpPr>
          <p:spPr>
            <a:xfrm>
              <a:off x="6760468" y="3524591"/>
              <a:ext cx="1714500" cy="1905000"/>
            </a:xfrm>
            <a:custGeom>
              <a:avLst/>
              <a:gdLst>
                <a:gd name="connsiteX0" fmla="*/ 1714500 w 1714500"/>
                <a:gd name="connsiteY0" fmla="*/ 0 h 1905000"/>
                <a:gd name="connsiteX1" fmla="*/ 952500 w 1714500"/>
                <a:gd name="connsiteY1" fmla="*/ 0 h 1905000"/>
                <a:gd name="connsiteX2" fmla="*/ 0 w 1714500"/>
                <a:gd name="connsiteY2" fmla="*/ 952500 h 1905000"/>
                <a:gd name="connsiteX3" fmla="*/ 0 w 1714500"/>
                <a:gd name="connsiteY3" fmla="*/ 1905000 h 1905000"/>
                <a:gd name="connsiteX4" fmla="*/ 1714500 w 1714500"/>
                <a:gd name="connsiteY4" fmla="*/ 19050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905000">
                  <a:moveTo>
                    <a:pt x="1714500" y="0"/>
                  </a:moveTo>
                  <a:lnTo>
                    <a:pt x="952500" y="0"/>
                  </a:lnTo>
                  <a:lnTo>
                    <a:pt x="0" y="952500"/>
                  </a:lnTo>
                  <a:lnTo>
                    <a:pt x="0" y="1905000"/>
                  </a:lnTo>
                  <a:lnTo>
                    <a:pt x="1714500" y="190500"/>
                  </a:lnTo>
                  <a:close/>
                </a:path>
              </a:pathLst>
            </a:custGeom>
            <a:gradFill>
              <a:gsLst>
                <a:gs pos="20000">
                  <a:srgbClr val="201751"/>
                </a:gs>
                <a:gs pos="80000">
                  <a:srgbClr val="00CE7D"/>
                </a:gs>
              </a:gsLst>
              <a:lin ang="5400000" scaled="1"/>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278771290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el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30413176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9458"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7A196FCA-DE68-4F39-9841-A751198E61CE}"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16" name="Gruppieren 15">
            <a:extLst>
              <a:ext uri="{FF2B5EF4-FFF2-40B4-BE49-F238E27FC236}">
                <a16:creationId xmlns:a16="http://schemas.microsoft.com/office/drawing/2014/main" id="{8D760FE9-CA9E-4E13-B24D-08CAE7262CBB}"/>
              </a:ext>
            </a:extLst>
          </p:cNvPr>
          <p:cNvGrpSpPr>
            <a:grpSpLocks noChangeAspect="1"/>
          </p:cNvGrpSpPr>
          <p:nvPr userDrawn="1"/>
        </p:nvGrpSpPr>
        <p:grpSpPr>
          <a:xfrm>
            <a:off x="6795737" y="2061321"/>
            <a:ext cx="5396263" cy="4796679"/>
            <a:chOff x="1523492" y="1772816"/>
            <a:chExt cx="4286250" cy="3810000"/>
          </a:xfrm>
        </p:grpSpPr>
        <p:sp>
          <p:nvSpPr>
            <p:cNvPr id="17" name="Freihandform: Form 16">
              <a:extLst>
                <a:ext uri="{FF2B5EF4-FFF2-40B4-BE49-F238E27FC236}">
                  <a16:creationId xmlns:a16="http://schemas.microsoft.com/office/drawing/2014/main" id="{0927FB20-9879-4BBD-AEEC-9C317AC8C1B1}"/>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20659511-CA53-45C8-A6C9-80C8B0AB2970}"/>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8BF39AA4-A4D1-486C-91DA-3EBF982CA638}"/>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56FCA6CD-1C5D-476F-939F-87503A7AF6AF}"/>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84DAFE5C-9E41-4B97-9A80-8FCE93DDDF38}"/>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307860429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39911899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482"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2C54280B-596C-4515-B4D6-EFFB79C53CEF}"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262047378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elfolie einfach">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22310552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506"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652CB583-DAC8-4662-A14D-0E3B0D27F3AD}"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142059522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elfolie einfach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5345214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530"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GB"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8800"/>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36933"/>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2A16D61B-D0F1-4062-BD18-3501C392CA2D}"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spTree>
    <p:extLst>
      <p:ext uri="{BB962C8B-B14F-4D97-AF65-F5344CB8AC3E}">
        <p14:creationId xmlns:p14="http://schemas.microsoft.com/office/powerpoint/2010/main" val="357102405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guide id="3" orient="horz" pos="1298">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elfolie einfach (weiß)">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1423112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554"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461D148D-A0D6-4633-B91E-C3AEE07B855A}"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286108451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folie (Bild)">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CBCCCB"/>
          </a:solidFill>
        </p:spPr>
        <p:txBody>
          <a:bodyPr anchor="ctr"/>
          <a:lstStyle>
            <a:lvl1pPr algn="ctr">
              <a:defRPr sz="1400"/>
            </a:lvl1pPr>
          </a:lstStyle>
          <a:p>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5" cstate="screen">
              <a:extLst>
                <a:ext uri="{28A0092B-C50C-407E-A947-70E740481C1C}">
                  <a14:useLocalDpi xmlns:a14="http://schemas.microsoft.com/office/drawing/2010/main"/>
                </a:ext>
              </a:extLst>
            </a:blip>
            <a:stretch>
              <a:fillRect/>
            </a:stretch>
          </a:blipFill>
        </p:spPr>
        <p:txBody>
          <a:bodyPr/>
          <a:lstStyle/>
          <a:p>
            <a:r>
              <a:rPr lang="de-DE" dirty="0"/>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20159544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578" name="think-cell Slide" r:id="rId6" imgW="286" imgH="286" progId="TCLayout.ActiveDocument.1">
                  <p:embed/>
                </p:oleObj>
              </mc:Choice>
              <mc:Fallback>
                <p:oleObj name="think-cell Slide" r:id="rId6"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dirty="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517E0F67-5049-4C0D-96A6-62EB180A3A78}" type="datetime3">
              <a:rPr lang="en-US" noProof="0" smtClean="0"/>
              <a:t>7 October 2020</a:t>
            </a:fld>
            <a:endParaRPr lang="en-US" noProof="0"/>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8" cstate="screen">
              <a:extLst>
                <a:ext uri="{28A0092B-C50C-407E-A947-70E740481C1C}">
                  <a14:useLocalDpi xmlns:a14="http://schemas.microsoft.com/office/drawing/2010/main"/>
                </a:ext>
              </a:extLst>
            </a:blip>
            <a:stretch>
              <a:fillRect/>
            </a:stretch>
          </a:blipFill>
        </p:spPr>
        <p:txBody>
          <a:bodyPr/>
          <a:lstStyle/>
          <a:p>
            <a:r>
              <a:rPr lang="en-US" noProof="0"/>
              <a:t> </a:t>
            </a:r>
          </a:p>
        </p:txBody>
      </p:sp>
    </p:spTree>
    <p:extLst>
      <p:ext uri="{BB962C8B-B14F-4D97-AF65-F5344CB8AC3E}">
        <p14:creationId xmlns:p14="http://schemas.microsoft.com/office/powerpoint/2010/main" val="5620012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3148058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2"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E7E81236-FD85-4282-81A6-C1E841302B6C}"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121521443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elfolie (Bild dunkel)">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7A7A7A"/>
          </a:solidFill>
        </p:spPr>
        <p:txBody>
          <a:bodyPr anchor="ctr"/>
          <a:lstStyle>
            <a:lvl1pPr algn="ctr">
              <a:defRPr sz="1400">
                <a:solidFill>
                  <a:schemeClr val="bg1"/>
                </a:solidFill>
              </a:defRPr>
            </a:lvl1pPr>
          </a:lstStyle>
          <a:p>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5" cstate="screen">
              <a:extLst>
                <a:ext uri="{28A0092B-C50C-407E-A947-70E740481C1C}">
                  <a14:useLocalDpi xmlns:a14="http://schemas.microsoft.com/office/drawing/2010/main"/>
                </a:ext>
              </a:extLst>
            </a:blip>
            <a:stretch>
              <a:fillRect/>
            </a:stretch>
          </a:blipFill>
        </p:spPr>
        <p:txBody>
          <a:bodyPr/>
          <a:lstStyle/>
          <a:p>
            <a:r>
              <a:rPr lang="de-DE" dirty="0"/>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31658112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602" name="think-cell Slide" r:id="rId6" imgW="286" imgH="286" progId="TCLayout.ActiveDocument.1">
                  <p:embed/>
                </p:oleObj>
              </mc:Choice>
              <mc:Fallback>
                <p:oleObj name="think-cell Slide" r:id="rId6"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180ED854-0656-4137-9E5F-586D58E05B1B}" type="datetime3">
              <a:rPr lang="en-US" noProof="0" smtClean="0"/>
              <a:t>7 October 2020</a:t>
            </a:fld>
            <a:endParaRPr lang="en-US" noProof="0"/>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8" cstate="screen">
              <a:extLst>
                <a:ext uri="{28A0092B-C50C-407E-A947-70E740481C1C}">
                  <a14:useLocalDpi xmlns:a14="http://schemas.microsoft.com/office/drawing/2010/main"/>
                </a:ext>
              </a:extLst>
            </a:blip>
            <a:stretch>
              <a:fillRect/>
            </a:stretch>
          </a:blipFill>
        </p:spPr>
        <p:txBody>
          <a:bodyPr/>
          <a:lstStyle/>
          <a:p>
            <a:r>
              <a:rPr lang="en-US" noProof="0"/>
              <a:t> </a:t>
            </a:r>
          </a:p>
        </p:txBody>
      </p:sp>
    </p:spTree>
    <p:extLst>
      <p:ext uri="{BB962C8B-B14F-4D97-AF65-F5344CB8AC3E}">
        <p14:creationId xmlns:p14="http://schemas.microsoft.com/office/powerpoint/2010/main" val="1984423508"/>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Kapitel (blau)">
    <p:bg>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01200" y="6376858"/>
            <a:ext cx="576063" cy="126030"/>
          </a:xfrm>
          <a:prstGeom prst="rect">
            <a:avLst/>
          </a:prstGeom>
        </p:spPr>
      </p:pic>
      <p:grpSp>
        <p:nvGrpSpPr>
          <p:cNvPr id="23" name="Gruppieren 22">
            <a:extLst>
              <a:ext uri="{FF2B5EF4-FFF2-40B4-BE49-F238E27FC236}">
                <a16:creationId xmlns:a16="http://schemas.microsoft.com/office/drawing/2014/main" id="{A7A32B11-6251-44A6-A455-7582171F1494}"/>
              </a:ext>
            </a:extLst>
          </p:cNvPr>
          <p:cNvGrpSpPr>
            <a:grpSpLocks noChangeAspect="1"/>
          </p:cNvGrpSpPr>
          <p:nvPr userDrawn="1"/>
        </p:nvGrpSpPr>
        <p:grpSpPr>
          <a:xfrm>
            <a:off x="10473990" y="2060575"/>
            <a:ext cx="1718009" cy="2577013"/>
            <a:chOff x="10473990" y="2384884"/>
            <a:chExt cx="1718009" cy="2577013"/>
          </a:xfrm>
        </p:grpSpPr>
        <p:sp>
          <p:nvSpPr>
            <p:cNvPr id="24" name="Freihandform: Form 23">
              <a:extLst>
                <a:ext uri="{FF2B5EF4-FFF2-40B4-BE49-F238E27FC236}">
                  <a16:creationId xmlns:a16="http://schemas.microsoft.com/office/drawing/2014/main" id="{FE4E3F4A-92EE-40B8-83C3-F687E3836A35}"/>
                </a:ext>
              </a:extLst>
            </p:cNvPr>
            <p:cNvSpPr/>
            <p:nvPr/>
          </p:nvSpPr>
          <p:spPr>
            <a:xfrm>
              <a:off x="10473990" y="4102893"/>
              <a:ext cx="859004" cy="859004"/>
            </a:xfrm>
            <a:custGeom>
              <a:avLst/>
              <a:gdLst>
                <a:gd name="connsiteX0" fmla="*/ 0 w 859004"/>
                <a:gd name="connsiteY0" fmla="*/ 0 h 859004"/>
                <a:gd name="connsiteX1" fmla="*/ 859005 w 859004"/>
                <a:gd name="connsiteY1" fmla="*/ 0 h 859004"/>
                <a:gd name="connsiteX2" fmla="*/ 859005 w 859004"/>
                <a:gd name="connsiteY2" fmla="*/ 859005 h 859004"/>
                <a:gd name="connsiteX3" fmla="*/ 0 w 859004"/>
                <a:gd name="connsiteY3" fmla="*/ 859005 h 859004"/>
              </a:gdLst>
              <a:ahLst/>
              <a:cxnLst>
                <a:cxn ang="0">
                  <a:pos x="connsiteX0" y="connsiteY0"/>
                </a:cxn>
                <a:cxn ang="0">
                  <a:pos x="connsiteX1" y="connsiteY1"/>
                </a:cxn>
                <a:cxn ang="0">
                  <a:pos x="connsiteX2" y="connsiteY2"/>
                </a:cxn>
                <a:cxn ang="0">
                  <a:pos x="connsiteX3" y="connsiteY3"/>
                </a:cxn>
              </a:cxnLst>
              <a:rect l="l" t="t" r="r" b="b"/>
              <a:pathLst>
                <a:path w="859004" h="859004">
                  <a:moveTo>
                    <a:pt x="0" y="0"/>
                  </a:moveTo>
                  <a:lnTo>
                    <a:pt x="859005" y="0"/>
                  </a:lnTo>
                  <a:lnTo>
                    <a:pt x="859005" y="859005"/>
                  </a:lnTo>
                  <a:lnTo>
                    <a:pt x="0" y="859005"/>
                  </a:lnTo>
                  <a:close/>
                </a:path>
              </a:pathLst>
            </a:custGeom>
            <a:solidFill>
              <a:srgbClr val="00CE7D"/>
            </a:solidFill>
            <a:ln w="8572" cap="flat">
              <a:noFill/>
              <a:prstDash val="solid"/>
              <a:miter/>
            </a:ln>
          </p:spPr>
          <p:txBody>
            <a:bodyPr rtlCol="0" anchor="ctr"/>
            <a:lstStyle/>
            <a:p>
              <a:endParaRPr lang="de-DE"/>
            </a:p>
          </p:txBody>
        </p:sp>
        <p:sp>
          <p:nvSpPr>
            <p:cNvPr id="25" name="Freihandform: Form 24">
              <a:extLst>
                <a:ext uri="{FF2B5EF4-FFF2-40B4-BE49-F238E27FC236}">
                  <a16:creationId xmlns:a16="http://schemas.microsoft.com/office/drawing/2014/main" id="{ACA577BB-972D-4F24-9540-3277C01DF70D}"/>
                </a:ext>
              </a:extLst>
            </p:cNvPr>
            <p:cNvSpPr/>
            <p:nvPr/>
          </p:nvSpPr>
          <p:spPr>
            <a:xfrm>
              <a:off x="11332994" y="2384884"/>
              <a:ext cx="859004" cy="859004"/>
            </a:xfrm>
            <a:custGeom>
              <a:avLst/>
              <a:gdLst>
                <a:gd name="connsiteX0" fmla="*/ 859005 w 859004"/>
                <a:gd name="connsiteY0" fmla="*/ 859005 h 859004"/>
                <a:gd name="connsiteX1" fmla="*/ 0 w 859004"/>
                <a:gd name="connsiteY1" fmla="*/ 0 h 859004"/>
                <a:gd name="connsiteX2" fmla="*/ 859005 w 859004"/>
                <a:gd name="connsiteY2" fmla="*/ 0 h 859004"/>
              </a:gdLst>
              <a:ahLst/>
              <a:cxnLst>
                <a:cxn ang="0">
                  <a:pos x="connsiteX0" y="connsiteY0"/>
                </a:cxn>
                <a:cxn ang="0">
                  <a:pos x="connsiteX1" y="connsiteY1"/>
                </a:cxn>
                <a:cxn ang="0">
                  <a:pos x="connsiteX2" y="connsiteY2"/>
                </a:cxn>
              </a:cxnLst>
              <a:rect l="l" t="t" r="r" b="b"/>
              <a:pathLst>
                <a:path w="859004" h="859004">
                  <a:moveTo>
                    <a:pt x="859005" y="859005"/>
                  </a:moveTo>
                  <a:lnTo>
                    <a:pt x="0" y="0"/>
                  </a:lnTo>
                  <a:lnTo>
                    <a:pt x="859005" y="0"/>
                  </a:lnTo>
                  <a:close/>
                </a:path>
              </a:pathLst>
            </a:custGeom>
            <a:solidFill>
              <a:srgbClr val="00CE7D"/>
            </a:solidFill>
            <a:ln w="8572"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ED901D5-BFA6-429C-BBEF-FF46FC43B6B5}"/>
                </a:ext>
              </a:extLst>
            </p:cNvPr>
            <p:cNvSpPr/>
            <p:nvPr/>
          </p:nvSpPr>
          <p:spPr>
            <a:xfrm>
              <a:off x="10473990" y="2384884"/>
              <a:ext cx="1718009" cy="1718009"/>
            </a:xfrm>
            <a:custGeom>
              <a:avLst/>
              <a:gdLst>
                <a:gd name="connsiteX0" fmla="*/ 859005 w 1718009"/>
                <a:gd name="connsiteY0" fmla="*/ 859005 h 1718009"/>
                <a:gd name="connsiteX1" fmla="*/ 1718009 w 1718009"/>
                <a:gd name="connsiteY1" fmla="*/ 1718009 h 1718009"/>
                <a:gd name="connsiteX2" fmla="*/ 859005 w 1718009"/>
                <a:gd name="connsiteY2" fmla="*/ 1718009 h 1718009"/>
                <a:gd name="connsiteX3" fmla="*/ 0 w 1718009"/>
                <a:gd name="connsiteY3" fmla="*/ 859005 h 1718009"/>
                <a:gd name="connsiteX4" fmla="*/ 0 w 1718009"/>
                <a:gd name="connsiteY4" fmla="*/ 0 h 17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009" h="1718009">
                  <a:moveTo>
                    <a:pt x="859005" y="859005"/>
                  </a:moveTo>
                  <a:lnTo>
                    <a:pt x="1718009" y="1718009"/>
                  </a:lnTo>
                  <a:lnTo>
                    <a:pt x="859005" y="1718009"/>
                  </a:lnTo>
                  <a:lnTo>
                    <a:pt x="0" y="859005"/>
                  </a:lnTo>
                  <a:lnTo>
                    <a:pt x="0" y="0"/>
                  </a:lnTo>
                  <a:close/>
                </a:path>
              </a:pathLst>
            </a:custGeom>
            <a:solidFill>
              <a:srgbClr val="FFFFFF"/>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CC7E09BA-4FEF-48FD-B8AD-8B50BF94E738}"/>
              </a:ext>
            </a:extLst>
          </p:cNvPr>
          <p:cNvSpPr>
            <a:spLocks noGrp="1"/>
          </p:cNvSpPr>
          <p:nvPr>
            <p:ph type="dt" sz="half" idx="11"/>
          </p:nvPr>
        </p:nvSpPr>
        <p:spPr/>
        <p:txBody>
          <a:bodyPr/>
          <a:lstStyle>
            <a:lvl1pPr>
              <a:defRPr>
                <a:solidFill>
                  <a:schemeClr val="bg1"/>
                </a:solidFill>
              </a:defRPr>
            </a:lvl1pPr>
          </a:lstStyle>
          <a:p>
            <a:fld id="{2E3F6478-58F8-4837-9DA7-E499C6533B93}"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9B47D739-476D-4DE4-8BF7-5CCF6A910F43}"/>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3734640797"/>
      </p:ext>
    </p:extLst>
  </p:cSld>
  <p:clrMapOvr>
    <a:masterClrMapping/>
  </p:clrMapOvr>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Kapitel (grün)">
    <p:bg>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grpSp>
        <p:nvGrpSpPr>
          <p:cNvPr id="13" name="Gruppieren 12">
            <a:extLst>
              <a:ext uri="{FF2B5EF4-FFF2-40B4-BE49-F238E27FC236}">
                <a16:creationId xmlns:a16="http://schemas.microsoft.com/office/drawing/2014/main" id="{2C2E47A4-CAB6-46B8-BE0C-44B1499FF68C}"/>
              </a:ext>
            </a:extLst>
          </p:cNvPr>
          <p:cNvGrpSpPr/>
          <p:nvPr userDrawn="1"/>
        </p:nvGrpSpPr>
        <p:grpSpPr>
          <a:xfrm>
            <a:off x="9167664" y="2060848"/>
            <a:ext cx="3024336" cy="1512168"/>
            <a:chOff x="9167664" y="2060848"/>
            <a:chExt cx="3024336" cy="1512168"/>
          </a:xfrm>
        </p:grpSpPr>
        <p:sp>
          <p:nvSpPr>
            <p:cNvPr id="6" name="Freihandform: Form 5">
              <a:extLst>
                <a:ext uri="{FF2B5EF4-FFF2-40B4-BE49-F238E27FC236}">
                  <a16:creationId xmlns:a16="http://schemas.microsoft.com/office/drawing/2014/main" id="{16D54DAA-8AB7-4859-BE73-CA410CA89430}"/>
                </a:ext>
              </a:extLst>
            </p:cNvPr>
            <p:cNvSpPr/>
            <p:nvPr/>
          </p:nvSpPr>
          <p:spPr>
            <a:xfrm>
              <a:off x="11435916" y="2060848"/>
              <a:ext cx="756084" cy="756084"/>
            </a:xfrm>
            <a:custGeom>
              <a:avLst/>
              <a:gdLst>
                <a:gd name="connsiteX0" fmla="*/ 756084 w 756084"/>
                <a:gd name="connsiteY0" fmla="*/ 0 h 756084"/>
                <a:gd name="connsiteX1" fmla="*/ 756084 w 756084"/>
                <a:gd name="connsiteY1" fmla="*/ 756084 h 756084"/>
                <a:gd name="connsiteX2" fmla="*/ 0 w 756084"/>
                <a:gd name="connsiteY2" fmla="*/ 0 h 756084"/>
              </a:gdLst>
              <a:ahLst/>
              <a:cxnLst>
                <a:cxn ang="0">
                  <a:pos x="connsiteX0" y="connsiteY0"/>
                </a:cxn>
                <a:cxn ang="0">
                  <a:pos x="connsiteX1" y="connsiteY1"/>
                </a:cxn>
                <a:cxn ang="0">
                  <a:pos x="connsiteX2" y="connsiteY2"/>
                </a:cxn>
              </a:cxnLst>
              <a:rect l="l" t="t" r="r" b="b"/>
              <a:pathLst>
                <a:path w="756084" h="756084">
                  <a:moveTo>
                    <a:pt x="756084" y="0"/>
                  </a:moveTo>
                  <a:lnTo>
                    <a:pt x="756084" y="756084"/>
                  </a:lnTo>
                  <a:lnTo>
                    <a:pt x="0" y="0"/>
                  </a:lnTo>
                  <a:close/>
                </a:path>
              </a:pathLst>
            </a:custGeom>
            <a:solidFill>
              <a:srgbClr val="201751"/>
            </a:solidFill>
            <a:ln w="7549"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F8DF8B8-D3D5-4E11-A199-7C77DE2D3D27}"/>
                </a:ext>
              </a:extLst>
            </p:cNvPr>
            <p:cNvSpPr/>
            <p:nvPr/>
          </p:nvSpPr>
          <p:spPr>
            <a:xfrm>
              <a:off x="10679832" y="2060848"/>
              <a:ext cx="1512168" cy="1512168"/>
            </a:xfrm>
            <a:custGeom>
              <a:avLst/>
              <a:gdLst>
                <a:gd name="connsiteX0" fmla="*/ 0 w 1512168"/>
                <a:gd name="connsiteY0" fmla="*/ 0 h 1512168"/>
                <a:gd name="connsiteX1" fmla="*/ 0 w 1512168"/>
                <a:gd name="connsiteY1" fmla="*/ 756084 h 1512168"/>
                <a:gd name="connsiteX2" fmla="*/ 756084 w 1512168"/>
                <a:gd name="connsiteY2" fmla="*/ 1512168 h 1512168"/>
                <a:gd name="connsiteX3" fmla="*/ 1512168 w 1512168"/>
                <a:gd name="connsiteY3" fmla="*/ 1512168 h 1512168"/>
              </a:gdLst>
              <a:ahLst/>
              <a:cxnLst>
                <a:cxn ang="0">
                  <a:pos x="connsiteX0" y="connsiteY0"/>
                </a:cxn>
                <a:cxn ang="0">
                  <a:pos x="connsiteX1" y="connsiteY1"/>
                </a:cxn>
                <a:cxn ang="0">
                  <a:pos x="connsiteX2" y="connsiteY2"/>
                </a:cxn>
                <a:cxn ang="0">
                  <a:pos x="connsiteX3" y="connsiteY3"/>
                </a:cxn>
              </a:cxnLst>
              <a:rect l="l" t="t" r="r" b="b"/>
              <a:pathLst>
                <a:path w="1512168" h="1512168">
                  <a:moveTo>
                    <a:pt x="0" y="0"/>
                  </a:moveTo>
                  <a:lnTo>
                    <a:pt x="0" y="756084"/>
                  </a:lnTo>
                  <a:lnTo>
                    <a:pt x="756084" y="1512168"/>
                  </a:lnTo>
                  <a:lnTo>
                    <a:pt x="1512168" y="1512168"/>
                  </a:lnTo>
                  <a:close/>
                </a:path>
              </a:pathLst>
            </a:custGeom>
            <a:solidFill>
              <a:srgbClr val="FFFFFF"/>
            </a:solidFill>
            <a:ln w="7549" cap="flat">
              <a:noFill/>
              <a:prstDash val="solid"/>
              <a:miter/>
            </a:ln>
          </p:spPr>
          <p:txBody>
            <a:bodyPr rtlCol="0" anchor="ctr"/>
            <a:lstStyle/>
            <a:p>
              <a:endParaRPr lang="de-DE"/>
            </a:p>
          </p:txBody>
        </p:sp>
        <p:sp>
          <p:nvSpPr>
            <p:cNvPr id="12" name="Freihandform: Form 11">
              <a:extLst>
                <a:ext uri="{FF2B5EF4-FFF2-40B4-BE49-F238E27FC236}">
                  <a16:creationId xmlns:a16="http://schemas.microsoft.com/office/drawing/2014/main" id="{56CB23BD-376E-494C-B9BD-49C693E7B475}"/>
                </a:ext>
              </a:extLst>
            </p:cNvPr>
            <p:cNvSpPr/>
            <p:nvPr/>
          </p:nvSpPr>
          <p:spPr>
            <a:xfrm>
              <a:off x="9167664" y="2060848"/>
              <a:ext cx="1512168" cy="756084"/>
            </a:xfrm>
            <a:custGeom>
              <a:avLst/>
              <a:gdLst>
                <a:gd name="connsiteX0" fmla="*/ 1134126 w 1512168"/>
                <a:gd name="connsiteY0" fmla="*/ 0 h 756084"/>
                <a:gd name="connsiteX1" fmla="*/ 1134126 w 1512168"/>
                <a:gd name="connsiteY1" fmla="*/ 0 h 756084"/>
                <a:gd name="connsiteX2" fmla="*/ 378042 w 1512168"/>
                <a:gd name="connsiteY2" fmla="*/ 0 h 756084"/>
                <a:gd name="connsiteX3" fmla="*/ 0 w 1512168"/>
                <a:gd name="connsiteY3" fmla="*/ 378042 h 756084"/>
                <a:gd name="connsiteX4" fmla="*/ 378042 w 1512168"/>
                <a:gd name="connsiteY4" fmla="*/ 756084 h 756084"/>
                <a:gd name="connsiteX5" fmla="*/ 756084 w 1512168"/>
                <a:gd name="connsiteY5" fmla="*/ 756084 h 756084"/>
                <a:gd name="connsiteX6" fmla="*/ 756084 w 1512168"/>
                <a:gd name="connsiteY6" fmla="*/ 756084 h 756084"/>
                <a:gd name="connsiteX7" fmla="*/ 1512168 w 1512168"/>
                <a:gd name="connsiteY7" fmla="*/ 756084 h 756084"/>
                <a:gd name="connsiteX8" fmla="*/ 1512168 w 1512168"/>
                <a:gd name="connsiteY8" fmla="*/ 0 h 756084"/>
                <a:gd name="connsiteX9" fmla="*/ 1134126 w 1512168"/>
                <a:gd name="connsiteY9" fmla="*/ 0 h 75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2168" h="756084">
                  <a:moveTo>
                    <a:pt x="1134126" y="0"/>
                  </a:moveTo>
                  <a:lnTo>
                    <a:pt x="1134126" y="0"/>
                  </a:lnTo>
                  <a:lnTo>
                    <a:pt x="378042" y="0"/>
                  </a:lnTo>
                  <a:cubicBezTo>
                    <a:pt x="169287" y="0"/>
                    <a:pt x="0" y="169287"/>
                    <a:pt x="0" y="378042"/>
                  </a:cubicBezTo>
                  <a:cubicBezTo>
                    <a:pt x="0" y="586797"/>
                    <a:pt x="169287" y="756084"/>
                    <a:pt x="378042" y="756084"/>
                  </a:cubicBezTo>
                  <a:lnTo>
                    <a:pt x="756084" y="756084"/>
                  </a:lnTo>
                  <a:lnTo>
                    <a:pt x="756084" y="756084"/>
                  </a:lnTo>
                  <a:lnTo>
                    <a:pt x="1512168" y="756084"/>
                  </a:lnTo>
                  <a:lnTo>
                    <a:pt x="1512168" y="0"/>
                  </a:lnTo>
                  <a:lnTo>
                    <a:pt x="1134126" y="0"/>
                  </a:lnTo>
                  <a:close/>
                </a:path>
              </a:pathLst>
            </a:custGeom>
            <a:solidFill>
              <a:srgbClr val="201751"/>
            </a:solidFill>
            <a:ln w="7549"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243169E7-0F2E-4C33-A691-6D5C2B1A4DAE}"/>
              </a:ext>
            </a:extLst>
          </p:cNvPr>
          <p:cNvSpPr>
            <a:spLocks noGrp="1"/>
          </p:cNvSpPr>
          <p:nvPr>
            <p:ph type="dt" sz="half" idx="11"/>
          </p:nvPr>
        </p:nvSpPr>
        <p:spPr/>
        <p:txBody>
          <a:bodyPr/>
          <a:lstStyle/>
          <a:p>
            <a:fld id="{20FC4C69-239D-41ED-8FAF-EC7C3840DE83}" type="datetime3">
              <a:rPr lang="en-US" noProof="0" smtClean="0"/>
              <a:t>7 October 2020</a:t>
            </a:fld>
            <a:endParaRPr lang="en-US" noProof="0"/>
          </a:p>
        </p:txBody>
      </p:sp>
      <p:sp>
        <p:nvSpPr>
          <p:cNvPr id="8" name="Slide Number Placeholder 7">
            <a:extLst>
              <a:ext uri="{FF2B5EF4-FFF2-40B4-BE49-F238E27FC236}">
                <a16:creationId xmlns:a16="http://schemas.microsoft.com/office/drawing/2014/main" id="{168C6C73-E854-4564-8150-B96B40A316D6}"/>
              </a:ext>
            </a:extLst>
          </p:cNvPr>
          <p:cNvSpPr>
            <a:spLocks noGrp="1"/>
          </p:cNvSpPr>
          <p:nvPr>
            <p:ph type="sldNum" sz="quarter" idx="12"/>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646823255"/>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Kapitel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dirty="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grpSp>
        <p:nvGrpSpPr>
          <p:cNvPr id="16" name="Gruppieren 15">
            <a:extLst>
              <a:ext uri="{FF2B5EF4-FFF2-40B4-BE49-F238E27FC236}">
                <a16:creationId xmlns:a16="http://schemas.microsoft.com/office/drawing/2014/main" id="{71E2CAEB-5D4E-47C0-9BF0-585D66D109D8}"/>
              </a:ext>
            </a:extLst>
          </p:cNvPr>
          <p:cNvGrpSpPr/>
          <p:nvPr userDrawn="1"/>
        </p:nvGrpSpPr>
        <p:grpSpPr>
          <a:xfrm>
            <a:off x="10476600" y="2060848"/>
            <a:ext cx="1715400" cy="3430800"/>
            <a:chOff x="10476600" y="2060848"/>
            <a:chExt cx="1715400" cy="3430800"/>
          </a:xfrm>
        </p:grpSpPr>
        <p:sp>
          <p:nvSpPr>
            <p:cNvPr id="6" name="Freihandform: Form 5">
              <a:extLst>
                <a:ext uri="{FF2B5EF4-FFF2-40B4-BE49-F238E27FC236}">
                  <a16:creationId xmlns:a16="http://schemas.microsoft.com/office/drawing/2014/main" id="{A36AA7D8-79F9-48F8-8D50-76B559AE5B2B}"/>
                </a:ext>
              </a:extLst>
            </p:cNvPr>
            <p:cNvSpPr/>
            <p:nvPr/>
          </p:nvSpPr>
          <p:spPr>
            <a:xfrm>
              <a:off x="10476600" y="37762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36C21FC3-1FD1-447D-8444-AD56837E0D3B}"/>
                </a:ext>
              </a:extLst>
            </p:cNvPr>
            <p:cNvSpPr/>
            <p:nvPr/>
          </p:nvSpPr>
          <p:spPr>
            <a:xfrm>
              <a:off x="11334300" y="46339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8" name="Freihandform: Form 7">
              <a:extLst>
                <a:ext uri="{FF2B5EF4-FFF2-40B4-BE49-F238E27FC236}">
                  <a16:creationId xmlns:a16="http://schemas.microsoft.com/office/drawing/2014/main" id="{53FA56F5-25C4-42FE-8D43-E3DC69FCAA4F}"/>
                </a:ext>
              </a:extLst>
            </p:cNvPr>
            <p:cNvSpPr/>
            <p:nvPr/>
          </p:nvSpPr>
          <p:spPr>
            <a:xfrm>
              <a:off x="10476600" y="2060848"/>
              <a:ext cx="1715400" cy="1715400"/>
            </a:xfrm>
            <a:custGeom>
              <a:avLst/>
              <a:gdLst>
                <a:gd name="connsiteX0" fmla="*/ 857700 w 1715400"/>
                <a:gd name="connsiteY0" fmla="*/ 857700 h 1715400"/>
                <a:gd name="connsiteX1" fmla="*/ 1715400 w 1715400"/>
                <a:gd name="connsiteY1" fmla="*/ 1715400 h 1715400"/>
                <a:gd name="connsiteX2" fmla="*/ 857700 w 1715400"/>
                <a:gd name="connsiteY2" fmla="*/ 1715400 h 1715400"/>
                <a:gd name="connsiteX3" fmla="*/ 0 w 1715400"/>
                <a:gd name="connsiteY3" fmla="*/ 857700 h 1715400"/>
                <a:gd name="connsiteX4" fmla="*/ 0 w 1715400"/>
                <a:gd name="connsiteY4" fmla="*/ 0 h 171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400" h="1715400">
                  <a:moveTo>
                    <a:pt x="857700" y="857700"/>
                  </a:moveTo>
                  <a:lnTo>
                    <a:pt x="1715400" y="1715400"/>
                  </a:lnTo>
                  <a:lnTo>
                    <a:pt x="857700" y="1715400"/>
                  </a:lnTo>
                  <a:lnTo>
                    <a:pt x="0" y="857700"/>
                  </a:lnTo>
                  <a:lnTo>
                    <a:pt x="0" y="0"/>
                  </a:lnTo>
                  <a:close/>
                </a:path>
              </a:pathLst>
            </a:custGeom>
            <a:solidFill>
              <a:srgbClr val="201751"/>
            </a:solidFill>
            <a:ln w="8572" cap="flat">
              <a:noFill/>
              <a:prstDash val="solid"/>
              <a:miter/>
            </a:ln>
          </p:spPr>
          <p:txBody>
            <a:bodyPr rtlCol="0" anchor="ctr"/>
            <a:lstStyle/>
            <a:p>
              <a:endParaRPr lang="de-DE"/>
            </a:p>
          </p:txBody>
        </p:sp>
      </p:grpSp>
      <p:pic>
        <p:nvPicPr>
          <p:cNvPr id="17" name="Grafik 16">
            <a:extLst>
              <a:ext uri="{FF2B5EF4-FFF2-40B4-BE49-F238E27FC236}">
                <a16:creationId xmlns:a16="http://schemas.microsoft.com/office/drawing/2014/main" id="{FBD0C543-6099-4F52-ACA4-B4C8A841E24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AD19CB23-D378-4548-9D52-5D434F268FAC}"/>
              </a:ext>
            </a:extLst>
          </p:cNvPr>
          <p:cNvSpPr>
            <a:spLocks noGrp="1"/>
          </p:cNvSpPr>
          <p:nvPr>
            <p:ph type="dt" sz="half" idx="11"/>
          </p:nvPr>
        </p:nvSpPr>
        <p:spPr/>
        <p:txBody>
          <a:bodyPr/>
          <a:lstStyle/>
          <a:p>
            <a:fld id="{DA477C64-B8F5-461D-9224-2276CD68CCB3}" type="datetime3">
              <a:rPr lang="en-US" noProof="0" smtClean="0"/>
              <a:t>7 October 2020</a:t>
            </a:fld>
            <a:endParaRPr lang="en-US" noProof="0"/>
          </a:p>
        </p:txBody>
      </p:sp>
      <p:sp>
        <p:nvSpPr>
          <p:cNvPr id="10" name="Slide Number Placeholder 9">
            <a:extLst>
              <a:ext uri="{FF2B5EF4-FFF2-40B4-BE49-F238E27FC236}">
                <a16:creationId xmlns:a16="http://schemas.microsoft.com/office/drawing/2014/main" id="{96F70DAE-5C8B-4EE1-910D-AE01F863E1C2}"/>
              </a:ext>
            </a:extLst>
          </p:cNvPr>
          <p:cNvSpPr>
            <a:spLocks noGrp="1"/>
          </p:cNvSpPr>
          <p:nvPr>
            <p:ph type="sldNum" sz="quarter" idx="12"/>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1971668848"/>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Kapitel einfach (blau)">
    <p:bg>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01200" y="6376858"/>
            <a:ext cx="576063" cy="126030"/>
          </a:xfrm>
          <a:prstGeom prst="rect">
            <a:avLst/>
          </a:prstGeom>
        </p:spPr>
      </p:pic>
      <p:sp>
        <p:nvSpPr>
          <p:cNvPr id="3" name="Date Placeholder 2">
            <a:extLst>
              <a:ext uri="{FF2B5EF4-FFF2-40B4-BE49-F238E27FC236}">
                <a16:creationId xmlns:a16="http://schemas.microsoft.com/office/drawing/2014/main" id="{391C7DEA-28CE-412D-8B12-D1E97D2E8094}"/>
              </a:ext>
            </a:extLst>
          </p:cNvPr>
          <p:cNvSpPr>
            <a:spLocks noGrp="1"/>
          </p:cNvSpPr>
          <p:nvPr>
            <p:ph type="dt" sz="half" idx="11"/>
          </p:nvPr>
        </p:nvSpPr>
        <p:spPr/>
        <p:txBody>
          <a:bodyPr/>
          <a:lstStyle>
            <a:lvl1pPr>
              <a:defRPr>
                <a:solidFill>
                  <a:schemeClr val="bg1"/>
                </a:solidFill>
              </a:defRPr>
            </a:lvl1pPr>
          </a:lstStyle>
          <a:p>
            <a:fld id="{99887C60-4703-4564-8E43-44F3081C1F7E}"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D2422B42-5B9A-4469-9CF2-A0FF52614933}"/>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1675292669"/>
      </p:ext>
    </p:extLst>
  </p:cSld>
  <p:clrMapOvr>
    <a:masterClrMapping/>
  </p:clrMapOvr>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Kapitel einfach (grün)">
    <p:bg>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
        <p:nvSpPr>
          <p:cNvPr id="3" name="Date Placeholder 2">
            <a:extLst>
              <a:ext uri="{FF2B5EF4-FFF2-40B4-BE49-F238E27FC236}">
                <a16:creationId xmlns:a16="http://schemas.microsoft.com/office/drawing/2014/main" id="{4A4738C0-2432-4731-9591-76C52F565581}"/>
              </a:ext>
            </a:extLst>
          </p:cNvPr>
          <p:cNvSpPr>
            <a:spLocks noGrp="1"/>
          </p:cNvSpPr>
          <p:nvPr>
            <p:ph type="dt" sz="half" idx="11"/>
          </p:nvPr>
        </p:nvSpPr>
        <p:spPr/>
        <p:txBody>
          <a:bodyPr/>
          <a:lstStyle/>
          <a:p>
            <a:fld id="{43963FB2-1C48-4AEA-9679-E0EEF752AB75}"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24826A39-7D18-4E76-9378-6BD419286025}"/>
              </a:ext>
            </a:extLst>
          </p:cNvPr>
          <p:cNvSpPr>
            <a:spLocks noGrp="1"/>
          </p:cNvSpPr>
          <p:nvPr>
            <p:ph type="sldNum" sz="quarter" idx="12"/>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2963547464"/>
      </p:ext>
    </p:extLst>
  </p:cSld>
  <p:clrMapOvr>
    <a:masterClrMapping/>
  </p:clrMapOvr>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Kapitel einfach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pic>
        <p:nvPicPr>
          <p:cNvPr id="12" name="Grafik 11">
            <a:extLst>
              <a:ext uri="{FF2B5EF4-FFF2-40B4-BE49-F238E27FC236}">
                <a16:creationId xmlns:a16="http://schemas.microsoft.com/office/drawing/2014/main" id="{28304B8F-32D2-4A56-BFBB-2874A30463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1876BF7B-94F9-4284-8960-1B3CF28A1218}"/>
              </a:ext>
            </a:extLst>
          </p:cNvPr>
          <p:cNvSpPr>
            <a:spLocks noGrp="1"/>
          </p:cNvSpPr>
          <p:nvPr>
            <p:ph type="dt" sz="half" idx="11"/>
          </p:nvPr>
        </p:nvSpPr>
        <p:spPr/>
        <p:txBody>
          <a:bodyPr/>
          <a:lstStyle/>
          <a:p>
            <a:fld id="{E9AF9AF9-D618-4030-A8BF-F24D79DE4FC7}"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871D2B69-DA6B-4F90-8CDA-828B06517B0C}"/>
              </a:ext>
            </a:extLst>
          </p:cNvPr>
          <p:cNvSpPr>
            <a:spLocks noGrp="1"/>
          </p:cNvSpPr>
          <p:nvPr>
            <p:ph type="sldNum" sz="quarter" idx="12"/>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3303176809"/>
      </p:ext>
    </p:extLst>
  </p:cSld>
  <p:clrMapOvr>
    <a:masterClrMapping/>
  </p:clrMapOvr>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Kapitel (Bild)">
    <p:bg>
      <p:bgPr>
        <a:solidFill>
          <a:srgbClr val="F3F3F3"/>
        </a:solidFill>
        <a:effectLst/>
      </p:bgPr>
    </p:bg>
    <p:spTree>
      <p:nvGrpSpPr>
        <p:cNvPr id="1" name=""/>
        <p:cNvGrpSpPr/>
        <p:nvPr/>
      </p:nvGrpSpPr>
      <p:grpSpPr>
        <a:xfrm>
          <a:off x="0" y="0"/>
          <a:ext cx="0" cy="0"/>
          <a:chOff x="0" y="0"/>
          <a:chExt cx="0" cy="0"/>
        </a:xfrm>
      </p:grpSpPr>
      <p:sp>
        <p:nvSpPr>
          <p:cNvPr id="13" name="Bildplatzhalter 5">
            <a:extLst>
              <a:ext uri="{FF2B5EF4-FFF2-40B4-BE49-F238E27FC236}">
                <a16:creationId xmlns:a16="http://schemas.microsoft.com/office/drawing/2014/main" id="{BCEA0176-E50C-4AB0-9E4D-5D46E48581F0}"/>
              </a:ext>
            </a:extLst>
          </p:cNvPr>
          <p:cNvSpPr>
            <a:spLocks noGrp="1"/>
          </p:cNvSpPr>
          <p:nvPr>
            <p:ph type="pic" sz="quarter" idx="15"/>
          </p:nvPr>
        </p:nvSpPr>
        <p:spPr>
          <a:xfrm>
            <a:off x="3175" y="0"/>
            <a:ext cx="12188825" cy="6858000"/>
          </a:xfrm>
          <a:solidFill>
            <a:srgbClr val="7A7A7A"/>
          </a:solidFill>
        </p:spPr>
        <p:txBody>
          <a:bodyPr anchor="ctr"/>
          <a:lstStyle>
            <a:lvl1pPr algn="ctr">
              <a:defRPr sz="1400">
                <a:solidFill>
                  <a:schemeClr val="bg1"/>
                </a:solidFill>
              </a:defRPr>
            </a:lvl1pPr>
          </a:lstStyle>
          <a:p>
            <a:endParaRPr lang="en-GB"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325559"/>
          </a:xfrm>
        </p:spPr>
        <p:txBody>
          <a:bodyPr/>
          <a:lstStyle>
            <a:lvl1pPr>
              <a:lnSpc>
                <a:spcPct val="100000"/>
              </a:lnSpc>
              <a:defRPr sz="3800" b="1">
                <a:solidFill>
                  <a:schemeClr val="bg1"/>
                </a:solidFill>
              </a:defRPr>
            </a:lvl1pPr>
          </a:lstStyle>
          <a:p>
            <a:r>
              <a:rPr lang="en-GB"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512168"/>
          </a:xfrm>
        </p:spPr>
        <p:txBody>
          <a:bodyPr/>
          <a:lstStyle>
            <a:lvl1pPr marL="0" indent="0">
              <a:lnSpc>
                <a:spcPct val="100000"/>
              </a:lnSpc>
              <a:buNone/>
              <a:defRPr sz="10400" b="1">
                <a:solidFill>
                  <a:schemeClr val="tx2"/>
                </a:solidFill>
              </a:defRPr>
            </a:lvl1pPr>
          </a:lstStyle>
          <a:p>
            <a:pPr lvl="0"/>
            <a:r>
              <a:rPr lang="en-GB" noProof="0"/>
              <a:t>0</a:t>
            </a:r>
          </a:p>
        </p:txBody>
      </p:sp>
      <p:sp>
        <p:nvSpPr>
          <p:cNvPr id="4" name="Datumsplatzhalter 3">
            <a:extLst>
              <a:ext uri="{FF2B5EF4-FFF2-40B4-BE49-F238E27FC236}">
                <a16:creationId xmlns:a16="http://schemas.microsoft.com/office/drawing/2014/main" id="{80340F58-28D3-41A4-93C0-B550F7BAFC48}"/>
              </a:ext>
            </a:extLst>
          </p:cNvPr>
          <p:cNvSpPr>
            <a:spLocks noGrp="1"/>
          </p:cNvSpPr>
          <p:nvPr>
            <p:ph type="dt" sz="half" idx="11"/>
          </p:nvPr>
        </p:nvSpPr>
        <p:spPr/>
        <p:txBody>
          <a:bodyPr/>
          <a:lstStyle>
            <a:lvl1pPr>
              <a:defRPr>
                <a:solidFill>
                  <a:schemeClr val="bg1"/>
                </a:solidFill>
              </a:defRPr>
            </a:lvl1pPr>
          </a:lstStyle>
          <a:p>
            <a:fld id="{0CE6BDEE-1A9F-4A1A-BDED-0BC03B5E9280}" type="datetime3">
              <a:rPr lang="en-US" noProof="0" smtClean="0"/>
              <a:t>7 October 2020</a:t>
            </a:fld>
            <a:endParaRPr lang="en-GB" noProof="0"/>
          </a:p>
        </p:txBody>
      </p:sp>
      <p:sp>
        <p:nvSpPr>
          <p:cNvPr id="5" name="Foliennummernplatzhalter 4">
            <a:extLst>
              <a:ext uri="{FF2B5EF4-FFF2-40B4-BE49-F238E27FC236}">
                <a16:creationId xmlns:a16="http://schemas.microsoft.com/office/drawing/2014/main" id="{17D8599A-CBD4-4BCE-90EB-575D8BF042DE}"/>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GB" noProof="0" smtClean="0"/>
              <a:pPr/>
              <a:t>‹Nr.›</a:t>
            </a:fld>
            <a:endParaRPr lang="en-GB" noProof="0"/>
          </a:p>
        </p:txBody>
      </p:sp>
      <p:sp>
        <p:nvSpPr>
          <p:cNvPr id="10" name="Onlinebild-Platzhalter 12">
            <a:extLst>
              <a:ext uri="{FF2B5EF4-FFF2-40B4-BE49-F238E27FC236}">
                <a16:creationId xmlns:a16="http://schemas.microsoft.com/office/drawing/2014/main" id="{8DE525E5-41F3-4230-B9C6-F61EE9820C0E}"/>
              </a:ext>
            </a:extLst>
          </p:cNvPr>
          <p:cNvSpPr>
            <a:spLocks noGrp="1"/>
          </p:cNvSpPr>
          <p:nvPr>
            <p:ph type="clipArt" sz="quarter" idx="14" hasCustomPrompt="1"/>
          </p:nvPr>
        </p:nvSpPr>
        <p:spPr>
          <a:xfrm>
            <a:off x="10800993" y="-487273"/>
            <a:ext cx="816332" cy="1625511"/>
          </a:xfrm>
          <a:blipFill>
            <a:blip r:embed="rId2" cstate="screen">
              <a:extLst>
                <a:ext uri="{28A0092B-C50C-407E-A947-70E740481C1C}">
                  <a14:useLocalDpi xmlns:a14="http://schemas.microsoft.com/office/drawing/2010/main"/>
                </a:ext>
              </a:extLst>
            </a:blip>
            <a:stretch>
              <a:fillRect/>
            </a:stretch>
          </a:blipFill>
        </p:spPr>
        <p:txBody>
          <a:bodyPr/>
          <a:lstStyle/>
          <a:p>
            <a:r>
              <a:rPr lang="en-GB" noProof="0"/>
              <a:t> </a:t>
            </a:r>
          </a:p>
        </p:txBody>
      </p:sp>
      <p:sp>
        <p:nvSpPr>
          <p:cNvPr id="15" name="Onlinebild-Platzhalter 13">
            <a:extLst>
              <a:ext uri="{FF2B5EF4-FFF2-40B4-BE49-F238E27FC236}">
                <a16:creationId xmlns:a16="http://schemas.microsoft.com/office/drawing/2014/main" id="{DF4D06C3-CA03-4029-B8E9-B5341708E749}"/>
              </a:ext>
            </a:extLst>
          </p:cNvPr>
          <p:cNvSpPr>
            <a:spLocks noGrp="1"/>
          </p:cNvSpPr>
          <p:nvPr>
            <p:ph type="clipArt" sz="quarter" idx="16" hasCustomPrompt="1"/>
          </p:nvPr>
        </p:nvSpPr>
        <p:spPr>
          <a:xfrm>
            <a:off x="601200" y="6376595"/>
            <a:ext cx="576063" cy="126555"/>
          </a:xfrm>
          <a:blipFill>
            <a:blip r:embed="rId3" cstate="screen">
              <a:extLst>
                <a:ext uri="{28A0092B-C50C-407E-A947-70E740481C1C}">
                  <a14:useLocalDpi xmlns:a14="http://schemas.microsoft.com/office/drawing/2010/main"/>
                </a:ext>
              </a:extLst>
            </a:blip>
            <a:stretch>
              <a:fillRect/>
            </a:stretch>
          </a:blipFill>
        </p:spPr>
        <p:txBody>
          <a:bodyPr/>
          <a:lstStyle>
            <a:lvl1pPr>
              <a:defRPr sz="500"/>
            </a:lvl1pPr>
          </a:lstStyle>
          <a:p>
            <a:r>
              <a:rPr lang="en-GB" noProof="0"/>
              <a:t> </a:t>
            </a:r>
          </a:p>
        </p:txBody>
      </p:sp>
    </p:spTree>
    <p:extLst>
      <p:ext uri="{BB962C8B-B14F-4D97-AF65-F5344CB8AC3E}">
        <p14:creationId xmlns:p14="http://schemas.microsoft.com/office/powerpoint/2010/main" val="3305267890"/>
      </p:ext>
    </p:extLst>
  </p:cSld>
  <p:clrMapOvr>
    <a:masterClrMapping/>
  </p:clrMapOvr>
  <p:extLst>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renner (Bil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40D36231-6BF7-424C-94BD-F68C6DE3A0A0}"/>
              </a:ext>
            </a:extLst>
          </p:cNvPr>
          <p:cNvSpPr>
            <a:spLocks noGrp="1"/>
          </p:cNvSpPr>
          <p:nvPr>
            <p:ph type="pic" sz="quarter" idx="11"/>
          </p:nvPr>
        </p:nvSpPr>
        <p:spPr bwMode="gray">
          <a:xfrm>
            <a:off x="0" y="0"/>
            <a:ext cx="12192000" cy="6858000"/>
          </a:xfrm>
          <a:prstGeom prst="rect">
            <a:avLst/>
          </a:prstGeom>
          <a:solidFill>
            <a:srgbClr val="7A7A7A"/>
          </a:solidFill>
        </p:spPr>
        <p:txBody>
          <a:bodyPr wrap="square" anchor="ctr">
            <a:noAutofit/>
          </a:bodyPr>
          <a:lstStyle>
            <a:lvl1pPr marL="0" indent="0" algn="ctr">
              <a:buNone/>
              <a:defRPr sz="1000">
                <a:solidFill>
                  <a:schemeClr val="tx1"/>
                </a:solidFill>
              </a:defRPr>
            </a:lvl1pPr>
          </a:lstStyle>
          <a:p>
            <a:r>
              <a:rPr lang="en-US" noProof="0"/>
              <a:t>Click icon to add picture</a:t>
            </a:r>
          </a:p>
        </p:txBody>
      </p:sp>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836712"/>
            <a:ext cx="7272338" cy="2304951"/>
          </a:xfrm>
        </p:spPr>
        <p:txBody>
          <a:bodyPr/>
          <a:lstStyle>
            <a:lvl1pPr>
              <a:lnSpc>
                <a:spcPct val="100000"/>
              </a:lnSpc>
              <a:spcAft>
                <a:spcPts val="2000"/>
              </a:spcAft>
              <a:defRPr sz="4400" b="1">
                <a:solidFill>
                  <a:schemeClr val="bg1"/>
                </a:solidFill>
              </a:defRPr>
            </a:lvl1pPr>
            <a:lvl2pPr marL="0" indent="0">
              <a:lnSpc>
                <a:spcPct val="100000"/>
              </a:lnSpc>
              <a:spcAft>
                <a:spcPts val="0"/>
              </a:spcAft>
              <a:buNone/>
              <a:defRPr>
                <a:solidFill>
                  <a:schemeClr val="bg1"/>
                </a:solidFill>
              </a:defRPr>
            </a:lvl2pPr>
          </a:lstStyle>
          <a:p>
            <a:pPr lvl="0"/>
            <a:r>
              <a:rPr lang="en-US" noProof="0"/>
              <a:t>“Insert Quote (max. 44 pt, min 28 pt, source level 2)”</a:t>
            </a:r>
          </a:p>
          <a:p>
            <a:pPr lvl="1"/>
            <a:r>
              <a:rPr lang="en-US" noProof="0"/>
              <a:t>Source</a:t>
            </a:r>
          </a:p>
        </p:txBody>
      </p:sp>
      <p:sp>
        <p:nvSpPr>
          <p:cNvPr id="11" name="Onlinebild-Platzhalter 13">
            <a:extLst>
              <a:ext uri="{FF2B5EF4-FFF2-40B4-BE49-F238E27FC236}">
                <a16:creationId xmlns:a16="http://schemas.microsoft.com/office/drawing/2014/main" id="{C7B4EDC6-DFF3-4F74-A1BC-8ECEEEE65C05}"/>
              </a:ext>
            </a:extLst>
          </p:cNvPr>
          <p:cNvSpPr>
            <a:spLocks noGrp="1"/>
          </p:cNvSpPr>
          <p:nvPr>
            <p:ph type="clipArt" sz="quarter" idx="16" hasCustomPrompt="1"/>
          </p:nvPr>
        </p:nvSpPr>
        <p:spPr>
          <a:xfrm>
            <a:off x="601200" y="6376595"/>
            <a:ext cx="576063" cy="126555"/>
          </a:xfrm>
          <a:blipFill>
            <a:blip r:embed="rId2" cstate="screen">
              <a:extLst>
                <a:ext uri="{28A0092B-C50C-407E-A947-70E740481C1C}">
                  <a14:useLocalDpi xmlns:a14="http://schemas.microsoft.com/office/drawing/2010/main"/>
                </a:ext>
              </a:extLst>
            </a:blip>
            <a:stretch>
              <a:fillRect/>
            </a:stretch>
          </a:blipFill>
        </p:spPr>
        <p:txBody>
          <a:bodyPr/>
          <a:lstStyle>
            <a:lvl1pPr>
              <a:defRPr sz="500"/>
            </a:lvl1pPr>
          </a:lstStyle>
          <a:p>
            <a:r>
              <a:rPr lang="en-US" noProof="0"/>
              <a:t> </a:t>
            </a:r>
          </a:p>
        </p:txBody>
      </p:sp>
      <p:sp>
        <p:nvSpPr>
          <p:cNvPr id="2" name="Date Placeholder 1">
            <a:extLst>
              <a:ext uri="{FF2B5EF4-FFF2-40B4-BE49-F238E27FC236}">
                <a16:creationId xmlns:a16="http://schemas.microsoft.com/office/drawing/2014/main" id="{8C172601-F2D8-4756-9014-EE2AA98B1EF3}"/>
              </a:ext>
            </a:extLst>
          </p:cNvPr>
          <p:cNvSpPr>
            <a:spLocks noGrp="1"/>
          </p:cNvSpPr>
          <p:nvPr>
            <p:ph type="dt" sz="half" idx="17"/>
          </p:nvPr>
        </p:nvSpPr>
        <p:spPr/>
        <p:txBody>
          <a:bodyPr/>
          <a:lstStyle>
            <a:lvl1pPr>
              <a:defRPr>
                <a:solidFill>
                  <a:schemeClr val="bg1"/>
                </a:solidFill>
              </a:defRPr>
            </a:lvl1pPr>
          </a:lstStyle>
          <a:p>
            <a:fld id="{BF798874-55FF-482A-ABFA-46C367B19469}"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485843BC-3D7B-43A3-B54D-54DC4DCCD76F}"/>
              </a:ext>
            </a:extLst>
          </p:cNvPr>
          <p:cNvSpPr>
            <a:spLocks noGrp="1"/>
          </p:cNvSpPr>
          <p:nvPr>
            <p:ph type="sldNum" sz="quarter" idx="18"/>
          </p:nvPr>
        </p:nvSpPr>
        <p:spPr/>
        <p:txBody>
          <a:bodyPr/>
          <a:lstStyle>
            <a:lvl1pPr>
              <a:defRPr>
                <a:solidFill>
                  <a:schemeClr val="bg1"/>
                </a:solidFill>
              </a:defRPr>
            </a:lvl1p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1984914863"/>
      </p:ext>
    </p:extLst>
  </p:cSld>
  <p:clrMapOvr>
    <a:masterClrMapping/>
  </p:clrMapOvr>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renner (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981075"/>
            <a:ext cx="7272338" cy="2160588"/>
          </a:xfrm>
        </p:spPr>
        <p:txBody>
          <a:bodyPr/>
          <a:lstStyle>
            <a:lvl1pPr>
              <a:defRPr sz="4400" b="1">
                <a:solidFill>
                  <a:schemeClr val="tx1"/>
                </a:solidFill>
              </a:defRPr>
            </a:lvl1pPr>
          </a:lstStyle>
          <a:p>
            <a:pPr lvl="0"/>
            <a:r>
              <a:rPr lang="en-US" noProof="0"/>
              <a:t>“Insert Quote (max. 44 pt, min 28 pt)”</a:t>
            </a:r>
          </a:p>
        </p:txBody>
      </p:sp>
      <p:sp>
        <p:nvSpPr>
          <p:cNvPr id="4" name="Date Placeholder 3">
            <a:extLst>
              <a:ext uri="{FF2B5EF4-FFF2-40B4-BE49-F238E27FC236}">
                <a16:creationId xmlns:a16="http://schemas.microsoft.com/office/drawing/2014/main" id="{0EB1BFA5-F1DE-439D-8292-1985FFB11ECB}"/>
              </a:ext>
            </a:extLst>
          </p:cNvPr>
          <p:cNvSpPr>
            <a:spLocks noGrp="1"/>
          </p:cNvSpPr>
          <p:nvPr>
            <p:ph type="dt" sz="half" idx="13"/>
          </p:nvPr>
        </p:nvSpPr>
        <p:spPr/>
        <p:txBody>
          <a:bodyPr/>
          <a:lstStyle/>
          <a:p>
            <a:fld id="{FDF47531-77C3-46B5-BA7D-F047C3CDA2C3}" type="datetime3">
              <a:rPr lang="en-US" noProof="0" smtClean="0"/>
              <a:t>7 October 2020</a:t>
            </a:fld>
            <a:endParaRPr lang="en-US" noProof="0"/>
          </a:p>
        </p:txBody>
      </p:sp>
      <p:sp>
        <p:nvSpPr>
          <p:cNvPr id="5" name="Slide Number Placeholder 4">
            <a:extLst>
              <a:ext uri="{FF2B5EF4-FFF2-40B4-BE49-F238E27FC236}">
                <a16:creationId xmlns:a16="http://schemas.microsoft.com/office/drawing/2014/main" id="{0001AB10-363B-4F98-9D35-518F027490A0}"/>
              </a:ext>
            </a:extLst>
          </p:cNvPr>
          <p:cNvSpPr>
            <a:spLocks noGrp="1"/>
          </p:cNvSpPr>
          <p:nvPr>
            <p:ph type="sldNum" sz="quarter" idx="14"/>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2605409549"/>
      </p:ext>
    </p:extLst>
  </p:cSld>
  <p:clrMapOvr>
    <a:masterClrMapping/>
  </p:clrMapOvr>
  <p:extLst>
    <p:ext uri="{DCECCB84-F9BA-43D5-87BE-67443E8EF086}">
      <p15:sldGuideLst xmlns:p15="http://schemas.microsoft.com/office/powerpoint/2012/main">
        <p15:guide id="1" orient="horz" pos="61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elfolie einfach">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28951796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46"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CD057509-CBAF-4477-A7D7-83979BE7EE44}"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10708313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p:txBody>
          <a:bodyPr/>
          <a:lstStyle/>
          <a:p>
            <a:fld id="{9ED44B0D-B574-4EEA-BD18-090571359E43}" type="datetime3">
              <a:rPr lang="en-US" noProof="0" smtClean="0"/>
              <a:t>7 October 2020</a:t>
            </a:fld>
            <a:endParaRPr lang="en-US" noProof="0"/>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579219280"/>
      </p:ext>
    </p:extLst>
  </p:cSld>
  <p:clrMapOvr>
    <a:masterClrMapping/>
  </p:clrMapOvr>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p>
        </p:txBody>
      </p:sp>
      <p:sp>
        <p:nvSpPr>
          <p:cNvPr id="9" name="Inhaltsplatzhalter 8">
            <a:extLst>
              <a:ext uri="{FF2B5EF4-FFF2-40B4-BE49-F238E27FC236}">
                <a16:creationId xmlns:a16="http://schemas.microsoft.com/office/drawing/2014/main" id="{9498EFB6-F28B-4075-959C-D80C299D8C5E}"/>
              </a:ext>
            </a:extLst>
          </p:cNvPr>
          <p:cNvSpPr>
            <a:spLocks noGrp="1"/>
          </p:cNvSpPr>
          <p:nvPr>
            <p:ph sz="quarter" idx="16" hasCustomPrompt="1"/>
          </p:nvPr>
        </p:nvSpPr>
        <p:spPr>
          <a:xfrm>
            <a:off x="587375"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10">
            <a:extLst>
              <a:ext uri="{FF2B5EF4-FFF2-40B4-BE49-F238E27FC236}">
                <a16:creationId xmlns:a16="http://schemas.microsoft.com/office/drawing/2014/main" id="{ED1B5D5A-F9B8-4256-8DD8-396956155A1B}"/>
              </a:ext>
            </a:extLst>
          </p:cNvPr>
          <p:cNvSpPr>
            <a:spLocks noGrp="1"/>
          </p:cNvSpPr>
          <p:nvPr>
            <p:ph sz="quarter" idx="17" hasCustomPrompt="1"/>
          </p:nvPr>
        </p:nvSpPr>
        <p:spPr>
          <a:xfrm>
            <a:off x="6203950"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0B1A8501-2127-4A03-A204-7BE81284643B}"/>
              </a:ext>
            </a:extLst>
          </p:cNvPr>
          <p:cNvSpPr>
            <a:spLocks noGrp="1"/>
          </p:cNvSpPr>
          <p:nvPr>
            <p:ph type="dt" sz="half" idx="18"/>
          </p:nvPr>
        </p:nvSpPr>
        <p:spPr/>
        <p:txBody>
          <a:bodyPr/>
          <a:lstStyle/>
          <a:p>
            <a:fld id="{9C9E5E65-A368-434B-A4A4-EF48F99DA8B8}"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E1294DA3-4BD3-4274-9371-47EB990F8D81}"/>
              </a:ext>
            </a:extLst>
          </p:cNvPr>
          <p:cNvSpPr>
            <a:spLocks noGrp="1"/>
          </p:cNvSpPr>
          <p:nvPr>
            <p:ph type="sldNum" sz="quarter" idx="19"/>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2320456018"/>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el und 3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p>
        </p:txBody>
      </p:sp>
      <p:sp>
        <p:nvSpPr>
          <p:cNvPr id="9" name="Inhaltsplatzhalter 8">
            <a:extLst>
              <a:ext uri="{FF2B5EF4-FFF2-40B4-BE49-F238E27FC236}">
                <a16:creationId xmlns:a16="http://schemas.microsoft.com/office/drawing/2014/main" id="{69D571FC-BA96-4CAF-A727-A635D4576025}"/>
              </a:ext>
            </a:extLst>
          </p:cNvPr>
          <p:cNvSpPr>
            <a:spLocks noGrp="1"/>
          </p:cNvSpPr>
          <p:nvPr>
            <p:ph sz="quarter" idx="17" hasCustomPrompt="1"/>
          </p:nvPr>
        </p:nvSpPr>
        <p:spPr>
          <a:xfrm>
            <a:off x="587375"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8">
            <a:extLst>
              <a:ext uri="{FF2B5EF4-FFF2-40B4-BE49-F238E27FC236}">
                <a16:creationId xmlns:a16="http://schemas.microsoft.com/office/drawing/2014/main" id="{E05B939F-D767-408F-A43E-2B6FD79A4DDA}"/>
              </a:ext>
            </a:extLst>
          </p:cNvPr>
          <p:cNvSpPr>
            <a:spLocks noGrp="1"/>
          </p:cNvSpPr>
          <p:nvPr>
            <p:ph sz="quarter" idx="18" hasCustomPrompt="1"/>
          </p:nvPr>
        </p:nvSpPr>
        <p:spPr>
          <a:xfrm>
            <a:off x="4332288"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Inhaltsplatzhalter 8">
            <a:extLst>
              <a:ext uri="{FF2B5EF4-FFF2-40B4-BE49-F238E27FC236}">
                <a16:creationId xmlns:a16="http://schemas.microsoft.com/office/drawing/2014/main" id="{BA6ACEF6-A2C9-4708-BF76-02325C9F1C52}"/>
              </a:ext>
            </a:extLst>
          </p:cNvPr>
          <p:cNvSpPr>
            <a:spLocks noGrp="1"/>
          </p:cNvSpPr>
          <p:nvPr>
            <p:ph sz="quarter" idx="19" hasCustomPrompt="1"/>
          </p:nvPr>
        </p:nvSpPr>
        <p:spPr>
          <a:xfrm>
            <a:off x="8075613"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8D5D0483-414C-4F51-843F-44544332E387}"/>
              </a:ext>
            </a:extLst>
          </p:cNvPr>
          <p:cNvSpPr>
            <a:spLocks noGrp="1"/>
          </p:cNvSpPr>
          <p:nvPr>
            <p:ph type="dt" sz="half" idx="20"/>
          </p:nvPr>
        </p:nvSpPr>
        <p:spPr/>
        <p:txBody>
          <a:bodyPr/>
          <a:lstStyle/>
          <a:p>
            <a:fld id="{97796D55-E46B-43DF-ACE0-2740ACE9D9B5}" type="datetime3">
              <a:rPr lang="en-US" noProof="0" smtClean="0"/>
              <a:t>7 October 2020</a:t>
            </a:fld>
            <a:endParaRPr lang="en-US" noProof="0"/>
          </a:p>
        </p:txBody>
      </p:sp>
      <p:sp>
        <p:nvSpPr>
          <p:cNvPr id="6" name="Slide Number Placeholder 5">
            <a:extLst>
              <a:ext uri="{FF2B5EF4-FFF2-40B4-BE49-F238E27FC236}">
                <a16:creationId xmlns:a16="http://schemas.microsoft.com/office/drawing/2014/main" id="{AF1929E3-53FE-4AD5-9603-46F552CACE1D}"/>
              </a:ext>
            </a:extLst>
          </p:cNvPr>
          <p:cNvSpPr>
            <a:spLocks noGrp="1"/>
          </p:cNvSpPr>
          <p:nvPr>
            <p:ph type="sldNum" sz="quarter" idx="21"/>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1887236578"/>
      </p:ext>
    </p:extLst>
  </p:cSld>
  <p:clrMapOvr>
    <a:masterClrMapping/>
  </p:clrMapOvr>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a:xfrm>
            <a:off x="587376" y="368301"/>
            <a:ext cx="5400674" cy="466899"/>
          </a:xfrm>
        </p:spPr>
        <p:txBody>
          <a:bodyPr/>
          <a:lstStyle/>
          <a:p>
            <a:r>
              <a:rPr lang="en-US"/>
              <a:t>Click </a:t>
            </a:r>
            <a:r>
              <a:rPr lang="en-US" noProof="0"/>
              <a:t>to</a:t>
            </a:r>
            <a:r>
              <a:rPr lang="en-US"/>
              <a:t> </a:t>
            </a:r>
            <a:r>
              <a:rPr lang="en-US" dirty="0"/>
              <a:t>edit Master </a:t>
            </a:r>
            <a:r>
              <a:rPr lang="en-US"/>
              <a:t>title style</a:t>
            </a:r>
            <a:endParaRPr lang="en-US" dirty="0"/>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7" y="1700213"/>
            <a:ext cx="5400673"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Bildplatzhalter 6">
            <a:extLst>
              <a:ext uri="{FF2B5EF4-FFF2-40B4-BE49-F238E27FC236}">
                <a16:creationId xmlns:a16="http://schemas.microsoft.com/office/drawing/2014/main" id="{00D65DE6-22B8-49FA-AE8B-AB79B8531731}"/>
              </a:ext>
            </a:extLst>
          </p:cNvPr>
          <p:cNvSpPr>
            <a:spLocks noGrp="1"/>
          </p:cNvSpPr>
          <p:nvPr>
            <p:ph type="pic" sz="quarter" idx="11"/>
          </p:nvPr>
        </p:nvSpPr>
        <p:spPr bwMode="gray">
          <a:xfrm>
            <a:off x="6203950" y="0"/>
            <a:ext cx="5988050" cy="6129339"/>
          </a:xfrm>
          <a:prstGeom prst="rect">
            <a:avLst/>
          </a:prstGeom>
          <a:solidFill>
            <a:schemeClr val="accent6"/>
          </a:solidFill>
        </p:spPr>
        <p:txBody>
          <a:bodyPr wrap="square" anchor="ctr">
            <a:no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6" name="Date Placeholder 5">
            <a:extLst>
              <a:ext uri="{FF2B5EF4-FFF2-40B4-BE49-F238E27FC236}">
                <a16:creationId xmlns:a16="http://schemas.microsoft.com/office/drawing/2014/main" id="{6672B7DE-4CE2-48D8-9E83-B1655F427CE5}"/>
              </a:ext>
            </a:extLst>
          </p:cNvPr>
          <p:cNvSpPr>
            <a:spLocks noGrp="1"/>
          </p:cNvSpPr>
          <p:nvPr>
            <p:ph type="dt" sz="half" idx="12"/>
          </p:nvPr>
        </p:nvSpPr>
        <p:spPr/>
        <p:txBody>
          <a:bodyPr/>
          <a:lstStyle/>
          <a:p>
            <a:fld id="{B491E9C3-C6B7-4E82-8744-B19A3AA87119}" type="datetime3">
              <a:rPr lang="en-US" smtClean="0"/>
              <a:t>7 October 2020</a:t>
            </a:fld>
            <a:endParaRPr lang="en-US" dirty="0"/>
          </a:p>
        </p:txBody>
      </p:sp>
      <p:sp>
        <p:nvSpPr>
          <p:cNvPr id="8" name="Slide Number Placeholder 7">
            <a:extLst>
              <a:ext uri="{FF2B5EF4-FFF2-40B4-BE49-F238E27FC236}">
                <a16:creationId xmlns:a16="http://schemas.microsoft.com/office/drawing/2014/main" id="{4706D15E-D4F6-4294-A987-444ED4989563}"/>
              </a:ext>
            </a:extLst>
          </p:cNvPr>
          <p:cNvSpPr>
            <a:spLocks noGrp="1"/>
          </p:cNvSpPr>
          <p:nvPr>
            <p:ph type="sldNum" sz="quarter" idx="13"/>
          </p:nvPr>
        </p:nvSpPr>
        <p:spPr/>
        <p:txBody>
          <a:bodyPr/>
          <a:lstStyle/>
          <a:p>
            <a:fld id="{62CB3E74-FC4B-418A-B5F6-72ED80208EB2}" type="slidenum">
              <a:rPr lang="en-US" noProof="0" smtClean="0"/>
              <a:pPr/>
              <a:t>‹Nr.›</a:t>
            </a:fld>
            <a:endParaRPr lang="en-US" noProof="0" dirty="0"/>
          </a:p>
        </p:txBody>
      </p:sp>
    </p:spTree>
    <p:extLst>
      <p:ext uri="{BB962C8B-B14F-4D97-AF65-F5344CB8AC3E}">
        <p14:creationId xmlns:p14="http://schemas.microsoft.com/office/powerpoint/2010/main" val="335958969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p:txBody>
          <a:bodyPr/>
          <a:lstStyle/>
          <a:p>
            <a:fld id="{AD777B3C-7F25-4E45-920A-28CC8C84CF50}"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6314810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540A6E-44B3-452A-8635-81299E742E92}"/>
              </a:ext>
            </a:extLst>
          </p:cNvPr>
          <p:cNvSpPr>
            <a:spLocks noGrp="1"/>
          </p:cNvSpPr>
          <p:nvPr>
            <p:ph type="dt" sz="half" idx="10"/>
          </p:nvPr>
        </p:nvSpPr>
        <p:spPr/>
        <p:txBody>
          <a:bodyPr/>
          <a:lstStyle/>
          <a:p>
            <a:fld id="{23733AD7-E4B5-43C8-9C2F-C22882318F41}" type="datetime3">
              <a:rPr lang="en-US" noProof="0" smtClean="0"/>
              <a:t>7 October 2020</a:t>
            </a:fld>
            <a:endParaRPr lang="en-US" noProof="0"/>
          </a:p>
        </p:txBody>
      </p:sp>
      <p:sp>
        <p:nvSpPr>
          <p:cNvPr id="5" name="Slide Number Placeholder 4">
            <a:extLst>
              <a:ext uri="{FF2B5EF4-FFF2-40B4-BE49-F238E27FC236}">
                <a16:creationId xmlns:a16="http://schemas.microsoft.com/office/drawing/2014/main" id="{3C49F892-46C7-44B5-8A70-4419895B07C9}"/>
              </a:ext>
            </a:extLst>
          </p:cNvPr>
          <p:cNvSpPr>
            <a:spLocks noGrp="1"/>
          </p:cNvSpPr>
          <p:nvPr>
            <p:ph type="sldNum" sz="quarter" idx="11"/>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31858069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Kontakte (große Bilder)">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0" y="0"/>
            <a:ext cx="5627688" cy="6129338"/>
          </a:xfrm>
          <a:solidFill>
            <a:srgbClr val="7A7A7A"/>
          </a:solidFill>
        </p:spPr>
        <p:txBody>
          <a:bodyPr anchor="ctr"/>
          <a:lstStyle>
            <a:lvl1pPr algn="ctr">
              <a:defRPr sz="1400">
                <a:solidFill>
                  <a:schemeClr val="bg1"/>
                </a:solidFill>
              </a:defRPr>
            </a:lvl1pPr>
          </a:lstStyle>
          <a:p>
            <a:endParaRPr lang="en-US" noProof="0"/>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5627688" y="0"/>
            <a:ext cx="5976937" cy="6129338"/>
          </a:xfrm>
          <a:solidFill>
            <a:srgbClr val="7A7A7A"/>
          </a:solidFill>
        </p:spPr>
        <p:txBody>
          <a:bodyPr anchor="ctr"/>
          <a:lstStyle>
            <a:lvl1pPr algn="ctr">
              <a:defRPr sz="1400">
                <a:solidFill>
                  <a:schemeClr val="bg1"/>
                </a:solidFill>
              </a:defRPr>
            </a:lvl1pPr>
          </a:lstStyle>
          <a:p>
            <a:endParaRPr lang="en-US"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lvl1pPr>
              <a:defRPr>
                <a:solidFill>
                  <a:schemeClr val="bg1"/>
                </a:solidFill>
              </a:defRPr>
            </a:lvl1p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587375"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6203950"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 name="Date Placeholder 2">
            <a:extLst>
              <a:ext uri="{FF2B5EF4-FFF2-40B4-BE49-F238E27FC236}">
                <a16:creationId xmlns:a16="http://schemas.microsoft.com/office/drawing/2014/main" id="{875268E5-76E9-487E-9024-A97441E2BB65}"/>
              </a:ext>
            </a:extLst>
          </p:cNvPr>
          <p:cNvSpPr>
            <a:spLocks noGrp="1"/>
          </p:cNvSpPr>
          <p:nvPr>
            <p:ph type="dt" sz="half" idx="16"/>
          </p:nvPr>
        </p:nvSpPr>
        <p:spPr/>
        <p:txBody>
          <a:bodyPr/>
          <a:lstStyle/>
          <a:p>
            <a:fld id="{53A543EE-1B39-4FDB-89B6-B35A3E89CB14}" type="datetime3">
              <a:rPr lang="en-US" noProof="0" smtClean="0"/>
              <a:t>7 October 2020</a:t>
            </a:fld>
            <a:endParaRPr lang="en-US" noProof="0"/>
          </a:p>
        </p:txBody>
      </p:sp>
      <p:sp>
        <p:nvSpPr>
          <p:cNvPr id="8" name="Slide Number Placeholder 7">
            <a:extLst>
              <a:ext uri="{FF2B5EF4-FFF2-40B4-BE49-F238E27FC236}">
                <a16:creationId xmlns:a16="http://schemas.microsoft.com/office/drawing/2014/main" id="{D5A4B27C-A892-4022-8BEF-3D68BA6C44BE}"/>
              </a:ext>
            </a:extLst>
          </p:cNvPr>
          <p:cNvSpPr>
            <a:spLocks noGrp="1"/>
          </p:cNvSpPr>
          <p:nvPr>
            <p:ph type="sldNum" sz="quarter" idx="17"/>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3364269468"/>
      </p:ext>
    </p:extLst>
  </p:cSld>
  <p:clrMapOvr>
    <a:masterClrMapping/>
  </p:clrMapOvr>
  <p:extLst>
    <p:ext uri="{DCECCB84-F9BA-43D5-87BE-67443E8EF086}">
      <p15:sldGuideLst xmlns:p15="http://schemas.microsoft.com/office/powerpoint/2012/main">
        <p15:guide id="1" pos="1549">
          <p15:clr>
            <a:srgbClr val="FBAE40"/>
          </p15:clr>
        </p15:guide>
        <p15:guide id="2" pos="3545">
          <p15:clr>
            <a:srgbClr val="FBAE40"/>
          </p15:clr>
        </p15:guide>
        <p15:guide id="3" pos="5360">
          <p15:clr>
            <a:srgbClr val="FBAE40"/>
          </p15:clr>
        </p15:guide>
        <p15:guide id="5" orient="horz" pos="229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Kontakte (kleine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2892424"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587374" y="1484313"/>
            <a:ext cx="1872221" cy="2160587"/>
          </a:xfrm>
          <a:solidFill>
            <a:srgbClr val="7A7A7A"/>
          </a:solidFill>
        </p:spPr>
        <p:txBody>
          <a:bodyPr anchor="ctr"/>
          <a:lstStyle>
            <a:lvl1pPr algn="ctr">
              <a:defRPr sz="1400">
                <a:solidFill>
                  <a:schemeClr val="bg1"/>
                </a:solidFill>
              </a:defRPr>
            </a:lvl1pPr>
          </a:lstStyle>
          <a:p>
            <a:endParaRPr lang="en-US" noProof="0"/>
          </a:p>
        </p:txBody>
      </p:sp>
      <p:grpSp>
        <p:nvGrpSpPr>
          <p:cNvPr id="25" name="Gruppieren 24">
            <a:extLst>
              <a:ext uri="{FF2B5EF4-FFF2-40B4-BE49-F238E27FC236}">
                <a16:creationId xmlns:a16="http://schemas.microsoft.com/office/drawing/2014/main" id="{AA95A97E-1E87-4F79-A043-06CBF137AABE}"/>
              </a:ext>
            </a:extLst>
          </p:cNvPr>
          <p:cNvGrpSpPr>
            <a:grpSpLocks noChangeAspect="1"/>
          </p:cNvGrpSpPr>
          <p:nvPr userDrawn="1"/>
        </p:nvGrpSpPr>
        <p:grpSpPr>
          <a:xfrm>
            <a:off x="7716180" y="4437112"/>
            <a:ext cx="2420888" cy="2420888"/>
            <a:chOff x="7378960" y="4000500"/>
            <a:chExt cx="2857500" cy="2857500"/>
          </a:xfrm>
        </p:grpSpPr>
        <p:sp>
          <p:nvSpPr>
            <p:cNvPr id="26" name="Freihandform: Form 25">
              <a:extLst>
                <a:ext uri="{FF2B5EF4-FFF2-40B4-BE49-F238E27FC236}">
                  <a16:creationId xmlns:a16="http://schemas.microsoft.com/office/drawing/2014/main" id="{AEB79B26-1FBB-479D-8E44-92841E4D7A6D}"/>
                </a:ext>
              </a:extLst>
            </p:cNvPr>
            <p:cNvSpPr/>
            <p:nvPr/>
          </p:nvSpPr>
          <p:spPr>
            <a:xfrm>
              <a:off x="9283960" y="5905500"/>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D90B509A-F979-4F50-9148-2866300B9974}"/>
                </a:ext>
              </a:extLst>
            </p:cNvPr>
            <p:cNvSpPr/>
            <p:nvPr/>
          </p:nvSpPr>
          <p:spPr>
            <a:xfrm>
              <a:off x="7378960" y="4953000"/>
              <a:ext cx="1905000" cy="1905000"/>
            </a:xfrm>
            <a:custGeom>
              <a:avLst/>
              <a:gdLst>
                <a:gd name="connsiteX0" fmla="*/ 952500 w 1905000"/>
                <a:gd name="connsiteY0" fmla="*/ 952500 h 1905000"/>
                <a:gd name="connsiteX1" fmla="*/ 0 w 1905000"/>
                <a:gd name="connsiteY1" fmla="*/ 1905000 h 1905000"/>
                <a:gd name="connsiteX2" fmla="*/ 952500 w 1905000"/>
                <a:gd name="connsiteY2" fmla="*/ 1905000 h 1905000"/>
                <a:gd name="connsiteX3" fmla="*/ 1905000 w 1905000"/>
                <a:gd name="connsiteY3" fmla="*/ 952500 h 1905000"/>
                <a:gd name="connsiteX4" fmla="*/ 19050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952500"/>
                  </a:moveTo>
                  <a:lnTo>
                    <a:pt x="0" y="1905000"/>
                  </a:lnTo>
                  <a:lnTo>
                    <a:pt x="952500" y="1905000"/>
                  </a:lnTo>
                  <a:lnTo>
                    <a:pt x="1905000" y="952500"/>
                  </a:lnTo>
                  <a:lnTo>
                    <a:pt x="1905000" y="0"/>
                  </a:lnTo>
                  <a:close/>
                </a:path>
              </a:pathLst>
            </a:custGeom>
            <a:solidFill>
              <a:srgbClr val="201751"/>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21039803-5438-4B81-BE01-7A4EED98821A}"/>
                </a:ext>
              </a:extLst>
            </p:cNvPr>
            <p:cNvSpPr/>
            <p:nvPr/>
          </p:nvSpPr>
          <p:spPr>
            <a:xfrm>
              <a:off x="8331460" y="4000500"/>
              <a:ext cx="952500" cy="1905000"/>
            </a:xfrm>
            <a:custGeom>
              <a:avLst/>
              <a:gdLst>
                <a:gd name="connsiteX0" fmla="*/ 0 w 952500"/>
                <a:gd name="connsiteY0" fmla="*/ 0 h 1905000"/>
                <a:gd name="connsiteX1" fmla="*/ 0 w 952500"/>
                <a:gd name="connsiteY1" fmla="*/ 1905000 h 1905000"/>
                <a:gd name="connsiteX2" fmla="*/ 952500 w 952500"/>
                <a:gd name="connsiteY2" fmla="*/ 952500 h 1905000"/>
              </a:gdLst>
              <a:ahLst/>
              <a:cxnLst>
                <a:cxn ang="0">
                  <a:pos x="connsiteX0" y="connsiteY0"/>
                </a:cxn>
                <a:cxn ang="0">
                  <a:pos x="connsiteX1" y="connsiteY1"/>
                </a:cxn>
                <a:cxn ang="0">
                  <a:pos x="connsiteX2" y="connsiteY2"/>
                </a:cxn>
              </a:cxnLst>
              <a:rect l="l" t="t" r="r" b="b"/>
              <a:pathLst>
                <a:path w="952500" h="1905000">
                  <a:moveTo>
                    <a:pt x="0" y="0"/>
                  </a:moveTo>
                  <a:lnTo>
                    <a:pt x="0" y="1905000"/>
                  </a:lnTo>
                  <a:lnTo>
                    <a:pt x="952500" y="952500"/>
                  </a:lnTo>
                  <a:close/>
                </a:path>
              </a:pathLst>
            </a:custGeom>
            <a:solidFill>
              <a:srgbClr val="00CE7D"/>
            </a:solidFill>
            <a:ln w="9525" cap="flat">
              <a:noFill/>
              <a:prstDash val="solid"/>
              <a:miter/>
            </a:ln>
          </p:spPr>
          <p:txBody>
            <a:bodyPr rtlCol="0" anchor="ctr"/>
            <a:lstStyle/>
            <a:p>
              <a:endParaRPr lang="en-US" noProof="0"/>
            </a:p>
          </p:txBody>
        </p:sp>
      </p:gr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8510028"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6204978" y="1484313"/>
            <a:ext cx="1872221" cy="2160587"/>
          </a:xfrm>
          <a:solidFill>
            <a:srgbClr val="7A7A7A"/>
          </a:solidFill>
        </p:spPr>
        <p:txBody>
          <a:bodyPr anchor="ctr"/>
          <a:lstStyle>
            <a:lvl1pPr algn="ctr">
              <a:defRPr sz="1400">
                <a:solidFill>
                  <a:schemeClr val="bg1"/>
                </a:solidFill>
              </a:defRPr>
            </a:lvl1pPr>
          </a:lstStyle>
          <a:p>
            <a:endParaRPr lang="en-US" noProof="0"/>
          </a:p>
        </p:txBody>
      </p:sp>
      <p:sp>
        <p:nvSpPr>
          <p:cNvPr id="3" name="Date Placeholder 2">
            <a:extLst>
              <a:ext uri="{FF2B5EF4-FFF2-40B4-BE49-F238E27FC236}">
                <a16:creationId xmlns:a16="http://schemas.microsoft.com/office/drawing/2014/main" id="{25D2422E-C4CD-4A3A-B69D-25D6B4463A3A}"/>
              </a:ext>
            </a:extLst>
          </p:cNvPr>
          <p:cNvSpPr>
            <a:spLocks noGrp="1"/>
          </p:cNvSpPr>
          <p:nvPr>
            <p:ph type="dt" sz="half" idx="16"/>
          </p:nvPr>
        </p:nvSpPr>
        <p:spPr/>
        <p:txBody>
          <a:bodyPr/>
          <a:lstStyle/>
          <a:p>
            <a:fld id="{5CC1086C-59C6-4903-A98C-2CDE5BCF2AAE}" type="datetime3">
              <a:rPr lang="en-US" noProof="0" smtClean="0"/>
              <a:t>7 October 2020</a:t>
            </a:fld>
            <a:endParaRPr lang="en-US" noProof="0"/>
          </a:p>
        </p:txBody>
      </p:sp>
      <p:sp>
        <p:nvSpPr>
          <p:cNvPr id="8" name="Slide Number Placeholder 7">
            <a:extLst>
              <a:ext uri="{FF2B5EF4-FFF2-40B4-BE49-F238E27FC236}">
                <a16:creationId xmlns:a16="http://schemas.microsoft.com/office/drawing/2014/main" id="{8A0EBEF7-6725-4947-A407-42CDE302FDD3}"/>
              </a:ext>
            </a:extLst>
          </p:cNvPr>
          <p:cNvSpPr>
            <a:spLocks noGrp="1"/>
          </p:cNvSpPr>
          <p:nvPr>
            <p:ph type="sldNum" sz="quarter" idx="17"/>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2738125047"/>
      </p:ext>
    </p:extLst>
  </p:cSld>
  <p:clrMapOvr>
    <a:masterClrMapping/>
  </p:clrMapOvr>
  <p:extLst>
    <p:ext uri="{DCECCB84-F9BA-43D5-87BE-67443E8EF086}">
      <p15:sldGuideLst xmlns:p15="http://schemas.microsoft.com/office/powerpoint/2012/main">
        <p15:guide id="1" pos="1549">
          <p15:clr>
            <a:srgbClr val="FBAE40"/>
          </p15:clr>
        </p15:guide>
        <p15:guide id="2" pos="1822">
          <p15:clr>
            <a:srgbClr val="FBAE40"/>
          </p15:clr>
        </p15:guide>
        <p15:guide id="3" pos="5360">
          <p15:clr>
            <a:srgbClr val="FBAE40"/>
          </p15:clr>
        </p15:guide>
        <p15:guide id="5" orient="horz" pos="2296">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33770405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6626"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spTree>
    <p:extLst>
      <p:ext uri="{BB962C8B-B14F-4D97-AF65-F5344CB8AC3E}">
        <p14:creationId xmlns:p14="http://schemas.microsoft.com/office/powerpoint/2010/main" val="224830890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itle" preserve="1">
  <p:cSld name="Schlussfolie 1">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38025855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7650"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grpSp>
        <p:nvGrpSpPr>
          <p:cNvPr id="20" name="Gruppieren 19">
            <a:extLst>
              <a:ext uri="{FF2B5EF4-FFF2-40B4-BE49-F238E27FC236}">
                <a16:creationId xmlns:a16="http://schemas.microsoft.com/office/drawing/2014/main" id="{2E8658D4-18AC-47E1-BB05-BD6E4F684844}"/>
              </a:ext>
            </a:extLst>
          </p:cNvPr>
          <p:cNvGrpSpPr>
            <a:grpSpLocks noChangeAspect="1"/>
          </p:cNvGrpSpPr>
          <p:nvPr userDrawn="1"/>
        </p:nvGrpSpPr>
        <p:grpSpPr>
          <a:xfrm>
            <a:off x="6795737" y="2061321"/>
            <a:ext cx="5396263" cy="4796679"/>
            <a:chOff x="1523492" y="1772816"/>
            <a:chExt cx="4286250" cy="3810000"/>
          </a:xfrm>
        </p:grpSpPr>
        <p:sp>
          <p:nvSpPr>
            <p:cNvPr id="21" name="Freihandform: Form 20">
              <a:extLst>
                <a:ext uri="{FF2B5EF4-FFF2-40B4-BE49-F238E27FC236}">
                  <a16:creationId xmlns:a16="http://schemas.microsoft.com/office/drawing/2014/main" id="{B80A6452-C4C0-4689-9D82-D012C6062047}"/>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C6B87D13-2E44-488B-8720-15BDDC34C439}"/>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8E2F3DBB-D667-4CFF-A200-6DE864AE4012}"/>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AC59F40D-BFD8-4484-B9DB-E0B4B94CBD66}"/>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en-US" noProof="0"/>
            </a:p>
          </p:txBody>
        </p:sp>
        <p:sp>
          <p:nvSpPr>
            <p:cNvPr id="31" name="Freihandform: Form 30">
              <a:extLst>
                <a:ext uri="{FF2B5EF4-FFF2-40B4-BE49-F238E27FC236}">
                  <a16:creationId xmlns:a16="http://schemas.microsoft.com/office/drawing/2014/main" id="{B9386CE8-8182-4603-A8F8-3E0FDA3C35AF}"/>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en-US" noProof="0"/>
            </a:p>
          </p:txBody>
        </p:sp>
      </p:gr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1" cstate="screen">
              <a:extLst>
                <a:ext uri="{28A0092B-C50C-407E-A947-70E740481C1C}">
                  <a14:useLocalDpi xmlns:a14="http://schemas.microsoft.com/office/drawing/2010/main"/>
                </a:ext>
              </a:extLst>
            </a:blip>
            <a:srcRect/>
            <a:stretch/>
          </p:blipFill>
          <p:spPr>
            <a:xfrm>
              <a:off x="3483366" y="5826892"/>
              <a:ext cx="389641" cy="389641"/>
            </a:xfrm>
            <a:prstGeom prst="rect">
              <a:avLst/>
            </a:prstGeom>
          </p:spPr>
        </p:pic>
      </p:grpSp>
    </p:spTree>
    <p:extLst>
      <p:ext uri="{BB962C8B-B14F-4D97-AF65-F5344CB8AC3E}">
        <p14:creationId xmlns:p14="http://schemas.microsoft.com/office/powerpoint/2010/main" val="189143401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elfolie einfach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1282320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70"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GB"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8800"/>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36933"/>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B29AC0B4-D5DC-42EC-BAA6-B09CDD3ECB7E}"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spTree>
    <p:extLst>
      <p:ext uri="{BB962C8B-B14F-4D97-AF65-F5344CB8AC3E}">
        <p14:creationId xmlns:p14="http://schemas.microsoft.com/office/powerpoint/2010/main" val="3200419098"/>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guide id="3" orient="horz" pos="1298">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 preserve="1">
  <p:cSld name="Schluss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22780473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8674"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grpSp>
        <p:nvGrpSpPr>
          <p:cNvPr id="20" name="Gruppieren 19">
            <a:extLst>
              <a:ext uri="{FF2B5EF4-FFF2-40B4-BE49-F238E27FC236}">
                <a16:creationId xmlns:a16="http://schemas.microsoft.com/office/drawing/2014/main" id="{6769E7C5-C0E1-48CD-9388-6F2008D55272}"/>
              </a:ext>
            </a:extLst>
          </p:cNvPr>
          <p:cNvGrpSpPr>
            <a:grpSpLocks noChangeAspect="1"/>
          </p:cNvGrpSpPr>
          <p:nvPr userDrawn="1"/>
        </p:nvGrpSpPr>
        <p:grpSpPr>
          <a:xfrm>
            <a:off x="9334500" y="3238500"/>
            <a:ext cx="2857500" cy="3619500"/>
            <a:chOff x="3611724" y="1974857"/>
            <a:chExt cx="2857500" cy="3619500"/>
          </a:xfrm>
        </p:grpSpPr>
        <p:sp>
          <p:nvSpPr>
            <p:cNvPr id="21" name="Freihandform: Form 20">
              <a:extLst>
                <a:ext uri="{FF2B5EF4-FFF2-40B4-BE49-F238E27FC236}">
                  <a16:creationId xmlns:a16="http://schemas.microsoft.com/office/drawing/2014/main" id="{7304EB86-5EEA-438D-B39C-697E03DEBDAC}"/>
                </a:ext>
              </a:extLst>
            </p:cNvPr>
            <p:cNvSpPr/>
            <p:nvPr/>
          </p:nvSpPr>
          <p:spPr>
            <a:xfrm>
              <a:off x="3611724" y="3879857"/>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38F723E8-3D83-4C80-8A6C-D974206A31D6}"/>
                </a:ext>
              </a:extLst>
            </p:cNvPr>
            <p:cNvSpPr/>
            <p:nvPr/>
          </p:nvSpPr>
          <p:spPr>
            <a:xfrm>
              <a:off x="4564224" y="3879857"/>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FFFFFF"/>
            </a:soli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1F888C89-D455-4F08-8365-D54C352BAABE}"/>
                </a:ext>
              </a:extLst>
            </p:cNvPr>
            <p:cNvSpPr/>
            <p:nvPr/>
          </p:nvSpPr>
          <p:spPr>
            <a:xfrm>
              <a:off x="5516724" y="2927357"/>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50000">
                  <a:srgbClr val="00CE7D"/>
                </a:gs>
                <a:gs pos="90000">
                  <a:srgbClr val="201751"/>
                </a:gs>
              </a:gsLst>
              <a:lin ang="5400000" scaled="1"/>
            </a:gra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C460A32E-0B9F-44B5-B953-61598373A976}"/>
                </a:ext>
              </a:extLst>
            </p:cNvPr>
            <p:cNvSpPr/>
            <p:nvPr/>
          </p:nvSpPr>
          <p:spPr>
            <a:xfrm>
              <a:off x="3611724" y="1974857"/>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391179778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Schluss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7347327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9698"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1" cstate="screen">
              <a:extLst>
                <a:ext uri="{28A0092B-C50C-407E-A947-70E740481C1C}">
                  <a14:useLocalDpi xmlns:a14="http://schemas.microsoft.com/office/drawing/2010/main"/>
                </a:ext>
              </a:extLst>
            </a:blip>
            <a:srcRect/>
            <a:stretch/>
          </p:blipFill>
          <p:spPr>
            <a:xfrm>
              <a:off x="3483366" y="5826892"/>
              <a:ext cx="389641" cy="389641"/>
            </a:xfrm>
            <a:prstGeom prst="rect">
              <a:avLst/>
            </a:prstGeom>
          </p:spPr>
        </p:pic>
      </p:grpSp>
      <p:grpSp>
        <p:nvGrpSpPr>
          <p:cNvPr id="19" name="Gruppieren 18">
            <a:extLst>
              <a:ext uri="{FF2B5EF4-FFF2-40B4-BE49-F238E27FC236}">
                <a16:creationId xmlns:a16="http://schemas.microsoft.com/office/drawing/2014/main" id="{DCE47B92-4F39-4CC3-8CC2-49976D987D83}"/>
              </a:ext>
            </a:extLst>
          </p:cNvPr>
          <p:cNvGrpSpPr>
            <a:grpSpLocks noChangeAspect="1"/>
          </p:cNvGrpSpPr>
          <p:nvPr userDrawn="1"/>
        </p:nvGrpSpPr>
        <p:grpSpPr>
          <a:xfrm>
            <a:off x="9334500" y="3238500"/>
            <a:ext cx="2857500" cy="3619500"/>
            <a:chOff x="2963652" y="2024844"/>
            <a:chExt cx="2857500" cy="3619500"/>
          </a:xfrm>
        </p:grpSpPr>
        <p:sp>
          <p:nvSpPr>
            <p:cNvPr id="23" name="Freihandform: Form 22">
              <a:extLst>
                <a:ext uri="{FF2B5EF4-FFF2-40B4-BE49-F238E27FC236}">
                  <a16:creationId xmlns:a16="http://schemas.microsoft.com/office/drawing/2014/main" id="{B324804C-B612-4BA6-B5ED-AB45197D167A}"/>
                </a:ext>
              </a:extLst>
            </p:cNvPr>
            <p:cNvSpPr/>
            <p:nvPr/>
          </p:nvSpPr>
          <p:spPr>
            <a:xfrm>
              <a:off x="2963652" y="3929844"/>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4" name="Freihandform: Form 23">
              <a:extLst>
                <a:ext uri="{FF2B5EF4-FFF2-40B4-BE49-F238E27FC236}">
                  <a16:creationId xmlns:a16="http://schemas.microsoft.com/office/drawing/2014/main" id="{3B69759A-97CF-49AB-9463-DC5120F1B7CF}"/>
                </a:ext>
              </a:extLst>
            </p:cNvPr>
            <p:cNvSpPr/>
            <p:nvPr/>
          </p:nvSpPr>
          <p:spPr>
            <a:xfrm>
              <a:off x="3916152" y="3929844"/>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201751"/>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C0A1495F-8810-4CEE-AD8B-A43806F94FDF}"/>
                </a:ext>
              </a:extLst>
            </p:cNvPr>
            <p:cNvSpPr/>
            <p:nvPr/>
          </p:nvSpPr>
          <p:spPr>
            <a:xfrm>
              <a:off x="4868652" y="2977344"/>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40000">
                  <a:srgbClr val="00CE7D"/>
                </a:gs>
                <a:gs pos="90000">
                  <a:srgbClr val="F3F3F3"/>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255A090A-6BCA-4196-A77D-94E99524B41C}"/>
                </a:ext>
              </a:extLst>
            </p:cNvPr>
            <p:cNvSpPr/>
            <p:nvPr/>
          </p:nvSpPr>
          <p:spPr>
            <a:xfrm>
              <a:off x="2963652" y="2024844"/>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201751"/>
                </a:gs>
                <a:gs pos="90000">
                  <a:srgbClr val="F3F3F3"/>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215302507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2"/>
            </p:custDataLst>
            <p:extLst>
              <p:ext uri="{D42A27DB-BD31-4B8C-83A1-F6EECF244321}">
                <p14:modId xmlns:p14="http://schemas.microsoft.com/office/powerpoint/2010/main" val="23874834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22" name="think-cell Slide" r:id="rId5" imgW="286" imgH="286" progId="TCLayout.ActiveDocument.1">
                  <p:embed/>
                </p:oleObj>
              </mc:Choice>
              <mc:Fallback>
                <p:oleObj name="think-cell Slide" r:id="rId5"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dirty="0" err="1">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endParaRPr lang="en-US" noProof="0"/>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endParaRPr lang="en-US" noProof="0"/>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p:txBody>
          <a:bodyPr/>
          <a:lstStyle/>
          <a:p>
            <a:fld id="{A925FB4D-46D0-44CB-A320-1E0940B40F82}"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‹Nr.›</a:t>
            </a:fld>
            <a:endParaRPr lang="en-US" noProof="0"/>
          </a:p>
        </p:txBody>
      </p:sp>
    </p:spTree>
    <p:extLst>
      <p:ext uri="{BB962C8B-B14F-4D97-AF65-F5344CB8AC3E}">
        <p14:creationId xmlns:p14="http://schemas.microsoft.com/office/powerpoint/2010/main" val="335755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Titelfolie einfach (weiß)">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23481412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194"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837349ED-4C22-4EA0-A28F-3BA733F9569A}" type="datetime3">
              <a:rPr lang="en-US" noProof="0" smtClean="0"/>
              <a:t>7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402760028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folie (Bild)">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CBCCCB"/>
          </a:solidFill>
        </p:spPr>
        <p:txBody>
          <a:bodyPr anchor="ctr"/>
          <a:lstStyle>
            <a:lvl1pPr algn="ctr">
              <a:defRPr sz="1400"/>
            </a:lvl1pPr>
          </a:lstStyle>
          <a:p>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5" cstate="screen">
              <a:extLst>
                <a:ext uri="{28A0092B-C50C-407E-A947-70E740481C1C}">
                  <a14:useLocalDpi xmlns:a14="http://schemas.microsoft.com/office/drawing/2010/main"/>
                </a:ext>
              </a:extLst>
            </a:blip>
            <a:stretch>
              <a:fillRect/>
            </a:stretch>
          </a:blipFill>
        </p:spPr>
        <p:txBody>
          <a:bodyPr/>
          <a:lstStyle/>
          <a:p>
            <a:r>
              <a:rPr lang="de-DE" dirty="0"/>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32871807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18" name="think-cell Slide" r:id="rId6" imgW="286" imgH="286" progId="TCLayout.ActiveDocument.1">
                  <p:embed/>
                </p:oleObj>
              </mc:Choice>
              <mc:Fallback>
                <p:oleObj name="think-cell Slide" r:id="rId6"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dirty="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8E575B47-70F1-49F8-A72B-49A6C6FFFD0C}" type="datetime3">
              <a:rPr lang="en-US" noProof="0" smtClean="0"/>
              <a:t>7 October 2020</a:t>
            </a:fld>
            <a:endParaRPr lang="en-US" noProof="0"/>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8" cstate="screen">
              <a:extLst>
                <a:ext uri="{28A0092B-C50C-407E-A947-70E740481C1C}">
                  <a14:useLocalDpi xmlns:a14="http://schemas.microsoft.com/office/drawing/2010/main"/>
                </a:ext>
              </a:extLst>
            </a:blip>
            <a:stretch>
              <a:fillRect/>
            </a:stretch>
          </a:blipFill>
        </p:spPr>
        <p:txBody>
          <a:bodyPr/>
          <a:lstStyle/>
          <a:p>
            <a:r>
              <a:rPr lang="en-US" noProof="0"/>
              <a:t> </a:t>
            </a:r>
          </a:p>
        </p:txBody>
      </p:sp>
    </p:spTree>
    <p:extLst>
      <p:ext uri="{BB962C8B-B14F-4D97-AF65-F5344CB8AC3E}">
        <p14:creationId xmlns:p14="http://schemas.microsoft.com/office/powerpoint/2010/main" val="404300570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folie (Bild dunkel)">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7A7A7A"/>
          </a:solidFill>
        </p:spPr>
        <p:txBody>
          <a:bodyPr anchor="ctr"/>
          <a:lstStyle>
            <a:lvl1pPr algn="ctr">
              <a:defRPr sz="1400">
                <a:solidFill>
                  <a:schemeClr val="bg1"/>
                </a:solidFill>
              </a:defRPr>
            </a:lvl1pPr>
          </a:lstStyle>
          <a:p>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5" cstate="screen">
              <a:extLst>
                <a:ext uri="{28A0092B-C50C-407E-A947-70E740481C1C}">
                  <a14:useLocalDpi xmlns:a14="http://schemas.microsoft.com/office/drawing/2010/main"/>
                </a:ext>
              </a:extLst>
            </a:blip>
            <a:stretch>
              <a:fillRect/>
            </a:stretch>
          </a:blipFill>
        </p:spPr>
        <p:txBody>
          <a:bodyPr/>
          <a:lstStyle/>
          <a:p>
            <a:r>
              <a:rPr lang="de-DE" dirty="0"/>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25518312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42" name="think-cell Slide" r:id="rId6" imgW="286" imgH="286" progId="TCLayout.ActiveDocument.1">
                  <p:embed/>
                </p:oleObj>
              </mc:Choice>
              <mc:Fallback>
                <p:oleObj name="think-cell Slide" r:id="rId6"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49BAC2B3-939A-491D-9DF0-F68197244771}" type="datetime3">
              <a:rPr lang="en-US" noProof="0" smtClean="0"/>
              <a:t>7 October 2020</a:t>
            </a:fld>
            <a:endParaRPr lang="en-US" noProof="0"/>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8" cstate="screen">
              <a:extLst>
                <a:ext uri="{28A0092B-C50C-407E-A947-70E740481C1C}">
                  <a14:useLocalDpi xmlns:a14="http://schemas.microsoft.com/office/drawing/2010/main"/>
                </a:ext>
              </a:extLst>
            </a:blip>
            <a:stretch>
              <a:fillRect/>
            </a:stretch>
          </a:blipFill>
        </p:spPr>
        <p:txBody>
          <a:bodyPr/>
          <a:lstStyle/>
          <a:p>
            <a:r>
              <a:rPr lang="en-US" noProof="0"/>
              <a:t> </a:t>
            </a:r>
          </a:p>
        </p:txBody>
      </p:sp>
    </p:spTree>
    <p:extLst>
      <p:ext uri="{BB962C8B-B14F-4D97-AF65-F5344CB8AC3E}">
        <p14:creationId xmlns:p14="http://schemas.microsoft.com/office/powerpoint/2010/main" val="118529839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ags" Target="../tags/tag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vmlDrawing" Target="../drawings/vmlDrawing1.vml"/><Relationship Id="rId38"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37"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ags" Target="../tags/tag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26" Type="http://schemas.openxmlformats.org/officeDocument/2006/relationships/slideLayout" Target="../slideLayouts/slideLayout57.xml"/><Relationship Id="rId3" Type="http://schemas.openxmlformats.org/officeDocument/2006/relationships/slideLayout" Target="../slideLayouts/slideLayout34.xml"/><Relationship Id="rId21" Type="http://schemas.openxmlformats.org/officeDocument/2006/relationships/slideLayout" Target="../slideLayouts/slideLayout52.xml"/><Relationship Id="rId34" Type="http://schemas.openxmlformats.org/officeDocument/2006/relationships/tags" Target="../tags/tag32.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slideLayout" Target="../slideLayouts/slideLayout56.xml"/><Relationship Id="rId33" Type="http://schemas.openxmlformats.org/officeDocument/2006/relationships/vmlDrawing" Target="../drawings/vmlDrawing16.vml"/><Relationship Id="rId38" Type="http://schemas.openxmlformats.org/officeDocument/2006/relationships/image" Target="../media/image2.emf"/><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29" Type="http://schemas.openxmlformats.org/officeDocument/2006/relationships/slideLayout" Target="../slideLayouts/slideLayout60.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slideLayout" Target="../slideLayouts/slideLayout55.xml"/><Relationship Id="rId32" Type="http://schemas.openxmlformats.org/officeDocument/2006/relationships/theme" Target="../theme/theme2.xml"/><Relationship Id="rId37" Type="http://schemas.openxmlformats.org/officeDocument/2006/relationships/image" Target="../media/image1.emf"/><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28" Type="http://schemas.openxmlformats.org/officeDocument/2006/relationships/slideLayout" Target="../slideLayouts/slideLayout59.xml"/><Relationship Id="rId36" Type="http://schemas.openxmlformats.org/officeDocument/2006/relationships/oleObject" Target="../embeddings/oleObject16.bin"/><Relationship Id="rId10" Type="http://schemas.openxmlformats.org/officeDocument/2006/relationships/slideLayout" Target="../slideLayouts/slideLayout41.xml"/><Relationship Id="rId19" Type="http://schemas.openxmlformats.org/officeDocument/2006/relationships/slideLayout" Target="../slideLayouts/slideLayout50.xml"/><Relationship Id="rId31" Type="http://schemas.openxmlformats.org/officeDocument/2006/relationships/slideLayout" Target="../slideLayouts/slideLayout62.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 Id="rId27" Type="http://schemas.openxmlformats.org/officeDocument/2006/relationships/slideLayout" Target="../slideLayouts/slideLayout58.xml"/><Relationship Id="rId30" Type="http://schemas.openxmlformats.org/officeDocument/2006/relationships/slideLayout" Target="../slideLayouts/slideLayout61.xml"/><Relationship Id="rId35" Type="http://schemas.openxmlformats.org/officeDocument/2006/relationships/tags" Target="../tags/tag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34"/>
            </p:custDataLst>
            <p:extLst>
              <p:ext uri="{D42A27DB-BD31-4B8C-83A1-F6EECF244321}">
                <p14:modId xmlns:p14="http://schemas.microsoft.com/office/powerpoint/2010/main" val="27592571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6" name="think-cell Slide" r:id="rId36" imgW="286" imgH="286" progId="TCLayout.ActiveDocument.1">
                  <p:embed/>
                </p:oleObj>
              </mc:Choice>
              <mc:Fallback>
                <p:oleObj name="think-cell Slide" r:id="rId36"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3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35"/>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000" b="1" i="0" baseline="0" dirty="0">
              <a:latin typeface="Arial" panose="020B0604020202020204" pitchFamily="34" charset="0"/>
              <a:ea typeface="+mj-ea"/>
              <a:cs typeface="+mj-cs"/>
              <a:sym typeface="Arial" panose="020B0604020202020204" pitchFamily="34" charset="0"/>
            </a:endParaRPr>
          </a:p>
        </p:txBody>
      </p:sp>
      <p:sp>
        <p:nvSpPr>
          <p:cNvPr id="6" name="Datumsplatzhalter 5">
            <a:extLst>
              <a:ext uri="{FF2B5EF4-FFF2-40B4-BE49-F238E27FC236}">
                <a16:creationId xmlns:a16="http://schemas.microsoft.com/office/drawing/2014/main" id="{C88631E7-C14D-418E-8123-1BD528B5760F}"/>
              </a:ext>
            </a:extLst>
          </p:cNvPr>
          <p:cNvSpPr>
            <a:spLocks noGrp="1"/>
          </p:cNvSpPr>
          <p:nvPr>
            <p:ph type="dt" sz="half" idx="2"/>
          </p:nvPr>
        </p:nvSpPr>
        <p:spPr>
          <a:xfrm>
            <a:off x="10236460" y="6356350"/>
            <a:ext cx="1368165" cy="158256"/>
          </a:xfrm>
          <a:prstGeom prst="rect">
            <a:avLst/>
          </a:prstGeom>
        </p:spPr>
        <p:txBody>
          <a:bodyPr vert="horz" wrap="none" lIns="0" tIns="0" rIns="0" bIns="0" rtlCol="0" anchor="b" anchorCtr="0"/>
          <a:lstStyle>
            <a:lvl1pPr algn="r">
              <a:defRPr sz="900">
                <a:solidFill>
                  <a:schemeClr val="tx1"/>
                </a:solidFill>
              </a:defRPr>
            </a:lvl1pPr>
          </a:lstStyle>
          <a:p>
            <a:fld id="{5DAC1774-1E72-408C-BD1B-A2D62B087CA1}" type="datetime3">
              <a:rPr lang="en-US" noProof="0" smtClean="0"/>
              <a:t>7 October 2020</a:t>
            </a:fld>
            <a:endParaRPr lang="en-US" noProof="0"/>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‹Nr.›</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a:t>Level 1</a:t>
            </a:r>
          </a:p>
          <a:p>
            <a:pPr lvl="1"/>
            <a:r>
              <a:rPr lang="en-US" noProof="0"/>
              <a:t>Level 2</a:t>
            </a:r>
          </a:p>
          <a:p>
            <a:pPr lvl="2"/>
            <a:r>
              <a:rPr lang="en-US" noProof="0"/>
              <a:t>Level 3</a:t>
            </a:r>
          </a:p>
          <a:p>
            <a:pPr lvl="3"/>
            <a:r>
              <a:rPr lang="en-US" noProof="0"/>
              <a:t>Level 4 (with space after)</a:t>
            </a:r>
          </a:p>
          <a:p>
            <a:pPr lvl="4"/>
            <a:r>
              <a:rPr lang="en-US" noProof="0"/>
              <a:t>Level 5 (with space after)</a:t>
            </a:r>
          </a:p>
          <a:p>
            <a:pPr lvl="5"/>
            <a:r>
              <a:rPr lang="en-US" noProof="0"/>
              <a:t>Level 6 (with space after)</a:t>
            </a:r>
          </a:p>
          <a:p>
            <a:pPr lvl="6"/>
            <a:r>
              <a:rPr lang="en-US" noProof="0"/>
              <a:t>Level 7 (for tables)</a:t>
            </a:r>
          </a:p>
          <a:p>
            <a:pPr lvl="7"/>
            <a:r>
              <a:rPr lang="en-US" noProof="0"/>
              <a:t>Level 8</a:t>
            </a:r>
          </a:p>
          <a:p>
            <a:pPr lvl="8"/>
            <a:r>
              <a:rPr lang="en-US" noProof="0"/>
              <a:t>Level 9</a:t>
            </a:r>
          </a:p>
          <a:p>
            <a:pPr lvl="5"/>
            <a:endParaRPr lang="en-US" noProof="0"/>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38"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Tree>
    <p:extLst>
      <p:ext uri="{BB962C8B-B14F-4D97-AF65-F5344CB8AC3E}">
        <p14:creationId xmlns:p14="http://schemas.microsoft.com/office/powerpoint/2010/main" val="827734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Lst>
  <p:hf hdr="0" ftr="0"/>
  <p:txStyles>
    <p:titleStyle>
      <a:lvl1pPr algn="l" defTabSz="914400" rtl="0" eaLnBrk="1" latinLnBrk="0" hangingPunct="1">
        <a:lnSpc>
          <a:spcPts val="33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p15:clr>
            <a:srgbClr val="F26B43"/>
          </p15:clr>
        </p15:guide>
        <p15:guide id="8" orient="horz" pos="3861">
          <p15:clr>
            <a:srgbClr val="F26B43"/>
          </p15:clr>
        </p15:guide>
        <p15:guide id="9" orient="horz" pos="935">
          <p15:clr>
            <a:srgbClr val="F26B43"/>
          </p15:clr>
        </p15:guide>
        <p15:guide id="10" orient="horz" pos="232">
          <p15:clr>
            <a:srgbClr val="F26B43"/>
          </p15:clr>
        </p15:guide>
        <p15:guide id="12" pos="370">
          <p15:clr>
            <a:srgbClr val="F26B43"/>
          </p15:clr>
        </p15:guide>
        <p15:guide id="13" pos="7310">
          <p15:clr>
            <a:srgbClr val="F26B43"/>
          </p15:clr>
        </p15:guide>
        <p15:guide id="14" orient="horz" pos="1071">
          <p15:clr>
            <a:srgbClr val="F26B43"/>
          </p15:clr>
        </p15:guide>
        <p15:guide id="17" pos="2593">
          <p15:clr>
            <a:srgbClr val="F26B43"/>
          </p15:clr>
        </p15:guide>
        <p15:guide id="18" pos="2729">
          <p15:clr>
            <a:srgbClr val="F26B43"/>
          </p15:clr>
        </p15:guide>
        <p15:guide id="19" pos="4951">
          <p15:clr>
            <a:srgbClr val="F26B43"/>
          </p15:clr>
        </p15:guide>
        <p15:guide id="20" pos="5087">
          <p15:clr>
            <a:srgbClr val="F26B43"/>
          </p15:clr>
        </p15:guide>
        <p15:guide id="21" pos="3772">
          <p15:clr>
            <a:srgbClr val="F26B43"/>
          </p15:clr>
        </p15:guide>
        <p15:guide id="22" pos="3908">
          <p15:clr>
            <a:srgbClr val="F26B43"/>
          </p15:clr>
        </p15:guide>
        <p15:guide id="23" orient="horz" pos="1207">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34"/>
            </p:custDataLst>
            <p:extLst>
              <p:ext uri="{D42A27DB-BD31-4B8C-83A1-F6EECF244321}">
                <p14:modId xmlns:p14="http://schemas.microsoft.com/office/powerpoint/2010/main" val="36664343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386" name="think-cell Slide" r:id="rId36" imgW="286" imgH="286" progId="TCLayout.ActiveDocument.1">
                  <p:embed/>
                </p:oleObj>
              </mc:Choice>
              <mc:Fallback>
                <p:oleObj name="think-cell Slide" r:id="rId36"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3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35"/>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000" b="1" i="0" baseline="0" dirty="0">
              <a:latin typeface="Arial" panose="020B0604020202020204" pitchFamily="34" charset="0"/>
              <a:ea typeface="+mj-ea"/>
              <a:cs typeface="+mj-cs"/>
              <a:sym typeface="Arial" panose="020B0604020202020204" pitchFamily="34" charset="0"/>
            </a:endParaRPr>
          </a:p>
        </p:txBody>
      </p:sp>
      <p:sp>
        <p:nvSpPr>
          <p:cNvPr id="6" name="Datumsplatzhalter 5">
            <a:extLst>
              <a:ext uri="{FF2B5EF4-FFF2-40B4-BE49-F238E27FC236}">
                <a16:creationId xmlns:a16="http://schemas.microsoft.com/office/drawing/2014/main" id="{C88631E7-C14D-418E-8123-1BD528B5760F}"/>
              </a:ext>
            </a:extLst>
          </p:cNvPr>
          <p:cNvSpPr>
            <a:spLocks noGrp="1"/>
          </p:cNvSpPr>
          <p:nvPr>
            <p:ph type="dt" sz="half" idx="2"/>
          </p:nvPr>
        </p:nvSpPr>
        <p:spPr>
          <a:xfrm>
            <a:off x="10236460" y="6356350"/>
            <a:ext cx="1368165" cy="158256"/>
          </a:xfrm>
          <a:prstGeom prst="rect">
            <a:avLst/>
          </a:prstGeom>
        </p:spPr>
        <p:txBody>
          <a:bodyPr vert="horz" wrap="none" lIns="0" tIns="0" rIns="0" bIns="0" rtlCol="0" anchor="b" anchorCtr="0"/>
          <a:lstStyle>
            <a:lvl1pPr algn="r">
              <a:defRPr sz="900">
                <a:solidFill>
                  <a:schemeClr val="tx1"/>
                </a:solidFill>
              </a:defRPr>
            </a:lvl1pPr>
          </a:lstStyle>
          <a:p>
            <a:fld id="{05AFA96B-B5BA-4243-A504-57AE74337874}" type="datetime3">
              <a:rPr lang="en-US" noProof="0" smtClean="0"/>
              <a:t>7 October 2020</a:t>
            </a:fld>
            <a:endParaRPr lang="en-US" noProof="0"/>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‹Nr.›</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a:t>Level 1</a:t>
            </a:r>
          </a:p>
          <a:p>
            <a:pPr lvl="1"/>
            <a:r>
              <a:rPr lang="en-US" noProof="0"/>
              <a:t>Level 2</a:t>
            </a:r>
          </a:p>
          <a:p>
            <a:pPr lvl="2"/>
            <a:r>
              <a:rPr lang="en-US" noProof="0"/>
              <a:t>Level 3</a:t>
            </a:r>
          </a:p>
          <a:p>
            <a:pPr lvl="3"/>
            <a:r>
              <a:rPr lang="en-US" noProof="0"/>
              <a:t>Level 4 (with space after)</a:t>
            </a:r>
          </a:p>
          <a:p>
            <a:pPr lvl="4"/>
            <a:r>
              <a:rPr lang="en-US" noProof="0"/>
              <a:t>Level 5 (with space after)</a:t>
            </a:r>
          </a:p>
          <a:p>
            <a:pPr lvl="5"/>
            <a:r>
              <a:rPr lang="en-US" noProof="0"/>
              <a:t>Level 6 (with space after)</a:t>
            </a:r>
          </a:p>
          <a:p>
            <a:pPr lvl="6"/>
            <a:r>
              <a:rPr lang="en-US" noProof="0"/>
              <a:t>Level 7 (for tables)</a:t>
            </a:r>
          </a:p>
          <a:p>
            <a:pPr lvl="7"/>
            <a:r>
              <a:rPr lang="en-US" noProof="0"/>
              <a:t>Level 8</a:t>
            </a:r>
          </a:p>
          <a:p>
            <a:pPr lvl="8"/>
            <a:r>
              <a:rPr lang="en-US" noProof="0"/>
              <a:t>Level 9</a:t>
            </a:r>
          </a:p>
          <a:p>
            <a:pPr lvl="5"/>
            <a:endParaRPr lang="en-US" noProof="0"/>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38"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Tree>
    <p:extLst>
      <p:ext uri="{BB962C8B-B14F-4D97-AF65-F5344CB8AC3E}">
        <p14:creationId xmlns:p14="http://schemas.microsoft.com/office/powerpoint/2010/main" val="173778255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Lst>
  <p:hf hdr="0" ftr="0"/>
  <p:txStyles>
    <p:titleStyle>
      <a:lvl1pPr algn="l" defTabSz="914400" rtl="0" eaLnBrk="1" latinLnBrk="0" hangingPunct="1">
        <a:lnSpc>
          <a:spcPts val="33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p15:clr>
            <a:srgbClr val="F26B43"/>
          </p15:clr>
        </p15:guide>
        <p15:guide id="8" orient="horz" pos="3861">
          <p15:clr>
            <a:srgbClr val="F26B43"/>
          </p15:clr>
        </p15:guide>
        <p15:guide id="9" orient="horz" pos="935">
          <p15:clr>
            <a:srgbClr val="F26B43"/>
          </p15:clr>
        </p15:guide>
        <p15:guide id="10" orient="horz" pos="232">
          <p15:clr>
            <a:srgbClr val="F26B43"/>
          </p15:clr>
        </p15:guide>
        <p15:guide id="12" pos="370">
          <p15:clr>
            <a:srgbClr val="F26B43"/>
          </p15:clr>
        </p15:guide>
        <p15:guide id="13" pos="7310">
          <p15:clr>
            <a:srgbClr val="F26B43"/>
          </p15:clr>
        </p15:guide>
        <p15:guide id="14" orient="horz" pos="1071">
          <p15:clr>
            <a:srgbClr val="F26B43"/>
          </p15:clr>
        </p15:guide>
        <p15:guide id="17" pos="2593">
          <p15:clr>
            <a:srgbClr val="F26B43"/>
          </p15:clr>
        </p15:guide>
        <p15:guide id="18" pos="2729">
          <p15:clr>
            <a:srgbClr val="F26B43"/>
          </p15:clr>
        </p15:guide>
        <p15:guide id="19" pos="4951">
          <p15:clr>
            <a:srgbClr val="F26B43"/>
          </p15:clr>
        </p15:guide>
        <p15:guide id="20" pos="5087">
          <p15:clr>
            <a:srgbClr val="F26B43"/>
          </p15:clr>
        </p15:guide>
        <p15:guide id="21" pos="3772">
          <p15:clr>
            <a:srgbClr val="F26B43"/>
          </p15:clr>
        </p15:guide>
        <p15:guide id="22" pos="3908">
          <p15:clr>
            <a:srgbClr val="F26B43"/>
          </p15:clr>
        </p15:guide>
        <p15:guide id="23" orient="horz" pos="1207">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tags" Target="../tags/tag63.xml"/><Relationship Id="rId7" Type="http://schemas.openxmlformats.org/officeDocument/2006/relationships/image" Target="../media/image3.emf"/><Relationship Id="rId2" Type="http://schemas.openxmlformats.org/officeDocument/2006/relationships/tags" Target="../tags/tag62.xml"/><Relationship Id="rId1" Type="http://schemas.openxmlformats.org/officeDocument/2006/relationships/vmlDrawing" Target="../drawings/vmlDrawing31.vml"/><Relationship Id="rId6" Type="http://schemas.openxmlformats.org/officeDocument/2006/relationships/oleObject" Target="../embeddings/oleObject31.bin"/><Relationship Id="rId5" Type="http://schemas.openxmlformats.org/officeDocument/2006/relationships/notesSlide" Target="../notesSlides/notesSlide1.xml"/><Relationship Id="rId4" Type="http://schemas.openxmlformats.org/officeDocument/2006/relationships/slideLayout" Target="../slideLayouts/slideLayout33.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54.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54.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54.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54.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54.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54.xml"/><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54.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54.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54.xml"/><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8" Type="http://schemas.openxmlformats.org/officeDocument/2006/relationships/hyperlink" Target="https://www.msci.com/documents/10199/95529169-3e14-b7e7-b679-f0651dd0c5cb" TargetMode="External"/><Relationship Id="rId3" Type="http://schemas.openxmlformats.org/officeDocument/2006/relationships/hyperlink" Target="https://www.eurexchange.com/resource/blob/1736802/3c240e6ffa2235b577e2ea838e5d2209/data/Eurex_Circular_006_20_en_Attach1.pdf" TargetMode="External"/><Relationship Id="rId7" Type="http://schemas.openxmlformats.org/officeDocument/2006/relationships/hyperlink" Target="https://www.msci.com/documents/10199/2ab50b69-1bd4-712e-c941-be569d26d678" TargetMode="External"/><Relationship Id="rId2" Type="http://schemas.openxmlformats.org/officeDocument/2006/relationships/notesSlide" Target="../notesSlides/notesSlide19.xml"/><Relationship Id="rId1" Type="http://schemas.openxmlformats.org/officeDocument/2006/relationships/slideLayout" Target="../slideLayouts/slideLayout54.xml"/><Relationship Id="rId6" Type="http://schemas.openxmlformats.org/officeDocument/2006/relationships/hyperlink" Target="https://www.msci.com/documents/10199/e98c3a6f-538f-7804-338e-e0dba102cf33" TargetMode="External"/><Relationship Id="rId5" Type="http://schemas.openxmlformats.org/officeDocument/2006/relationships/hyperlink" Target="https://www.msci.com/documents/10199/acefd2ef-4bc7-f33b-8fd1-49427d692b68" TargetMode="External"/><Relationship Id="rId4" Type="http://schemas.openxmlformats.org/officeDocument/2006/relationships/hyperlink" Target="https://www.msci.com/documents/10199/868074a7-691a-6872-00e7-bcb33275ef7c" TargetMode="Externa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54.xml"/><Relationship Id="rId4" Type="http://schemas.openxmlformats.org/officeDocument/2006/relationships/chart" Target="../charts/char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62.xml"/><Relationship Id="rId2" Type="http://schemas.openxmlformats.org/officeDocument/2006/relationships/tags" Target="../tags/tag66.xml"/><Relationship Id="rId1" Type="http://schemas.openxmlformats.org/officeDocument/2006/relationships/vmlDrawing" Target="../drawings/vmlDrawing33.vml"/><Relationship Id="rId6" Type="http://schemas.openxmlformats.org/officeDocument/2006/relationships/image" Target="../media/image1.emf"/><Relationship Id="rId5" Type="http://schemas.openxmlformats.org/officeDocument/2006/relationships/oleObject" Target="../embeddings/oleObject33.bin"/><Relationship Id="rId4"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54.xml"/><Relationship Id="rId5" Type="http://schemas.openxmlformats.org/officeDocument/2006/relationships/hyperlink" Target="http://commons.wikimedia.org/wiki/File:Simplified_World_Map.svg" TargetMode="Externa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54.xml"/><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8" Type="http://schemas.openxmlformats.org/officeDocument/2006/relationships/chart" Target="../charts/chart10.xml"/><Relationship Id="rId3" Type="http://schemas.openxmlformats.org/officeDocument/2006/relationships/chart" Target="../charts/chart5.xml"/><Relationship Id="rId7" Type="http://schemas.openxmlformats.org/officeDocument/2006/relationships/chart" Target="../charts/chart9.xml"/><Relationship Id="rId2" Type="http://schemas.openxmlformats.org/officeDocument/2006/relationships/notesSlide" Target="../notesSlides/notesSlide5.xml"/><Relationship Id="rId1" Type="http://schemas.openxmlformats.org/officeDocument/2006/relationships/slideLayout" Target="../slideLayouts/slideLayout54.xml"/><Relationship Id="rId6" Type="http://schemas.openxmlformats.org/officeDocument/2006/relationships/chart" Target="../charts/chart8.xml"/><Relationship Id="rId5" Type="http://schemas.openxmlformats.org/officeDocument/2006/relationships/chart" Target="../charts/chart7.xml"/><Relationship Id="rId4" Type="http://schemas.openxmlformats.org/officeDocument/2006/relationships/chart" Target="../charts/chart6.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5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5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tags" Target="../tags/tag65.xml"/><Relationship Id="rId7" Type="http://schemas.openxmlformats.org/officeDocument/2006/relationships/image" Target="../media/image1.emf"/><Relationship Id="rId2" Type="http://schemas.openxmlformats.org/officeDocument/2006/relationships/tags" Target="../tags/tag64.xml"/><Relationship Id="rId1" Type="http://schemas.openxmlformats.org/officeDocument/2006/relationships/vmlDrawing" Target="../drawings/vmlDrawing32.vml"/><Relationship Id="rId6" Type="http://schemas.openxmlformats.org/officeDocument/2006/relationships/oleObject" Target="../embeddings/oleObject32.bin"/><Relationship Id="rId5" Type="http://schemas.openxmlformats.org/officeDocument/2006/relationships/notesSlide" Target="../notesSlides/notesSlide8.xml"/><Relationship Id="rId4" Type="http://schemas.openxmlformats.org/officeDocument/2006/relationships/slideLayout" Target="../slideLayouts/slideLayout54.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54.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196C29CD-42DE-41F2-9026-BB6CBDABD28C}"/>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1746" name="think-cell Slide" r:id="rId6" imgW="286" imgH="286" progId="TCLayout.ActiveDocument.1">
                  <p:embed/>
                </p:oleObj>
              </mc:Choice>
              <mc:Fallback>
                <p:oleObj name="think-cell Slide" r:id="rId6" imgW="286" imgH="286" progId="TCLayout.ActiveDocument.1">
                  <p:embed/>
                  <p:pic>
                    <p:nvPicPr>
                      <p:cNvPr id="5" name="Object 4" hidden="1">
                        <a:extLst>
                          <a:ext uri="{FF2B5EF4-FFF2-40B4-BE49-F238E27FC236}">
                            <a16:creationId xmlns:a16="http://schemas.microsoft.com/office/drawing/2014/main" id="{196C29CD-42DE-41F2-9026-BB6CBDABD28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7FA17564-C568-45CE-BAAE-CDA5F2D977FB}"/>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auto" latinLnBrk="0" hangingPunct="1">
              <a:lnSpc>
                <a:spcPct val="110000"/>
              </a:lnSpc>
              <a:spcBef>
                <a:spcPct val="0"/>
              </a:spcBef>
              <a:spcAft>
                <a:spcPct val="0"/>
              </a:spcAft>
              <a:buClrTx/>
              <a:buSzTx/>
              <a:buFont typeface="Wingdings" panose="05000000000000000000" pitchFamily="2" charset="2"/>
              <a:buNone/>
              <a:tabLst/>
              <a:defRPr/>
            </a:pPr>
            <a:endParaRPr kumimoji="0" lang="en-GB" sz="4300" b="1" i="0" u="none" strike="noStrike" kern="1200" cap="none" spc="0" normalizeH="0" baseline="0" noProof="0" dirty="0" err="1">
              <a:ln>
                <a:noFill/>
              </a:ln>
              <a:solidFill>
                <a:srgbClr val="FEFFFF"/>
              </a:solidFill>
              <a:effectLst/>
              <a:uLnTx/>
              <a:uFillTx/>
              <a:latin typeface="Arial" panose="020B0604020202020204" pitchFamily="34" charset="0"/>
              <a:ea typeface="+mn-ea"/>
              <a:cs typeface="+mn-cs"/>
              <a:sym typeface="Arial" panose="020B0604020202020204" pitchFamily="34" charset="0"/>
            </a:endParaRPr>
          </a:p>
        </p:txBody>
      </p:sp>
      <p:sp>
        <p:nvSpPr>
          <p:cNvPr id="12" name="Titel 11">
            <a:extLst>
              <a:ext uri="{FF2B5EF4-FFF2-40B4-BE49-F238E27FC236}">
                <a16:creationId xmlns:a16="http://schemas.microsoft.com/office/drawing/2014/main" id="{E2E31D03-8BAB-453A-AD48-FB7743EAD72E}"/>
              </a:ext>
            </a:extLst>
          </p:cNvPr>
          <p:cNvSpPr>
            <a:spLocks noGrp="1"/>
          </p:cNvSpPr>
          <p:nvPr>
            <p:ph type="ctrTitle"/>
          </p:nvPr>
        </p:nvSpPr>
        <p:spPr/>
        <p:txBody>
          <a:bodyPr/>
          <a:lstStyle/>
          <a:p>
            <a:r>
              <a:rPr lang="en-US" dirty="0"/>
              <a:t>Derivatives on MSCI ESG Screened Indexes</a:t>
            </a:r>
          </a:p>
        </p:txBody>
      </p:sp>
      <p:sp>
        <p:nvSpPr>
          <p:cNvPr id="26" name="Untertitel 25">
            <a:extLst>
              <a:ext uri="{FF2B5EF4-FFF2-40B4-BE49-F238E27FC236}">
                <a16:creationId xmlns:a16="http://schemas.microsoft.com/office/drawing/2014/main" id="{DBB68498-3E29-4A44-B938-C6B8C7E9F131}"/>
              </a:ext>
            </a:extLst>
          </p:cNvPr>
          <p:cNvSpPr>
            <a:spLocks noGrp="1"/>
          </p:cNvSpPr>
          <p:nvPr>
            <p:ph type="subTitle" idx="1"/>
          </p:nvPr>
        </p:nvSpPr>
        <p:spPr/>
        <p:txBody>
          <a:bodyPr/>
          <a:lstStyle/>
          <a:p>
            <a:r>
              <a:rPr lang="en-US" dirty="0"/>
              <a:t>Launched on March 2, 2020</a:t>
            </a:r>
          </a:p>
          <a:p>
            <a:endParaRPr lang="en-US" dirty="0"/>
          </a:p>
        </p:txBody>
      </p:sp>
      <p:sp>
        <p:nvSpPr>
          <p:cNvPr id="2" name="Date Placeholder 1">
            <a:extLst>
              <a:ext uri="{FF2B5EF4-FFF2-40B4-BE49-F238E27FC236}">
                <a16:creationId xmlns:a16="http://schemas.microsoft.com/office/drawing/2014/main" id="{F9A5DDBC-FE4D-4214-87A0-4304DA7F3475}"/>
              </a:ext>
            </a:extLst>
          </p:cNvPr>
          <p:cNvSpPr>
            <a:spLocks noGrp="1"/>
          </p:cNvSpPr>
          <p:nvPr>
            <p:ph type="dt" sz="half" idx="10"/>
          </p:nvPr>
        </p:nvSpPr>
        <p:spPr/>
        <p:txBody>
          <a:bodyPr/>
          <a:lstStyle/>
          <a:p>
            <a:r>
              <a:rPr lang="en-US" noProof="0" dirty="0"/>
              <a:t>October 2020</a:t>
            </a:r>
          </a:p>
        </p:txBody>
      </p:sp>
    </p:spTree>
    <p:extLst>
      <p:ext uri="{BB962C8B-B14F-4D97-AF65-F5344CB8AC3E}">
        <p14:creationId xmlns:p14="http://schemas.microsoft.com/office/powerpoint/2010/main" val="3738716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7E483C2D-2B5B-4008-A040-D74B6CF2A9EE}"/>
              </a:ext>
            </a:extLst>
          </p:cNvPr>
          <p:cNvGrpSpPr/>
          <p:nvPr/>
        </p:nvGrpSpPr>
        <p:grpSpPr>
          <a:xfrm>
            <a:off x="587376" y="1457093"/>
            <a:ext cx="4764135" cy="4600558"/>
            <a:chOff x="587376" y="1457093"/>
            <a:chExt cx="4764135" cy="4600558"/>
          </a:xfrm>
        </p:grpSpPr>
        <p:pic>
          <p:nvPicPr>
            <p:cNvPr id="6" name="Picture 5">
              <a:extLst>
                <a:ext uri="{FF2B5EF4-FFF2-40B4-BE49-F238E27FC236}">
                  <a16:creationId xmlns:a16="http://schemas.microsoft.com/office/drawing/2014/main" id="{90A8088D-4072-4058-97E8-DBB178FF45F8}"/>
                </a:ext>
              </a:extLst>
            </p:cNvPr>
            <p:cNvPicPr>
              <a:picLocks noChangeAspect="1"/>
            </p:cNvPicPr>
            <p:nvPr/>
          </p:nvPicPr>
          <p:blipFill rotWithShape="1">
            <a:blip r:embed="rId3"/>
            <a:srcRect l="49053" r="37696"/>
            <a:stretch/>
          </p:blipFill>
          <p:spPr>
            <a:xfrm>
              <a:off x="3205348" y="1457093"/>
              <a:ext cx="832366" cy="4599877"/>
            </a:xfrm>
            <a:prstGeom prst="rect">
              <a:avLst/>
            </a:prstGeom>
          </p:spPr>
        </p:pic>
        <p:pic>
          <p:nvPicPr>
            <p:cNvPr id="7" name="Picture 6">
              <a:extLst>
                <a:ext uri="{FF2B5EF4-FFF2-40B4-BE49-F238E27FC236}">
                  <a16:creationId xmlns:a16="http://schemas.microsoft.com/office/drawing/2014/main" id="{1BA07AD1-A37E-4731-8E9E-66285F32F978}"/>
                </a:ext>
              </a:extLst>
            </p:cNvPr>
            <p:cNvPicPr>
              <a:picLocks noChangeAspect="1"/>
            </p:cNvPicPr>
            <p:nvPr/>
          </p:nvPicPr>
          <p:blipFill rotWithShape="1">
            <a:blip r:embed="rId3"/>
            <a:srcRect l="79116"/>
            <a:stretch/>
          </p:blipFill>
          <p:spPr>
            <a:xfrm>
              <a:off x="4039422" y="1457093"/>
              <a:ext cx="1312089" cy="4600558"/>
            </a:xfrm>
            <a:prstGeom prst="rect">
              <a:avLst/>
            </a:prstGeom>
          </p:spPr>
        </p:pic>
        <p:pic>
          <p:nvPicPr>
            <p:cNvPr id="8" name="Picture 7">
              <a:extLst>
                <a:ext uri="{FF2B5EF4-FFF2-40B4-BE49-F238E27FC236}">
                  <a16:creationId xmlns:a16="http://schemas.microsoft.com/office/drawing/2014/main" id="{19C3CB84-DDD0-42AF-93BE-69BBBF723197}"/>
                </a:ext>
              </a:extLst>
            </p:cNvPr>
            <p:cNvPicPr>
              <a:picLocks noChangeAspect="1"/>
            </p:cNvPicPr>
            <p:nvPr/>
          </p:nvPicPr>
          <p:blipFill rotWithShape="1">
            <a:blip r:embed="rId3"/>
            <a:srcRect l="-1" r="58339"/>
            <a:stretch/>
          </p:blipFill>
          <p:spPr>
            <a:xfrm>
              <a:off x="587376" y="1458507"/>
              <a:ext cx="2616262" cy="4598463"/>
            </a:xfrm>
            <a:prstGeom prst="rect">
              <a:avLst/>
            </a:prstGeom>
          </p:spPr>
        </p:pic>
      </p:grpSp>
      <p:grpSp>
        <p:nvGrpSpPr>
          <p:cNvPr id="11" name="Gruppieren 10">
            <a:extLst>
              <a:ext uri="{FF2B5EF4-FFF2-40B4-BE49-F238E27FC236}">
                <a16:creationId xmlns:a16="http://schemas.microsoft.com/office/drawing/2014/main" id="{89DE8EE4-02AF-4425-BEFB-7A825573C645}"/>
              </a:ext>
            </a:extLst>
          </p:cNvPr>
          <p:cNvGrpSpPr/>
          <p:nvPr/>
        </p:nvGrpSpPr>
        <p:grpSpPr>
          <a:xfrm>
            <a:off x="6187295" y="1457093"/>
            <a:ext cx="4743307" cy="4554689"/>
            <a:chOff x="6187295" y="1457093"/>
            <a:chExt cx="4743307" cy="4554689"/>
          </a:xfrm>
        </p:grpSpPr>
        <p:pic>
          <p:nvPicPr>
            <p:cNvPr id="5" name="Picture 4">
              <a:extLst>
                <a:ext uri="{FF2B5EF4-FFF2-40B4-BE49-F238E27FC236}">
                  <a16:creationId xmlns:a16="http://schemas.microsoft.com/office/drawing/2014/main" id="{8B47EE56-DD85-4442-9A0F-F87997A3C38C}"/>
                </a:ext>
              </a:extLst>
            </p:cNvPr>
            <p:cNvPicPr>
              <a:picLocks noChangeAspect="1"/>
            </p:cNvPicPr>
            <p:nvPr/>
          </p:nvPicPr>
          <p:blipFill rotWithShape="1">
            <a:blip r:embed="rId4"/>
            <a:srcRect r="44348"/>
            <a:stretch/>
          </p:blipFill>
          <p:spPr>
            <a:xfrm>
              <a:off x="6187295" y="1457093"/>
              <a:ext cx="3472821" cy="4554428"/>
            </a:xfrm>
            <a:prstGeom prst="rect">
              <a:avLst/>
            </a:prstGeom>
          </p:spPr>
        </p:pic>
        <p:pic>
          <p:nvPicPr>
            <p:cNvPr id="9" name="Picture 8">
              <a:extLst>
                <a:ext uri="{FF2B5EF4-FFF2-40B4-BE49-F238E27FC236}">
                  <a16:creationId xmlns:a16="http://schemas.microsoft.com/office/drawing/2014/main" id="{C73E8DD9-BD35-48C3-B350-6C44ED0C5E76}"/>
                </a:ext>
              </a:extLst>
            </p:cNvPr>
            <p:cNvPicPr>
              <a:picLocks noChangeAspect="1"/>
            </p:cNvPicPr>
            <p:nvPr/>
          </p:nvPicPr>
          <p:blipFill rotWithShape="1">
            <a:blip r:embed="rId4"/>
            <a:srcRect l="79642"/>
            <a:stretch/>
          </p:blipFill>
          <p:spPr>
            <a:xfrm>
              <a:off x="9660115" y="1457094"/>
              <a:ext cx="1270487" cy="4554688"/>
            </a:xfrm>
            <a:prstGeom prst="rect">
              <a:avLst/>
            </a:prstGeom>
          </p:spPr>
        </p:pic>
      </p:grpSp>
      <p:sp>
        <p:nvSpPr>
          <p:cNvPr id="12" name="Title 2">
            <a:extLst>
              <a:ext uri="{FF2B5EF4-FFF2-40B4-BE49-F238E27FC236}">
                <a16:creationId xmlns:a16="http://schemas.microsoft.com/office/drawing/2014/main" id="{A924890D-EECA-4687-9FE7-D8FA9DC12D34}"/>
              </a:ext>
            </a:extLst>
          </p:cNvPr>
          <p:cNvSpPr txBox="1">
            <a:spLocks/>
          </p:cNvSpPr>
          <p:nvPr/>
        </p:nvSpPr>
        <p:spPr bwMode="auto">
          <a:xfrm>
            <a:off x="1916113" y="638810"/>
            <a:ext cx="83820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1" fontAlgn="base" hangingPunct="1">
              <a:lnSpc>
                <a:spcPct val="85000"/>
              </a:lnSpc>
              <a:spcBef>
                <a:spcPct val="0"/>
              </a:spcBef>
              <a:spcAft>
                <a:spcPct val="0"/>
              </a:spcAft>
              <a:defRPr sz="2400" b="1">
                <a:solidFill>
                  <a:schemeClr val="tx2"/>
                </a:solidFill>
                <a:latin typeface="+mj-lt"/>
                <a:ea typeface="+mj-ea"/>
                <a:cs typeface="+mj-cs"/>
              </a:defRPr>
            </a:lvl1pPr>
            <a:lvl2pPr algn="l" rtl="0" eaLnBrk="1" fontAlgn="base" hangingPunct="1">
              <a:lnSpc>
                <a:spcPct val="85000"/>
              </a:lnSpc>
              <a:spcBef>
                <a:spcPct val="0"/>
              </a:spcBef>
              <a:spcAft>
                <a:spcPct val="0"/>
              </a:spcAft>
              <a:defRPr sz="2400" b="1">
                <a:solidFill>
                  <a:schemeClr val="tx2"/>
                </a:solidFill>
                <a:latin typeface="Arial" charset="0"/>
              </a:defRPr>
            </a:lvl2pPr>
            <a:lvl3pPr algn="l" rtl="0" eaLnBrk="1" fontAlgn="base" hangingPunct="1">
              <a:lnSpc>
                <a:spcPct val="85000"/>
              </a:lnSpc>
              <a:spcBef>
                <a:spcPct val="0"/>
              </a:spcBef>
              <a:spcAft>
                <a:spcPct val="0"/>
              </a:spcAft>
              <a:defRPr sz="2400" b="1">
                <a:solidFill>
                  <a:schemeClr val="tx2"/>
                </a:solidFill>
                <a:latin typeface="Arial" charset="0"/>
              </a:defRPr>
            </a:lvl3pPr>
            <a:lvl4pPr algn="l" rtl="0" eaLnBrk="1" fontAlgn="base" hangingPunct="1">
              <a:lnSpc>
                <a:spcPct val="85000"/>
              </a:lnSpc>
              <a:spcBef>
                <a:spcPct val="0"/>
              </a:spcBef>
              <a:spcAft>
                <a:spcPct val="0"/>
              </a:spcAft>
              <a:defRPr sz="2400" b="1">
                <a:solidFill>
                  <a:schemeClr val="tx2"/>
                </a:solidFill>
                <a:latin typeface="Arial" charset="0"/>
              </a:defRPr>
            </a:lvl4pPr>
            <a:lvl5pPr algn="l" rtl="0" eaLnBrk="1" fontAlgn="base" hangingPunct="1">
              <a:lnSpc>
                <a:spcPct val="85000"/>
              </a:lnSpc>
              <a:spcBef>
                <a:spcPct val="0"/>
              </a:spcBef>
              <a:spcAft>
                <a:spcPct val="0"/>
              </a:spcAft>
              <a:defRPr sz="2400" b="1">
                <a:solidFill>
                  <a:schemeClr val="tx2"/>
                </a:solidFill>
                <a:latin typeface="Arial" charset="0"/>
              </a:defRPr>
            </a:lvl5pPr>
            <a:lvl6pPr marL="457200" algn="l" rtl="0" eaLnBrk="1" fontAlgn="base" hangingPunct="1">
              <a:lnSpc>
                <a:spcPct val="85000"/>
              </a:lnSpc>
              <a:spcBef>
                <a:spcPct val="0"/>
              </a:spcBef>
              <a:spcAft>
                <a:spcPct val="0"/>
              </a:spcAft>
              <a:defRPr sz="2400" b="1">
                <a:solidFill>
                  <a:schemeClr val="tx2"/>
                </a:solidFill>
                <a:latin typeface="Arial" charset="0"/>
              </a:defRPr>
            </a:lvl6pPr>
            <a:lvl7pPr marL="914400" algn="l" rtl="0" eaLnBrk="1" fontAlgn="base" hangingPunct="1">
              <a:lnSpc>
                <a:spcPct val="85000"/>
              </a:lnSpc>
              <a:spcBef>
                <a:spcPct val="0"/>
              </a:spcBef>
              <a:spcAft>
                <a:spcPct val="0"/>
              </a:spcAft>
              <a:defRPr sz="2400" b="1">
                <a:solidFill>
                  <a:schemeClr val="tx2"/>
                </a:solidFill>
                <a:latin typeface="Arial" charset="0"/>
              </a:defRPr>
            </a:lvl7pPr>
            <a:lvl8pPr marL="1371600" algn="l" rtl="0" eaLnBrk="1" fontAlgn="base" hangingPunct="1">
              <a:lnSpc>
                <a:spcPct val="85000"/>
              </a:lnSpc>
              <a:spcBef>
                <a:spcPct val="0"/>
              </a:spcBef>
              <a:spcAft>
                <a:spcPct val="0"/>
              </a:spcAft>
              <a:defRPr sz="2400" b="1">
                <a:solidFill>
                  <a:schemeClr val="tx2"/>
                </a:solidFill>
                <a:latin typeface="Arial" charset="0"/>
              </a:defRPr>
            </a:lvl8pPr>
            <a:lvl9pPr marL="1828800" algn="l" rtl="0" eaLnBrk="1" fontAlgn="base" hangingPunct="1">
              <a:lnSpc>
                <a:spcPct val="85000"/>
              </a:lnSpc>
              <a:spcBef>
                <a:spcPct val="0"/>
              </a:spcBef>
              <a:spcAft>
                <a:spcPct val="0"/>
              </a:spcAft>
              <a:defRPr sz="2400" b="1">
                <a:solidFill>
                  <a:schemeClr val="tx2"/>
                </a:solidFill>
                <a:latin typeface="Arial" charset="0"/>
              </a:defRPr>
            </a:lvl9pPr>
          </a:lstStyle>
          <a:p>
            <a:endParaRPr lang="en-GB" kern="0" dirty="0"/>
          </a:p>
        </p:txBody>
      </p:sp>
      <p:sp>
        <p:nvSpPr>
          <p:cNvPr id="3" name="Titel 2">
            <a:extLst>
              <a:ext uri="{FF2B5EF4-FFF2-40B4-BE49-F238E27FC236}">
                <a16:creationId xmlns:a16="http://schemas.microsoft.com/office/drawing/2014/main" id="{744ED003-E258-4B8B-B300-94C78905EF83}"/>
              </a:ext>
            </a:extLst>
          </p:cNvPr>
          <p:cNvSpPr>
            <a:spLocks noGrp="1"/>
          </p:cNvSpPr>
          <p:nvPr>
            <p:ph type="title"/>
          </p:nvPr>
        </p:nvSpPr>
        <p:spPr/>
        <p:txBody>
          <a:bodyPr/>
          <a:lstStyle/>
          <a:p>
            <a:r>
              <a:rPr lang="en-US" kern="0" dirty="0"/>
              <a:t>Derivatives on MSCI World ESG Screened Index</a:t>
            </a:r>
            <a:br>
              <a:rPr lang="en-GB" kern="0" dirty="0"/>
            </a:br>
            <a:r>
              <a:rPr lang="en-GB" sz="2000" b="0" kern="0" dirty="0">
                <a:solidFill>
                  <a:srgbClr val="201751"/>
                </a:solidFill>
              </a:rPr>
              <a:t>ESG Metrics</a:t>
            </a:r>
            <a:endParaRPr lang="de-DE" sz="2000" b="0" dirty="0">
              <a:solidFill>
                <a:srgbClr val="201751"/>
              </a:solidFill>
            </a:endParaRPr>
          </a:p>
        </p:txBody>
      </p:sp>
      <p:sp>
        <p:nvSpPr>
          <p:cNvPr id="2" name="Date Placeholder 1">
            <a:extLst>
              <a:ext uri="{FF2B5EF4-FFF2-40B4-BE49-F238E27FC236}">
                <a16:creationId xmlns:a16="http://schemas.microsoft.com/office/drawing/2014/main" id="{F4705AD3-8E92-4144-86D4-1AAF9558502F}"/>
              </a:ext>
            </a:extLst>
          </p:cNvPr>
          <p:cNvSpPr>
            <a:spLocks noGrp="1"/>
          </p:cNvSpPr>
          <p:nvPr>
            <p:ph type="dt" sz="half" idx="10"/>
          </p:nvPr>
        </p:nvSpPr>
        <p:spPr/>
        <p:txBody>
          <a:bodyPr/>
          <a:lstStyle/>
          <a:p>
            <a:fld id="{21E6E852-06F1-4FB1-A764-61FE354DA529}"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048ACFF2-41B4-42E8-8A50-385B3F85E79D}"/>
              </a:ext>
            </a:extLst>
          </p:cNvPr>
          <p:cNvSpPr>
            <a:spLocks noGrp="1"/>
          </p:cNvSpPr>
          <p:nvPr>
            <p:ph type="sldNum" sz="quarter" idx="11"/>
          </p:nvPr>
        </p:nvSpPr>
        <p:spPr/>
        <p:txBody>
          <a:bodyPr/>
          <a:lstStyle/>
          <a:p>
            <a:fld id="{62CB3E74-FC4B-418A-B5F6-72ED80208EB2}" type="slidenum">
              <a:rPr lang="en-US" noProof="0" smtClean="0"/>
              <a:pPr/>
              <a:t>10</a:t>
            </a:fld>
            <a:endParaRPr lang="en-US" noProof="0"/>
          </a:p>
        </p:txBody>
      </p:sp>
    </p:spTree>
    <p:extLst>
      <p:ext uri="{BB962C8B-B14F-4D97-AF65-F5344CB8AC3E}">
        <p14:creationId xmlns:p14="http://schemas.microsoft.com/office/powerpoint/2010/main" val="3552412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31F304-71A3-499E-BAD5-EF9507850C76}"/>
              </a:ext>
            </a:extLst>
          </p:cNvPr>
          <p:cNvSpPr>
            <a:spLocks noGrp="1"/>
          </p:cNvSpPr>
          <p:nvPr>
            <p:ph type="title"/>
          </p:nvPr>
        </p:nvSpPr>
        <p:spPr/>
        <p:txBody>
          <a:bodyPr>
            <a:normAutofit/>
          </a:bodyPr>
          <a:lstStyle/>
          <a:p>
            <a:r>
              <a:rPr lang="en-US" dirty="0"/>
              <a:t>Derivatives on MSCI EM ESG Screened Index</a:t>
            </a:r>
            <a:endParaRPr lang="en-GB" dirty="0"/>
          </a:p>
        </p:txBody>
      </p:sp>
      <p:pic>
        <p:nvPicPr>
          <p:cNvPr id="5" name="Picture 4">
            <a:extLst>
              <a:ext uri="{FF2B5EF4-FFF2-40B4-BE49-F238E27FC236}">
                <a16:creationId xmlns:a16="http://schemas.microsoft.com/office/drawing/2014/main" id="{10CE227B-9950-4F23-AE08-973055EF01E1}"/>
              </a:ext>
            </a:extLst>
          </p:cNvPr>
          <p:cNvPicPr>
            <a:picLocks noChangeAspect="1"/>
          </p:cNvPicPr>
          <p:nvPr/>
        </p:nvPicPr>
        <p:blipFill>
          <a:blip r:embed="rId3"/>
          <a:stretch>
            <a:fillRect/>
          </a:stretch>
        </p:blipFill>
        <p:spPr>
          <a:xfrm>
            <a:off x="587376" y="1916113"/>
            <a:ext cx="5621090" cy="4235499"/>
          </a:xfrm>
          <a:prstGeom prst="rect">
            <a:avLst/>
          </a:prstGeom>
        </p:spPr>
      </p:pic>
      <p:pic>
        <p:nvPicPr>
          <p:cNvPr id="6" name="Picture 5">
            <a:extLst>
              <a:ext uri="{FF2B5EF4-FFF2-40B4-BE49-F238E27FC236}">
                <a16:creationId xmlns:a16="http://schemas.microsoft.com/office/drawing/2014/main" id="{7FE7D153-D39F-4E59-86B1-1F81827E1AF5}"/>
              </a:ext>
            </a:extLst>
          </p:cNvPr>
          <p:cNvPicPr>
            <a:picLocks noChangeAspect="1"/>
          </p:cNvPicPr>
          <p:nvPr/>
        </p:nvPicPr>
        <p:blipFill>
          <a:blip r:embed="rId4"/>
          <a:stretch>
            <a:fillRect/>
          </a:stretch>
        </p:blipFill>
        <p:spPr>
          <a:xfrm>
            <a:off x="7859714" y="1484313"/>
            <a:ext cx="3744911" cy="2653537"/>
          </a:xfrm>
          <a:prstGeom prst="rect">
            <a:avLst/>
          </a:prstGeom>
        </p:spPr>
      </p:pic>
      <p:sp>
        <p:nvSpPr>
          <p:cNvPr id="7" name="TextBox 6">
            <a:extLst>
              <a:ext uri="{FF2B5EF4-FFF2-40B4-BE49-F238E27FC236}">
                <a16:creationId xmlns:a16="http://schemas.microsoft.com/office/drawing/2014/main" id="{4921D44D-8846-4A67-9CFE-13F3C4BE08B1}"/>
              </a:ext>
            </a:extLst>
          </p:cNvPr>
          <p:cNvSpPr txBox="1"/>
          <p:nvPr/>
        </p:nvSpPr>
        <p:spPr>
          <a:xfrm>
            <a:off x="11010403" y="6095664"/>
            <a:ext cx="687882" cy="184666"/>
          </a:xfrm>
          <a:prstGeom prst="rect">
            <a:avLst/>
          </a:prstGeom>
          <a:noFill/>
        </p:spPr>
        <p:txBody>
          <a:bodyPr wrap="square" rtlCol="0">
            <a:spAutoFit/>
          </a:bodyPr>
          <a:lstStyle/>
          <a:p>
            <a:r>
              <a:rPr lang="en-US" sz="600" dirty="0"/>
              <a:t>Source: MSCI</a:t>
            </a:r>
            <a:endParaRPr lang="en-GB" sz="600" dirty="0"/>
          </a:p>
        </p:txBody>
      </p:sp>
      <p:sp>
        <p:nvSpPr>
          <p:cNvPr id="2" name="Date Placeholder 1">
            <a:extLst>
              <a:ext uri="{FF2B5EF4-FFF2-40B4-BE49-F238E27FC236}">
                <a16:creationId xmlns:a16="http://schemas.microsoft.com/office/drawing/2014/main" id="{08596D7E-9B31-45F7-A646-763D11451791}"/>
              </a:ext>
            </a:extLst>
          </p:cNvPr>
          <p:cNvSpPr>
            <a:spLocks noGrp="1"/>
          </p:cNvSpPr>
          <p:nvPr>
            <p:ph type="dt" sz="half" idx="10"/>
          </p:nvPr>
        </p:nvSpPr>
        <p:spPr/>
        <p:txBody>
          <a:bodyPr/>
          <a:lstStyle/>
          <a:p>
            <a:fld id="{AF737DAC-2FFF-4CBF-8FD4-9A2BE7D36B25}"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B90A1905-ADE3-4768-B6C5-F9BAD7A53417}"/>
              </a:ext>
            </a:extLst>
          </p:cNvPr>
          <p:cNvSpPr>
            <a:spLocks noGrp="1"/>
          </p:cNvSpPr>
          <p:nvPr>
            <p:ph type="sldNum" sz="quarter" idx="11"/>
          </p:nvPr>
        </p:nvSpPr>
        <p:spPr/>
        <p:txBody>
          <a:bodyPr/>
          <a:lstStyle/>
          <a:p>
            <a:fld id="{62CB3E74-FC4B-418A-B5F6-72ED80208EB2}" type="slidenum">
              <a:rPr lang="en-US" noProof="0" smtClean="0"/>
              <a:pPr/>
              <a:t>11</a:t>
            </a:fld>
            <a:endParaRPr lang="en-US" noProof="0"/>
          </a:p>
        </p:txBody>
      </p:sp>
    </p:spTree>
    <p:extLst>
      <p:ext uri="{BB962C8B-B14F-4D97-AF65-F5344CB8AC3E}">
        <p14:creationId xmlns:p14="http://schemas.microsoft.com/office/powerpoint/2010/main" val="468883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69A298B-504C-4815-81C2-71A674828D96}"/>
              </a:ext>
            </a:extLst>
          </p:cNvPr>
          <p:cNvPicPr>
            <a:picLocks noChangeAspect="1"/>
          </p:cNvPicPr>
          <p:nvPr/>
        </p:nvPicPr>
        <p:blipFill rotWithShape="1">
          <a:blip r:embed="rId3"/>
          <a:srcRect l="81602"/>
          <a:stretch/>
        </p:blipFill>
        <p:spPr>
          <a:xfrm>
            <a:off x="10355765" y="1545811"/>
            <a:ext cx="1245629" cy="4323989"/>
          </a:xfrm>
          <a:prstGeom prst="rect">
            <a:avLst/>
          </a:prstGeom>
        </p:spPr>
      </p:pic>
      <p:pic>
        <p:nvPicPr>
          <p:cNvPr id="5" name="Picture 4">
            <a:extLst>
              <a:ext uri="{FF2B5EF4-FFF2-40B4-BE49-F238E27FC236}">
                <a16:creationId xmlns:a16="http://schemas.microsoft.com/office/drawing/2014/main" id="{68A01B51-F6B3-4D45-8C51-AC2788A5DEE8}"/>
              </a:ext>
            </a:extLst>
          </p:cNvPr>
          <p:cNvPicPr>
            <a:picLocks noChangeAspect="1"/>
          </p:cNvPicPr>
          <p:nvPr/>
        </p:nvPicPr>
        <p:blipFill rotWithShape="1">
          <a:blip r:embed="rId3"/>
          <a:srcRect r="69597"/>
          <a:stretch/>
        </p:blipFill>
        <p:spPr>
          <a:xfrm>
            <a:off x="7050139" y="1545806"/>
            <a:ext cx="2059998" cy="4327169"/>
          </a:xfrm>
          <a:prstGeom prst="rect">
            <a:avLst/>
          </a:prstGeom>
        </p:spPr>
      </p:pic>
      <p:pic>
        <p:nvPicPr>
          <p:cNvPr id="6" name="Picture 5">
            <a:extLst>
              <a:ext uri="{FF2B5EF4-FFF2-40B4-BE49-F238E27FC236}">
                <a16:creationId xmlns:a16="http://schemas.microsoft.com/office/drawing/2014/main" id="{B658A9CE-B504-4A7C-8116-6E0D515F3D5A}"/>
              </a:ext>
            </a:extLst>
          </p:cNvPr>
          <p:cNvPicPr>
            <a:picLocks noChangeAspect="1"/>
          </p:cNvPicPr>
          <p:nvPr/>
        </p:nvPicPr>
        <p:blipFill rotWithShape="1">
          <a:blip r:embed="rId3"/>
          <a:srcRect l="42161" r="39441"/>
          <a:stretch/>
        </p:blipFill>
        <p:spPr>
          <a:xfrm>
            <a:off x="9110136" y="1545807"/>
            <a:ext cx="1245629" cy="4323993"/>
          </a:xfrm>
          <a:prstGeom prst="rect">
            <a:avLst/>
          </a:prstGeom>
        </p:spPr>
      </p:pic>
      <p:pic>
        <p:nvPicPr>
          <p:cNvPr id="7" name="Picture 6">
            <a:extLst>
              <a:ext uri="{FF2B5EF4-FFF2-40B4-BE49-F238E27FC236}">
                <a16:creationId xmlns:a16="http://schemas.microsoft.com/office/drawing/2014/main" id="{875477A4-534A-4195-A6BE-7168010AEDE3}"/>
              </a:ext>
            </a:extLst>
          </p:cNvPr>
          <p:cNvPicPr>
            <a:picLocks noChangeAspect="1"/>
          </p:cNvPicPr>
          <p:nvPr/>
        </p:nvPicPr>
        <p:blipFill rotWithShape="1">
          <a:blip r:embed="rId4"/>
          <a:srcRect l="82143"/>
          <a:stretch/>
        </p:blipFill>
        <p:spPr>
          <a:xfrm>
            <a:off x="5098376" y="1545623"/>
            <a:ext cx="1366585" cy="4334788"/>
          </a:xfrm>
          <a:prstGeom prst="rect">
            <a:avLst/>
          </a:prstGeom>
        </p:spPr>
      </p:pic>
      <p:pic>
        <p:nvPicPr>
          <p:cNvPr id="8" name="Picture 7">
            <a:extLst>
              <a:ext uri="{FF2B5EF4-FFF2-40B4-BE49-F238E27FC236}">
                <a16:creationId xmlns:a16="http://schemas.microsoft.com/office/drawing/2014/main" id="{39C4777F-8723-4E53-B6A2-8542C0503C68}"/>
              </a:ext>
            </a:extLst>
          </p:cNvPr>
          <p:cNvPicPr>
            <a:picLocks noChangeAspect="1"/>
          </p:cNvPicPr>
          <p:nvPr/>
        </p:nvPicPr>
        <p:blipFill rotWithShape="1">
          <a:blip r:embed="rId4"/>
          <a:srcRect r="58347"/>
          <a:stretch/>
        </p:blipFill>
        <p:spPr>
          <a:xfrm>
            <a:off x="587376" y="1545622"/>
            <a:ext cx="3187589" cy="4334788"/>
          </a:xfrm>
          <a:prstGeom prst="rect">
            <a:avLst/>
          </a:prstGeom>
        </p:spPr>
      </p:pic>
      <p:pic>
        <p:nvPicPr>
          <p:cNvPr id="9" name="Picture 8">
            <a:extLst>
              <a:ext uri="{FF2B5EF4-FFF2-40B4-BE49-F238E27FC236}">
                <a16:creationId xmlns:a16="http://schemas.microsoft.com/office/drawing/2014/main" id="{FCB7DD37-B197-4BA5-841D-3E6C8AD251BD}"/>
              </a:ext>
            </a:extLst>
          </p:cNvPr>
          <p:cNvPicPr>
            <a:picLocks noChangeAspect="1"/>
          </p:cNvPicPr>
          <p:nvPr/>
        </p:nvPicPr>
        <p:blipFill rotWithShape="1">
          <a:blip r:embed="rId4"/>
          <a:srcRect l="50206" r="32501"/>
          <a:stretch/>
        </p:blipFill>
        <p:spPr>
          <a:xfrm>
            <a:off x="3774965" y="1545622"/>
            <a:ext cx="1323412" cy="4334788"/>
          </a:xfrm>
          <a:prstGeom prst="rect">
            <a:avLst/>
          </a:prstGeom>
        </p:spPr>
      </p:pic>
      <p:sp>
        <p:nvSpPr>
          <p:cNvPr id="11" name="Title 2">
            <a:extLst>
              <a:ext uri="{FF2B5EF4-FFF2-40B4-BE49-F238E27FC236}">
                <a16:creationId xmlns:a16="http://schemas.microsoft.com/office/drawing/2014/main" id="{19469511-8877-43CF-ACA8-BAC76D6EED46}"/>
              </a:ext>
            </a:extLst>
          </p:cNvPr>
          <p:cNvSpPr>
            <a:spLocks noGrp="1"/>
          </p:cNvSpPr>
          <p:nvPr>
            <p:ph type="title"/>
          </p:nvPr>
        </p:nvSpPr>
        <p:spPr/>
        <p:txBody>
          <a:bodyPr>
            <a:normAutofit fontScale="90000"/>
          </a:bodyPr>
          <a:lstStyle/>
          <a:p>
            <a:r>
              <a:rPr lang="en-US" sz="3300" dirty="0"/>
              <a:t>Derivatives on MSCI EM ESG Screened Index</a:t>
            </a:r>
            <a:br>
              <a:rPr lang="en-US" dirty="0"/>
            </a:br>
            <a:r>
              <a:rPr lang="en-US" sz="2200" b="0" dirty="0">
                <a:solidFill>
                  <a:srgbClr val="201751"/>
                </a:solidFill>
              </a:rPr>
              <a:t>ESG Metrics</a:t>
            </a:r>
            <a:endParaRPr lang="en-GB" sz="2200" b="0" dirty="0">
              <a:solidFill>
                <a:srgbClr val="201751"/>
              </a:solidFill>
            </a:endParaRPr>
          </a:p>
        </p:txBody>
      </p:sp>
      <p:sp>
        <p:nvSpPr>
          <p:cNvPr id="2" name="Date Placeholder 1">
            <a:extLst>
              <a:ext uri="{FF2B5EF4-FFF2-40B4-BE49-F238E27FC236}">
                <a16:creationId xmlns:a16="http://schemas.microsoft.com/office/drawing/2014/main" id="{73857381-757C-414F-95DE-9AE58F92597A}"/>
              </a:ext>
            </a:extLst>
          </p:cNvPr>
          <p:cNvSpPr>
            <a:spLocks noGrp="1"/>
          </p:cNvSpPr>
          <p:nvPr>
            <p:ph type="dt" sz="half" idx="10"/>
          </p:nvPr>
        </p:nvSpPr>
        <p:spPr/>
        <p:txBody>
          <a:bodyPr/>
          <a:lstStyle/>
          <a:p>
            <a:fld id="{604813B0-4ED0-45E4-8EDB-1C3BA850EA2A}"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F7E70048-BA4F-423B-90D7-334585B48F71}"/>
              </a:ext>
            </a:extLst>
          </p:cNvPr>
          <p:cNvSpPr>
            <a:spLocks noGrp="1"/>
          </p:cNvSpPr>
          <p:nvPr>
            <p:ph type="sldNum" sz="quarter" idx="11"/>
          </p:nvPr>
        </p:nvSpPr>
        <p:spPr/>
        <p:txBody>
          <a:bodyPr/>
          <a:lstStyle/>
          <a:p>
            <a:fld id="{62CB3E74-FC4B-418A-B5F6-72ED80208EB2}" type="slidenum">
              <a:rPr lang="en-US" noProof="0" smtClean="0"/>
              <a:pPr/>
              <a:t>12</a:t>
            </a:fld>
            <a:endParaRPr lang="en-US" noProof="0"/>
          </a:p>
        </p:txBody>
      </p:sp>
    </p:spTree>
    <p:extLst>
      <p:ext uri="{BB962C8B-B14F-4D97-AF65-F5344CB8AC3E}">
        <p14:creationId xmlns:p14="http://schemas.microsoft.com/office/powerpoint/2010/main" val="1832154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31F304-71A3-499E-BAD5-EF9507850C76}"/>
              </a:ext>
            </a:extLst>
          </p:cNvPr>
          <p:cNvSpPr>
            <a:spLocks noGrp="1"/>
          </p:cNvSpPr>
          <p:nvPr>
            <p:ph type="title"/>
          </p:nvPr>
        </p:nvSpPr>
        <p:spPr/>
        <p:txBody>
          <a:bodyPr>
            <a:normAutofit/>
          </a:bodyPr>
          <a:lstStyle/>
          <a:p>
            <a:r>
              <a:rPr lang="en-US" dirty="0"/>
              <a:t>Derivatives on MSCI EAFE ESG Screened Index</a:t>
            </a:r>
            <a:endParaRPr lang="en-GB" dirty="0"/>
          </a:p>
        </p:txBody>
      </p:sp>
      <p:pic>
        <p:nvPicPr>
          <p:cNvPr id="5" name="Picture 4">
            <a:extLst>
              <a:ext uri="{FF2B5EF4-FFF2-40B4-BE49-F238E27FC236}">
                <a16:creationId xmlns:a16="http://schemas.microsoft.com/office/drawing/2014/main" id="{774CCBBC-03D4-4471-B781-A0571D69E16B}"/>
              </a:ext>
            </a:extLst>
          </p:cNvPr>
          <p:cNvPicPr>
            <a:picLocks noChangeAspect="1"/>
          </p:cNvPicPr>
          <p:nvPr/>
        </p:nvPicPr>
        <p:blipFill>
          <a:blip r:embed="rId3"/>
          <a:stretch>
            <a:fillRect/>
          </a:stretch>
        </p:blipFill>
        <p:spPr>
          <a:xfrm>
            <a:off x="587377" y="1905530"/>
            <a:ext cx="5616574" cy="4234154"/>
          </a:xfrm>
          <a:prstGeom prst="rect">
            <a:avLst/>
          </a:prstGeom>
        </p:spPr>
      </p:pic>
      <p:pic>
        <p:nvPicPr>
          <p:cNvPr id="6" name="Picture 5">
            <a:extLst>
              <a:ext uri="{FF2B5EF4-FFF2-40B4-BE49-F238E27FC236}">
                <a16:creationId xmlns:a16="http://schemas.microsoft.com/office/drawing/2014/main" id="{06C70CE6-E0DF-492F-8052-7E320158341B}"/>
              </a:ext>
            </a:extLst>
          </p:cNvPr>
          <p:cNvPicPr>
            <a:picLocks noChangeAspect="1"/>
          </p:cNvPicPr>
          <p:nvPr/>
        </p:nvPicPr>
        <p:blipFill>
          <a:blip r:embed="rId4"/>
          <a:stretch>
            <a:fillRect/>
          </a:stretch>
        </p:blipFill>
        <p:spPr>
          <a:xfrm>
            <a:off x="7859713" y="1568110"/>
            <a:ext cx="3744910" cy="2791661"/>
          </a:xfrm>
          <a:prstGeom prst="rect">
            <a:avLst/>
          </a:prstGeom>
        </p:spPr>
      </p:pic>
      <p:sp>
        <p:nvSpPr>
          <p:cNvPr id="7" name="TextBox 6">
            <a:extLst>
              <a:ext uri="{FF2B5EF4-FFF2-40B4-BE49-F238E27FC236}">
                <a16:creationId xmlns:a16="http://schemas.microsoft.com/office/drawing/2014/main" id="{4DA1BAEB-B86E-4B06-B6DA-E0B5E9DF1A84}"/>
              </a:ext>
            </a:extLst>
          </p:cNvPr>
          <p:cNvSpPr txBox="1"/>
          <p:nvPr/>
        </p:nvSpPr>
        <p:spPr>
          <a:xfrm>
            <a:off x="11010403" y="6095664"/>
            <a:ext cx="687882" cy="184666"/>
          </a:xfrm>
          <a:prstGeom prst="rect">
            <a:avLst/>
          </a:prstGeom>
          <a:noFill/>
        </p:spPr>
        <p:txBody>
          <a:bodyPr wrap="square" rtlCol="0">
            <a:spAutoFit/>
          </a:bodyPr>
          <a:lstStyle/>
          <a:p>
            <a:r>
              <a:rPr lang="en-US" sz="600" dirty="0"/>
              <a:t>Source: MSCI</a:t>
            </a:r>
            <a:endParaRPr lang="en-GB" sz="600" dirty="0"/>
          </a:p>
        </p:txBody>
      </p:sp>
      <p:sp>
        <p:nvSpPr>
          <p:cNvPr id="2" name="Date Placeholder 1">
            <a:extLst>
              <a:ext uri="{FF2B5EF4-FFF2-40B4-BE49-F238E27FC236}">
                <a16:creationId xmlns:a16="http://schemas.microsoft.com/office/drawing/2014/main" id="{1829A2EF-4579-4223-BE4B-76B0090A2EF6}"/>
              </a:ext>
            </a:extLst>
          </p:cNvPr>
          <p:cNvSpPr>
            <a:spLocks noGrp="1"/>
          </p:cNvSpPr>
          <p:nvPr>
            <p:ph type="dt" sz="half" idx="10"/>
          </p:nvPr>
        </p:nvSpPr>
        <p:spPr/>
        <p:txBody>
          <a:bodyPr/>
          <a:lstStyle/>
          <a:p>
            <a:fld id="{2DEA970A-1088-460D-A6AC-558B60ACC98B}"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E1A6C9FB-750F-43C2-99F3-319A35232199}"/>
              </a:ext>
            </a:extLst>
          </p:cNvPr>
          <p:cNvSpPr>
            <a:spLocks noGrp="1"/>
          </p:cNvSpPr>
          <p:nvPr>
            <p:ph type="sldNum" sz="quarter" idx="11"/>
          </p:nvPr>
        </p:nvSpPr>
        <p:spPr/>
        <p:txBody>
          <a:bodyPr/>
          <a:lstStyle/>
          <a:p>
            <a:fld id="{62CB3E74-FC4B-418A-B5F6-72ED80208EB2}" type="slidenum">
              <a:rPr lang="en-US" noProof="0" smtClean="0"/>
              <a:pPr/>
              <a:t>13</a:t>
            </a:fld>
            <a:endParaRPr lang="en-US" noProof="0"/>
          </a:p>
        </p:txBody>
      </p:sp>
    </p:spTree>
    <p:extLst>
      <p:ext uri="{BB962C8B-B14F-4D97-AF65-F5344CB8AC3E}">
        <p14:creationId xmlns:p14="http://schemas.microsoft.com/office/powerpoint/2010/main" val="2263694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a:extLst>
              <a:ext uri="{FF2B5EF4-FFF2-40B4-BE49-F238E27FC236}">
                <a16:creationId xmlns:a16="http://schemas.microsoft.com/office/drawing/2014/main" id="{7FE2CBA5-E3B8-4B6E-8C8C-9747738CCF81}"/>
              </a:ext>
            </a:extLst>
          </p:cNvPr>
          <p:cNvGrpSpPr/>
          <p:nvPr/>
        </p:nvGrpSpPr>
        <p:grpSpPr>
          <a:xfrm>
            <a:off x="6938417" y="1591757"/>
            <a:ext cx="4389976" cy="4300225"/>
            <a:chOff x="6938417" y="1591757"/>
            <a:chExt cx="4389976" cy="4300225"/>
          </a:xfrm>
        </p:grpSpPr>
        <p:pic>
          <p:nvPicPr>
            <p:cNvPr id="5" name="Picture 4">
              <a:extLst>
                <a:ext uri="{FF2B5EF4-FFF2-40B4-BE49-F238E27FC236}">
                  <a16:creationId xmlns:a16="http://schemas.microsoft.com/office/drawing/2014/main" id="{CA8A03A9-1DAC-4A33-B8AF-C7EBE7B98C88}"/>
                </a:ext>
              </a:extLst>
            </p:cNvPr>
            <p:cNvPicPr>
              <a:picLocks noChangeAspect="1"/>
            </p:cNvPicPr>
            <p:nvPr/>
          </p:nvPicPr>
          <p:blipFill rotWithShape="1">
            <a:blip r:embed="rId3"/>
            <a:srcRect l="79769"/>
            <a:stretch/>
          </p:blipFill>
          <p:spPr>
            <a:xfrm>
              <a:off x="9975036" y="1591757"/>
              <a:ext cx="1353357" cy="4300222"/>
            </a:xfrm>
            <a:prstGeom prst="rect">
              <a:avLst/>
            </a:prstGeom>
          </p:spPr>
        </p:pic>
        <p:pic>
          <p:nvPicPr>
            <p:cNvPr id="6" name="Picture 5">
              <a:extLst>
                <a:ext uri="{FF2B5EF4-FFF2-40B4-BE49-F238E27FC236}">
                  <a16:creationId xmlns:a16="http://schemas.microsoft.com/office/drawing/2014/main" id="{9CC93213-7655-4022-A687-50C78124BD24}"/>
                </a:ext>
              </a:extLst>
            </p:cNvPr>
            <p:cNvPicPr>
              <a:picLocks noChangeAspect="1"/>
            </p:cNvPicPr>
            <p:nvPr/>
          </p:nvPicPr>
          <p:blipFill rotWithShape="1">
            <a:blip r:embed="rId3"/>
            <a:srcRect l="42071" r="43685"/>
            <a:stretch/>
          </p:blipFill>
          <p:spPr>
            <a:xfrm>
              <a:off x="9022246" y="1591758"/>
              <a:ext cx="952790" cy="4300223"/>
            </a:xfrm>
            <a:prstGeom prst="rect">
              <a:avLst/>
            </a:prstGeom>
          </p:spPr>
        </p:pic>
        <p:pic>
          <p:nvPicPr>
            <p:cNvPr id="7" name="Picture 6">
              <a:extLst>
                <a:ext uri="{FF2B5EF4-FFF2-40B4-BE49-F238E27FC236}">
                  <a16:creationId xmlns:a16="http://schemas.microsoft.com/office/drawing/2014/main" id="{9F127ED0-36CD-452F-9A3A-7732B5DB29C0}"/>
                </a:ext>
              </a:extLst>
            </p:cNvPr>
            <p:cNvPicPr>
              <a:picLocks noChangeAspect="1"/>
            </p:cNvPicPr>
            <p:nvPr/>
          </p:nvPicPr>
          <p:blipFill rotWithShape="1">
            <a:blip r:embed="rId3"/>
            <a:srcRect r="68849"/>
            <a:stretch/>
          </p:blipFill>
          <p:spPr>
            <a:xfrm>
              <a:off x="6938417" y="1591759"/>
              <a:ext cx="2083829" cy="4300223"/>
            </a:xfrm>
            <a:prstGeom prst="rect">
              <a:avLst/>
            </a:prstGeom>
          </p:spPr>
        </p:pic>
      </p:grpSp>
      <p:grpSp>
        <p:nvGrpSpPr>
          <p:cNvPr id="4" name="Gruppieren 3">
            <a:extLst>
              <a:ext uri="{FF2B5EF4-FFF2-40B4-BE49-F238E27FC236}">
                <a16:creationId xmlns:a16="http://schemas.microsoft.com/office/drawing/2014/main" id="{A30E07DA-BAAB-47AC-B2B6-FA4009242D73}"/>
              </a:ext>
            </a:extLst>
          </p:cNvPr>
          <p:cNvGrpSpPr/>
          <p:nvPr/>
        </p:nvGrpSpPr>
        <p:grpSpPr>
          <a:xfrm>
            <a:off x="587374" y="1591762"/>
            <a:ext cx="5673510" cy="4300225"/>
            <a:chOff x="587374" y="1591762"/>
            <a:chExt cx="5673510" cy="4300225"/>
          </a:xfrm>
        </p:grpSpPr>
        <p:pic>
          <p:nvPicPr>
            <p:cNvPr id="8" name="Picture 7">
              <a:extLst>
                <a:ext uri="{FF2B5EF4-FFF2-40B4-BE49-F238E27FC236}">
                  <a16:creationId xmlns:a16="http://schemas.microsoft.com/office/drawing/2014/main" id="{AB7A06E0-DA12-45FF-9A0E-AD6D5EDEADCD}"/>
                </a:ext>
              </a:extLst>
            </p:cNvPr>
            <p:cNvPicPr>
              <a:picLocks noChangeAspect="1"/>
            </p:cNvPicPr>
            <p:nvPr/>
          </p:nvPicPr>
          <p:blipFill rotWithShape="1">
            <a:blip r:embed="rId4"/>
            <a:srcRect r="57554"/>
            <a:stretch/>
          </p:blipFill>
          <p:spPr>
            <a:xfrm>
              <a:off x="587374" y="1591762"/>
              <a:ext cx="3181738" cy="4300225"/>
            </a:xfrm>
            <a:prstGeom prst="rect">
              <a:avLst/>
            </a:prstGeom>
          </p:spPr>
        </p:pic>
        <p:pic>
          <p:nvPicPr>
            <p:cNvPr id="9" name="Picture 8">
              <a:extLst>
                <a:ext uri="{FF2B5EF4-FFF2-40B4-BE49-F238E27FC236}">
                  <a16:creationId xmlns:a16="http://schemas.microsoft.com/office/drawing/2014/main" id="{B0915C3B-F7B7-440D-865B-89197FAE8B53}"/>
                </a:ext>
              </a:extLst>
            </p:cNvPr>
            <p:cNvPicPr>
              <a:picLocks noChangeAspect="1"/>
            </p:cNvPicPr>
            <p:nvPr/>
          </p:nvPicPr>
          <p:blipFill rotWithShape="1">
            <a:blip r:embed="rId4"/>
            <a:srcRect l="49771" r="36495"/>
            <a:stretch/>
          </p:blipFill>
          <p:spPr>
            <a:xfrm>
              <a:off x="3769112" y="1591762"/>
              <a:ext cx="1029482" cy="4300225"/>
            </a:xfrm>
            <a:prstGeom prst="rect">
              <a:avLst/>
            </a:prstGeom>
          </p:spPr>
        </p:pic>
        <p:pic>
          <p:nvPicPr>
            <p:cNvPr id="10" name="Picture 9">
              <a:extLst>
                <a:ext uri="{FF2B5EF4-FFF2-40B4-BE49-F238E27FC236}">
                  <a16:creationId xmlns:a16="http://schemas.microsoft.com/office/drawing/2014/main" id="{68AB8705-5736-47D2-A157-8A7D8658C75C}"/>
                </a:ext>
              </a:extLst>
            </p:cNvPr>
            <p:cNvPicPr>
              <a:picLocks noChangeAspect="1"/>
            </p:cNvPicPr>
            <p:nvPr/>
          </p:nvPicPr>
          <p:blipFill rotWithShape="1">
            <a:blip r:embed="rId4"/>
            <a:srcRect l="80492"/>
            <a:stretch/>
          </p:blipFill>
          <p:spPr>
            <a:xfrm>
              <a:off x="4798593" y="1591762"/>
              <a:ext cx="1462291" cy="4300224"/>
            </a:xfrm>
            <a:prstGeom prst="rect">
              <a:avLst/>
            </a:prstGeom>
          </p:spPr>
        </p:pic>
      </p:grpSp>
      <p:sp>
        <p:nvSpPr>
          <p:cNvPr id="11" name="Title 2">
            <a:extLst>
              <a:ext uri="{FF2B5EF4-FFF2-40B4-BE49-F238E27FC236}">
                <a16:creationId xmlns:a16="http://schemas.microsoft.com/office/drawing/2014/main" id="{6D72F79E-89B8-4824-9C97-C37E351A4C82}"/>
              </a:ext>
            </a:extLst>
          </p:cNvPr>
          <p:cNvSpPr>
            <a:spLocks noGrp="1"/>
          </p:cNvSpPr>
          <p:nvPr>
            <p:ph type="title"/>
          </p:nvPr>
        </p:nvSpPr>
        <p:spPr/>
        <p:txBody>
          <a:bodyPr>
            <a:normAutofit fontScale="90000"/>
          </a:bodyPr>
          <a:lstStyle/>
          <a:p>
            <a:r>
              <a:rPr lang="en-US" sz="3300" dirty="0"/>
              <a:t>Derivatives on MSCI EAFE ESG Screened Index</a:t>
            </a:r>
            <a:br>
              <a:rPr lang="en-US" dirty="0"/>
            </a:br>
            <a:r>
              <a:rPr lang="en-US" sz="2200" b="0" kern="0" dirty="0">
                <a:solidFill>
                  <a:srgbClr val="201751"/>
                </a:solidFill>
              </a:rPr>
              <a:t>ESG Metrics</a:t>
            </a:r>
            <a:endParaRPr lang="en-GB" b="0" dirty="0">
              <a:solidFill>
                <a:srgbClr val="201751"/>
              </a:solidFill>
            </a:endParaRPr>
          </a:p>
        </p:txBody>
      </p:sp>
      <p:sp>
        <p:nvSpPr>
          <p:cNvPr id="2" name="Date Placeholder 1">
            <a:extLst>
              <a:ext uri="{FF2B5EF4-FFF2-40B4-BE49-F238E27FC236}">
                <a16:creationId xmlns:a16="http://schemas.microsoft.com/office/drawing/2014/main" id="{58315A04-829E-4DFF-8602-5CB8FC5CA9CE}"/>
              </a:ext>
            </a:extLst>
          </p:cNvPr>
          <p:cNvSpPr>
            <a:spLocks noGrp="1"/>
          </p:cNvSpPr>
          <p:nvPr>
            <p:ph type="dt" sz="half" idx="10"/>
          </p:nvPr>
        </p:nvSpPr>
        <p:spPr/>
        <p:txBody>
          <a:bodyPr/>
          <a:lstStyle/>
          <a:p>
            <a:fld id="{E5D1AFB0-94AC-4CD5-8237-F7F8FC4F338E}"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73380967-C1B2-4B60-BEB7-E18EFCA84A9F}"/>
              </a:ext>
            </a:extLst>
          </p:cNvPr>
          <p:cNvSpPr>
            <a:spLocks noGrp="1"/>
          </p:cNvSpPr>
          <p:nvPr>
            <p:ph type="sldNum" sz="quarter" idx="11"/>
          </p:nvPr>
        </p:nvSpPr>
        <p:spPr/>
        <p:txBody>
          <a:bodyPr/>
          <a:lstStyle/>
          <a:p>
            <a:fld id="{62CB3E74-FC4B-418A-B5F6-72ED80208EB2}" type="slidenum">
              <a:rPr lang="en-US" noProof="0" smtClean="0"/>
              <a:pPr/>
              <a:t>14</a:t>
            </a:fld>
            <a:endParaRPr lang="en-US" noProof="0"/>
          </a:p>
        </p:txBody>
      </p:sp>
    </p:spTree>
    <p:extLst>
      <p:ext uri="{BB962C8B-B14F-4D97-AF65-F5344CB8AC3E}">
        <p14:creationId xmlns:p14="http://schemas.microsoft.com/office/powerpoint/2010/main" val="633509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31F304-71A3-499E-BAD5-EF9507850C76}"/>
              </a:ext>
            </a:extLst>
          </p:cNvPr>
          <p:cNvSpPr>
            <a:spLocks noGrp="1"/>
          </p:cNvSpPr>
          <p:nvPr>
            <p:ph type="title"/>
          </p:nvPr>
        </p:nvSpPr>
        <p:spPr/>
        <p:txBody>
          <a:bodyPr>
            <a:normAutofit/>
          </a:bodyPr>
          <a:lstStyle/>
          <a:p>
            <a:r>
              <a:rPr lang="en-US" dirty="0"/>
              <a:t>Derivatives on MSCI Japan ESG Screened Index</a:t>
            </a:r>
            <a:endParaRPr lang="en-GB" dirty="0"/>
          </a:p>
        </p:txBody>
      </p:sp>
      <p:pic>
        <p:nvPicPr>
          <p:cNvPr id="5" name="Picture 4">
            <a:extLst>
              <a:ext uri="{FF2B5EF4-FFF2-40B4-BE49-F238E27FC236}">
                <a16:creationId xmlns:a16="http://schemas.microsoft.com/office/drawing/2014/main" id="{DF3F498E-EDE3-465E-8636-E0D5DB11FDAD}"/>
              </a:ext>
            </a:extLst>
          </p:cNvPr>
          <p:cNvPicPr>
            <a:picLocks noChangeAspect="1"/>
          </p:cNvPicPr>
          <p:nvPr/>
        </p:nvPicPr>
        <p:blipFill>
          <a:blip r:embed="rId3"/>
          <a:stretch>
            <a:fillRect/>
          </a:stretch>
        </p:blipFill>
        <p:spPr>
          <a:xfrm>
            <a:off x="587376" y="1895182"/>
            <a:ext cx="5616574" cy="4234155"/>
          </a:xfrm>
          <a:prstGeom prst="rect">
            <a:avLst/>
          </a:prstGeom>
        </p:spPr>
      </p:pic>
      <p:pic>
        <p:nvPicPr>
          <p:cNvPr id="6" name="Picture 5">
            <a:extLst>
              <a:ext uri="{FF2B5EF4-FFF2-40B4-BE49-F238E27FC236}">
                <a16:creationId xmlns:a16="http://schemas.microsoft.com/office/drawing/2014/main" id="{62C2481F-C2D8-4D22-8D98-4CCC314790D6}"/>
              </a:ext>
            </a:extLst>
          </p:cNvPr>
          <p:cNvPicPr>
            <a:picLocks noChangeAspect="1"/>
          </p:cNvPicPr>
          <p:nvPr/>
        </p:nvPicPr>
        <p:blipFill>
          <a:blip r:embed="rId4"/>
          <a:stretch>
            <a:fillRect/>
          </a:stretch>
        </p:blipFill>
        <p:spPr>
          <a:xfrm>
            <a:off x="7859713" y="1554495"/>
            <a:ext cx="3744911" cy="2647265"/>
          </a:xfrm>
          <a:prstGeom prst="rect">
            <a:avLst/>
          </a:prstGeom>
        </p:spPr>
      </p:pic>
      <p:sp>
        <p:nvSpPr>
          <p:cNvPr id="7" name="TextBox 6">
            <a:extLst>
              <a:ext uri="{FF2B5EF4-FFF2-40B4-BE49-F238E27FC236}">
                <a16:creationId xmlns:a16="http://schemas.microsoft.com/office/drawing/2014/main" id="{1901530D-86FD-4BDA-9D80-9E4F5D49E853}"/>
              </a:ext>
            </a:extLst>
          </p:cNvPr>
          <p:cNvSpPr txBox="1"/>
          <p:nvPr/>
        </p:nvSpPr>
        <p:spPr>
          <a:xfrm>
            <a:off x="11010403" y="6095664"/>
            <a:ext cx="687882" cy="184666"/>
          </a:xfrm>
          <a:prstGeom prst="rect">
            <a:avLst/>
          </a:prstGeom>
          <a:noFill/>
        </p:spPr>
        <p:txBody>
          <a:bodyPr wrap="square" rtlCol="0">
            <a:spAutoFit/>
          </a:bodyPr>
          <a:lstStyle/>
          <a:p>
            <a:r>
              <a:rPr lang="en-US" sz="600" dirty="0"/>
              <a:t>Source: MSCI</a:t>
            </a:r>
            <a:endParaRPr lang="en-GB" sz="600" dirty="0"/>
          </a:p>
        </p:txBody>
      </p:sp>
      <p:sp>
        <p:nvSpPr>
          <p:cNvPr id="2" name="Date Placeholder 1">
            <a:extLst>
              <a:ext uri="{FF2B5EF4-FFF2-40B4-BE49-F238E27FC236}">
                <a16:creationId xmlns:a16="http://schemas.microsoft.com/office/drawing/2014/main" id="{F951D7BF-0273-4CDA-BDAB-DFABC7D23C80}"/>
              </a:ext>
            </a:extLst>
          </p:cNvPr>
          <p:cNvSpPr>
            <a:spLocks noGrp="1"/>
          </p:cNvSpPr>
          <p:nvPr>
            <p:ph type="dt" sz="half" idx="10"/>
          </p:nvPr>
        </p:nvSpPr>
        <p:spPr/>
        <p:txBody>
          <a:bodyPr/>
          <a:lstStyle/>
          <a:p>
            <a:fld id="{E5401B56-7D96-49B0-A9DC-5C620614D67B}"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995CE97B-009F-4051-9B88-A14F8112B0CD}"/>
              </a:ext>
            </a:extLst>
          </p:cNvPr>
          <p:cNvSpPr>
            <a:spLocks noGrp="1"/>
          </p:cNvSpPr>
          <p:nvPr>
            <p:ph type="sldNum" sz="quarter" idx="11"/>
          </p:nvPr>
        </p:nvSpPr>
        <p:spPr/>
        <p:txBody>
          <a:bodyPr/>
          <a:lstStyle/>
          <a:p>
            <a:fld id="{62CB3E74-FC4B-418A-B5F6-72ED80208EB2}" type="slidenum">
              <a:rPr lang="en-US" noProof="0" smtClean="0"/>
              <a:pPr/>
              <a:t>15</a:t>
            </a:fld>
            <a:endParaRPr lang="en-US" noProof="0"/>
          </a:p>
        </p:txBody>
      </p:sp>
    </p:spTree>
    <p:extLst>
      <p:ext uri="{BB962C8B-B14F-4D97-AF65-F5344CB8AC3E}">
        <p14:creationId xmlns:p14="http://schemas.microsoft.com/office/powerpoint/2010/main" val="29898039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a:extLst>
              <a:ext uri="{FF2B5EF4-FFF2-40B4-BE49-F238E27FC236}">
                <a16:creationId xmlns:a16="http://schemas.microsoft.com/office/drawing/2014/main" id="{33565F54-A3CC-468A-A186-CF70BC3836D3}"/>
              </a:ext>
            </a:extLst>
          </p:cNvPr>
          <p:cNvGrpSpPr/>
          <p:nvPr/>
        </p:nvGrpSpPr>
        <p:grpSpPr>
          <a:xfrm>
            <a:off x="6878407" y="1573218"/>
            <a:ext cx="4499482" cy="4306287"/>
            <a:chOff x="6878407" y="1573218"/>
            <a:chExt cx="4499482" cy="4306287"/>
          </a:xfrm>
        </p:grpSpPr>
        <p:pic>
          <p:nvPicPr>
            <p:cNvPr id="5" name="Picture 4">
              <a:extLst>
                <a:ext uri="{FF2B5EF4-FFF2-40B4-BE49-F238E27FC236}">
                  <a16:creationId xmlns:a16="http://schemas.microsoft.com/office/drawing/2014/main" id="{F7A44180-7765-4926-AA85-FCFE359A40C4}"/>
                </a:ext>
              </a:extLst>
            </p:cNvPr>
            <p:cNvPicPr>
              <a:picLocks noChangeAspect="1"/>
            </p:cNvPicPr>
            <p:nvPr/>
          </p:nvPicPr>
          <p:blipFill rotWithShape="1">
            <a:blip r:embed="rId3"/>
            <a:srcRect r="69172"/>
            <a:stretch/>
          </p:blipFill>
          <p:spPr>
            <a:xfrm>
              <a:off x="6878407" y="1573218"/>
              <a:ext cx="2126135" cy="4305708"/>
            </a:xfrm>
            <a:prstGeom prst="rect">
              <a:avLst/>
            </a:prstGeom>
          </p:spPr>
        </p:pic>
        <p:pic>
          <p:nvPicPr>
            <p:cNvPr id="6" name="Picture 5">
              <a:extLst>
                <a:ext uri="{FF2B5EF4-FFF2-40B4-BE49-F238E27FC236}">
                  <a16:creationId xmlns:a16="http://schemas.microsoft.com/office/drawing/2014/main" id="{6A56F743-3820-4FDD-B8F1-D4389C338B05}"/>
                </a:ext>
              </a:extLst>
            </p:cNvPr>
            <p:cNvPicPr>
              <a:picLocks noChangeAspect="1"/>
            </p:cNvPicPr>
            <p:nvPr/>
          </p:nvPicPr>
          <p:blipFill rotWithShape="1">
            <a:blip r:embed="rId3"/>
            <a:srcRect l="42237" r="43704"/>
            <a:stretch/>
          </p:blipFill>
          <p:spPr>
            <a:xfrm>
              <a:off x="8993652" y="1573218"/>
              <a:ext cx="969616" cy="4305708"/>
            </a:xfrm>
            <a:prstGeom prst="rect">
              <a:avLst/>
            </a:prstGeom>
          </p:spPr>
        </p:pic>
        <p:pic>
          <p:nvPicPr>
            <p:cNvPr id="7" name="Picture 6">
              <a:extLst>
                <a:ext uri="{FF2B5EF4-FFF2-40B4-BE49-F238E27FC236}">
                  <a16:creationId xmlns:a16="http://schemas.microsoft.com/office/drawing/2014/main" id="{2CF6DDB6-CE53-4D18-A0E1-775AD11FA301}"/>
                </a:ext>
              </a:extLst>
            </p:cNvPr>
            <p:cNvPicPr>
              <a:picLocks noChangeAspect="1"/>
            </p:cNvPicPr>
            <p:nvPr/>
          </p:nvPicPr>
          <p:blipFill rotWithShape="1">
            <a:blip r:embed="rId3"/>
            <a:srcRect l="79491"/>
            <a:stretch/>
          </p:blipFill>
          <p:spPr>
            <a:xfrm>
              <a:off x="9963268" y="1573218"/>
              <a:ext cx="1414621" cy="4306287"/>
            </a:xfrm>
            <a:prstGeom prst="rect">
              <a:avLst/>
            </a:prstGeom>
          </p:spPr>
        </p:pic>
      </p:grpSp>
      <p:grpSp>
        <p:nvGrpSpPr>
          <p:cNvPr id="4" name="Gruppieren 3">
            <a:extLst>
              <a:ext uri="{FF2B5EF4-FFF2-40B4-BE49-F238E27FC236}">
                <a16:creationId xmlns:a16="http://schemas.microsoft.com/office/drawing/2014/main" id="{63908E36-B6DF-4A7E-9640-F72D3E9D37A7}"/>
              </a:ext>
            </a:extLst>
          </p:cNvPr>
          <p:cNvGrpSpPr/>
          <p:nvPr/>
        </p:nvGrpSpPr>
        <p:grpSpPr>
          <a:xfrm>
            <a:off x="587374" y="1573218"/>
            <a:ext cx="5713897" cy="4277455"/>
            <a:chOff x="587374" y="1573218"/>
            <a:chExt cx="5713897" cy="4277455"/>
          </a:xfrm>
        </p:grpSpPr>
        <p:pic>
          <p:nvPicPr>
            <p:cNvPr id="8" name="Picture 7">
              <a:extLst>
                <a:ext uri="{FF2B5EF4-FFF2-40B4-BE49-F238E27FC236}">
                  <a16:creationId xmlns:a16="http://schemas.microsoft.com/office/drawing/2014/main" id="{52CDD8E7-2BD0-42B4-A9FC-FCCEDD983D4D}"/>
                </a:ext>
              </a:extLst>
            </p:cNvPr>
            <p:cNvPicPr>
              <a:picLocks noChangeAspect="1"/>
            </p:cNvPicPr>
            <p:nvPr/>
          </p:nvPicPr>
          <p:blipFill rotWithShape="1">
            <a:blip r:embed="rId4"/>
            <a:srcRect r="58057"/>
            <a:stretch/>
          </p:blipFill>
          <p:spPr>
            <a:xfrm>
              <a:off x="587374" y="1576559"/>
              <a:ext cx="3150664" cy="4274114"/>
            </a:xfrm>
            <a:prstGeom prst="rect">
              <a:avLst/>
            </a:prstGeom>
          </p:spPr>
        </p:pic>
        <p:pic>
          <p:nvPicPr>
            <p:cNvPr id="9" name="Picture 8">
              <a:extLst>
                <a:ext uri="{FF2B5EF4-FFF2-40B4-BE49-F238E27FC236}">
                  <a16:creationId xmlns:a16="http://schemas.microsoft.com/office/drawing/2014/main" id="{5C4E9AAC-5E8B-4882-B735-ECD3B5C09210}"/>
                </a:ext>
              </a:extLst>
            </p:cNvPr>
            <p:cNvPicPr>
              <a:picLocks noChangeAspect="1"/>
            </p:cNvPicPr>
            <p:nvPr/>
          </p:nvPicPr>
          <p:blipFill rotWithShape="1">
            <a:blip r:embed="rId4"/>
            <a:srcRect l="49610" r="35889"/>
            <a:stretch/>
          </p:blipFill>
          <p:spPr>
            <a:xfrm>
              <a:off x="3738038" y="1573218"/>
              <a:ext cx="1089259" cy="4274114"/>
            </a:xfrm>
            <a:prstGeom prst="rect">
              <a:avLst/>
            </a:prstGeom>
          </p:spPr>
        </p:pic>
        <p:pic>
          <p:nvPicPr>
            <p:cNvPr id="10" name="Picture 9">
              <a:extLst>
                <a:ext uri="{FF2B5EF4-FFF2-40B4-BE49-F238E27FC236}">
                  <a16:creationId xmlns:a16="http://schemas.microsoft.com/office/drawing/2014/main" id="{B93592B0-E0A6-47A1-B2B3-D0890575B235}"/>
                </a:ext>
              </a:extLst>
            </p:cNvPr>
            <p:cNvPicPr>
              <a:picLocks noChangeAspect="1"/>
            </p:cNvPicPr>
            <p:nvPr/>
          </p:nvPicPr>
          <p:blipFill rotWithShape="1">
            <a:blip r:embed="rId4"/>
            <a:srcRect l="80279"/>
            <a:stretch/>
          </p:blipFill>
          <p:spPr>
            <a:xfrm>
              <a:off x="4819863" y="1576557"/>
              <a:ext cx="1481408" cy="4274115"/>
            </a:xfrm>
            <a:prstGeom prst="rect">
              <a:avLst/>
            </a:prstGeom>
          </p:spPr>
        </p:pic>
      </p:grpSp>
      <p:sp>
        <p:nvSpPr>
          <p:cNvPr id="11" name="Title 2">
            <a:extLst>
              <a:ext uri="{FF2B5EF4-FFF2-40B4-BE49-F238E27FC236}">
                <a16:creationId xmlns:a16="http://schemas.microsoft.com/office/drawing/2014/main" id="{54512F26-99A2-4C54-8298-B0C8B8E788D0}"/>
              </a:ext>
            </a:extLst>
          </p:cNvPr>
          <p:cNvSpPr>
            <a:spLocks noGrp="1"/>
          </p:cNvSpPr>
          <p:nvPr>
            <p:ph type="title"/>
          </p:nvPr>
        </p:nvSpPr>
        <p:spPr/>
        <p:txBody>
          <a:bodyPr>
            <a:normAutofit fontScale="90000"/>
          </a:bodyPr>
          <a:lstStyle/>
          <a:p>
            <a:r>
              <a:rPr lang="en-US" sz="3300" dirty="0"/>
              <a:t>Derivatives on MSCI Japan ESG Screened Index</a:t>
            </a:r>
            <a:br>
              <a:rPr lang="en-US" dirty="0"/>
            </a:br>
            <a:r>
              <a:rPr lang="en-US" sz="2200" b="0" kern="0" dirty="0">
                <a:solidFill>
                  <a:srgbClr val="201751"/>
                </a:solidFill>
              </a:rPr>
              <a:t>ESG Metrics</a:t>
            </a:r>
            <a:endParaRPr lang="en-GB" sz="2200" b="0" dirty="0">
              <a:solidFill>
                <a:srgbClr val="201751"/>
              </a:solidFill>
            </a:endParaRPr>
          </a:p>
        </p:txBody>
      </p:sp>
      <p:sp>
        <p:nvSpPr>
          <p:cNvPr id="2" name="Date Placeholder 1">
            <a:extLst>
              <a:ext uri="{FF2B5EF4-FFF2-40B4-BE49-F238E27FC236}">
                <a16:creationId xmlns:a16="http://schemas.microsoft.com/office/drawing/2014/main" id="{904CA8F7-71DE-44BA-9455-0497DEF949BA}"/>
              </a:ext>
            </a:extLst>
          </p:cNvPr>
          <p:cNvSpPr>
            <a:spLocks noGrp="1"/>
          </p:cNvSpPr>
          <p:nvPr>
            <p:ph type="dt" sz="half" idx="10"/>
          </p:nvPr>
        </p:nvSpPr>
        <p:spPr/>
        <p:txBody>
          <a:bodyPr/>
          <a:lstStyle/>
          <a:p>
            <a:fld id="{0FA9762E-4EC3-4524-9CB4-38F8D0B50FCC}"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BCDC5801-CCDA-40DD-B00D-793AD3559C63}"/>
              </a:ext>
            </a:extLst>
          </p:cNvPr>
          <p:cNvSpPr>
            <a:spLocks noGrp="1"/>
          </p:cNvSpPr>
          <p:nvPr>
            <p:ph type="sldNum" sz="quarter" idx="11"/>
          </p:nvPr>
        </p:nvSpPr>
        <p:spPr/>
        <p:txBody>
          <a:bodyPr/>
          <a:lstStyle/>
          <a:p>
            <a:fld id="{62CB3E74-FC4B-418A-B5F6-72ED80208EB2}" type="slidenum">
              <a:rPr lang="en-US" noProof="0" smtClean="0"/>
              <a:pPr/>
              <a:t>16</a:t>
            </a:fld>
            <a:endParaRPr lang="en-US" noProof="0"/>
          </a:p>
        </p:txBody>
      </p:sp>
    </p:spTree>
    <p:extLst>
      <p:ext uri="{BB962C8B-B14F-4D97-AF65-F5344CB8AC3E}">
        <p14:creationId xmlns:p14="http://schemas.microsoft.com/office/powerpoint/2010/main" val="9110155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31F304-71A3-499E-BAD5-EF9507850C76}"/>
              </a:ext>
            </a:extLst>
          </p:cNvPr>
          <p:cNvSpPr>
            <a:spLocks noGrp="1"/>
          </p:cNvSpPr>
          <p:nvPr>
            <p:ph type="title"/>
          </p:nvPr>
        </p:nvSpPr>
        <p:spPr/>
        <p:txBody>
          <a:bodyPr>
            <a:normAutofit/>
          </a:bodyPr>
          <a:lstStyle/>
          <a:p>
            <a:r>
              <a:rPr lang="en-US" dirty="0"/>
              <a:t>Derivatives on MSCI USA ESG Screened Index</a:t>
            </a:r>
            <a:endParaRPr lang="en-GB" dirty="0"/>
          </a:p>
        </p:txBody>
      </p:sp>
      <p:pic>
        <p:nvPicPr>
          <p:cNvPr id="2" name="Picture 1">
            <a:extLst>
              <a:ext uri="{FF2B5EF4-FFF2-40B4-BE49-F238E27FC236}">
                <a16:creationId xmlns:a16="http://schemas.microsoft.com/office/drawing/2014/main" id="{BA75BE5B-1ABC-4EE0-93EC-2FF2AEE4EB92}"/>
              </a:ext>
            </a:extLst>
          </p:cNvPr>
          <p:cNvPicPr>
            <a:picLocks noChangeAspect="1"/>
          </p:cNvPicPr>
          <p:nvPr/>
        </p:nvPicPr>
        <p:blipFill>
          <a:blip r:embed="rId3"/>
          <a:stretch>
            <a:fillRect/>
          </a:stretch>
        </p:blipFill>
        <p:spPr>
          <a:xfrm>
            <a:off x="587376" y="1916113"/>
            <a:ext cx="5628173" cy="4213225"/>
          </a:xfrm>
          <a:prstGeom prst="rect">
            <a:avLst/>
          </a:prstGeom>
        </p:spPr>
      </p:pic>
      <p:pic>
        <p:nvPicPr>
          <p:cNvPr id="4" name="Picture 3">
            <a:extLst>
              <a:ext uri="{FF2B5EF4-FFF2-40B4-BE49-F238E27FC236}">
                <a16:creationId xmlns:a16="http://schemas.microsoft.com/office/drawing/2014/main" id="{690D767F-CB8B-4EF5-85B2-008B74BC594E}"/>
              </a:ext>
            </a:extLst>
          </p:cNvPr>
          <p:cNvPicPr>
            <a:picLocks noChangeAspect="1"/>
          </p:cNvPicPr>
          <p:nvPr/>
        </p:nvPicPr>
        <p:blipFill>
          <a:blip r:embed="rId4"/>
          <a:stretch>
            <a:fillRect/>
          </a:stretch>
        </p:blipFill>
        <p:spPr>
          <a:xfrm>
            <a:off x="7859712" y="1590620"/>
            <a:ext cx="3744912" cy="2685855"/>
          </a:xfrm>
          <a:prstGeom prst="rect">
            <a:avLst/>
          </a:prstGeom>
        </p:spPr>
      </p:pic>
      <p:sp>
        <p:nvSpPr>
          <p:cNvPr id="6" name="TextBox 5">
            <a:extLst>
              <a:ext uri="{FF2B5EF4-FFF2-40B4-BE49-F238E27FC236}">
                <a16:creationId xmlns:a16="http://schemas.microsoft.com/office/drawing/2014/main" id="{6D31062C-CD2E-4AB6-986F-8BAE3023CB3F}"/>
              </a:ext>
            </a:extLst>
          </p:cNvPr>
          <p:cNvSpPr txBox="1"/>
          <p:nvPr/>
        </p:nvSpPr>
        <p:spPr>
          <a:xfrm>
            <a:off x="11010403" y="6095664"/>
            <a:ext cx="687882" cy="184666"/>
          </a:xfrm>
          <a:prstGeom prst="rect">
            <a:avLst/>
          </a:prstGeom>
          <a:noFill/>
        </p:spPr>
        <p:txBody>
          <a:bodyPr wrap="square" rtlCol="0">
            <a:spAutoFit/>
          </a:bodyPr>
          <a:lstStyle/>
          <a:p>
            <a:r>
              <a:rPr lang="en-US" sz="600" dirty="0"/>
              <a:t>Source: MSCI</a:t>
            </a:r>
            <a:endParaRPr lang="en-GB" sz="600" dirty="0"/>
          </a:p>
        </p:txBody>
      </p:sp>
      <p:sp>
        <p:nvSpPr>
          <p:cNvPr id="5" name="Date Placeholder 4">
            <a:extLst>
              <a:ext uri="{FF2B5EF4-FFF2-40B4-BE49-F238E27FC236}">
                <a16:creationId xmlns:a16="http://schemas.microsoft.com/office/drawing/2014/main" id="{73867F7C-4333-4854-8748-8DB168264484}"/>
              </a:ext>
            </a:extLst>
          </p:cNvPr>
          <p:cNvSpPr>
            <a:spLocks noGrp="1"/>
          </p:cNvSpPr>
          <p:nvPr>
            <p:ph type="dt" sz="half" idx="10"/>
          </p:nvPr>
        </p:nvSpPr>
        <p:spPr/>
        <p:txBody>
          <a:bodyPr/>
          <a:lstStyle/>
          <a:p>
            <a:fld id="{33D5E05B-EF89-4B4B-878A-E8D9D6A7957C}" type="datetime3">
              <a:rPr lang="en-US" noProof="0" smtClean="0"/>
              <a:t>7 October 2020</a:t>
            </a:fld>
            <a:endParaRPr lang="en-US" noProof="0"/>
          </a:p>
        </p:txBody>
      </p:sp>
      <p:sp>
        <p:nvSpPr>
          <p:cNvPr id="7" name="Slide Number Placeholder 6">
            <a:extLst>
              <a:ext uri="{FF2B5EF4-FFF2-40B4-BE49-F238E27FC236}">
                <a16:creationId xmlns:a16="http://schemas.microsoft.com/office/drawing/2014/main" id="{C88CED5D-1E8D-437D-9A5B-DB2B1EF38DC5}"/>
              </a:ext>
            </a:extLst>
          </p:cNvPr>
          <p:cNvSpPr>
            <a:spLocks noGrp="1"/>
          </p:cNvSpPr>
          <p:nvPr>
            <p:ph type="sldNum" sz="quarter" idx="11"/>
          </p:nvPr>
        </p:nvSpPr>
        <p:spPr/>
        <p:txBody>
          <a:bodyPr/>
          <a:lstStyle/>
          <a:p>
            <a:fld id="{62CB3E74-FC4B-418A-B5F6-72ED80208EB2}" type="slidenum">
              <a:rPr lang="en-US" noProof="0" smtClean="0"/>
              <a:pPr/>
              <a:t>17</a:t>
            </a:fld>
            <a:endParaRPr lang="en-US" noProof="0"/>
          </a:p>
        </p:txBody>
      </p:sp>
    </p:spTree>
    <p:extLst>
      <p:ext uri="{BB962C8B-B14F-4D97-AF65-F5344CB8AC3E}">
        <p14:creationId xmlns:p14="http://schemas.microsoft.com/office/powerpoint/2010/main" val="36059845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A00E140-9B32-4313-81F2-E4703C7B5C0E}"/>
              </a:ext>
            </a:extLst>
          </p:cNvPr>
          <p:cNvPicPr>
            <a:picLocks noChangeAspect="1"/>
          </p:cNvPicPr>
          <p:nvPr/>
        </p:nvPicPr>
        <p:blipFill rotWithShape="1">
          <a:blip r:embed="rId3"/>
          <a:srcRect r="68686"/>
          <a:stretch/>
        </p:blipFill>
        <p:spPr>
          <a:xfrm>
            <a:off x="6673982" y="1501989"/>
            <a:ext cx="2247253" cy="4326383"/>
          </a:xfrm>
          <a:prstGeom prst="rect">
            <a:avLst/>
          </a:prstGeom>
        </p:spPr>
      </p:pic>
      <p:pic>
        <p:nvPicPr>
          <p:cNvPr id="6" name="Picture 5">
            <a:extLst>
              <a:ext uri="{FF2B5EF4-FFF2-40B4-BE49-F238E27FC236}">
                <a16:creationId xmlns:a16="http://schemas.microsoft.com/office/drawing/2014/main" id="{20453AE4-5F2F-4F7F-B124-481C5189C583}"/>
              </a:ext>
            </a:extLst>
          </p:cNvPr>
          <p:cNvPicPr>
            <a:picLocks noChangeAspect="1"/>
          </p:cNvPicPr>
          <p:nvPr/>
        </p:nvPicPr>
        <p:blipFill rotWithShape="1">
          <a:blip r:embed="rId3"/>
          <a:srcRect l="42773" r="44247"/>
          <a:stretch/>
        </p:blipFill>
        <p:spPr>
          <a:xfrm>
            <a:off x="8921235" y="1501988"/>
            <a:ext cx="931574" cy="4326383"/>
          </a:xfrm>
          <a:prstGeom prst="rect">
            <a:avLst/>
          </a:prstGeom>
        </p:spPr>
      </p:pic>
      <p:pic>
        <p:nvPicPr>
          <p:cNvPr id="7" name="Picture 6">
            <a:extLst>
              <a:ext uri="{FF2B5EF4-FFF2-40B4-BE49-F238E27FC236}">
                <a16:creationId xmlns:a16="http://schemas.microsoft.com/office/drawing/2014/main" id="{E3F59F2F-1225-4749-82B7-A70E510F3724}"/>
              </a:ext>
            </a:extLst>
          </p:cNvPr>
          <p:cNvPicPr>
            <a:picLocks noChangeAspect="1"/>
          </p:cNvPicPr>
          <p:nvPr/>
        </p:nvPicPr>
        <p:blipFill rotWithShape="1">
          <a:blip r:embed="rId3"/>
          <a:srcRect l="80193"/>
          <a:stretch/>
        </p:blipFill>
        <p:spPr>
          <a:xfrm>
            <a:off x="9852809" y="1501987"/>
            <a:ext cx="1421462" cy="4326384"/>
          </a:xfrm>
          <a:prstGeom prst="rect">
            <a:avLst/>
          </a:prstGeom>
        </p:spPr>
      </p:pic>
      <p:pic>
        <p:nvPicPr>
          <p:cNvPr id="8" name="Picture 7">
            <a:extLst>
              <a:ext uri="{FF2B5EF4-FFF2-40B4-BE49-F238E27FC236}">
                <a16:creationId xmlns:a16="http://schemas.microsoft.com/office/drawing/2014/main" id="{7E4B7BA1-EFC6-4B6A-BAD6-42562D0271AB}"/>
              </a:ext>
            </a:extLst>
          </p:cNvPr>
          <p:cNvPicPr>
            <a:picLocks noChangeAspect="1"/>
          </p:cNvPicPr>
          <p:nvPr/>
        </p:nvPicPr>
        <p:blipFill rotWithShape="1">
          <a:blip r:embed="rId4"/>
          <a:srcRect r="57724"/>
          <a:stretch/>
        </p:blipFill>
        <p:spPr>
          <a:xfrm>
            <a:off x="587376" y="1532014"/>
            <a:ext cx="3136873" cy="4296356"/>
          </a:xfrm>
          <a:prstGeom prst="rect">
            <a:avLst/>
          </a:prstGeom>
        </p:spPr>
      </p:pic>
      <p:pic>
        <p:nvPicPr>
          <p:cNvPr id="9" name="Picture 8">
            <a:extLst>
              <a:ext uri="{FF2B5EF4-FFF2-40B4-BE49-F238E27FC236}">
                <a16:creationId xmlns:a16="http://schemas.microsoft.com/office/drawing/2014/main" id="{61020096-2C89-48ED-814D-4A81E3A116CC}"/>
              </a:ext>
            </a:extLst>
          </p:cNvPr>
          <p:cNvPicPr>
            <a:picLocks noChangeAspect="1"/>
          </p:cNvPicPr>
          <p:nvPr/>
        </p:nvPicPr>
        <p:blipFill rotWithShape="1">
          <a:blip r:embed="rId4"/>
          <a:srcRect l="50322" r="36989"/>
          <a:stretch/>
        </p:blipFill>
        <p:spPr>
          <a:xfrm>
            <a:off x="3726073" y="1532014"/>
            <a:ext cx="938258" cy="4296356"/>
          </a:xfrm>
          <a:prstGeom prst="rect">
            <a:avLst/>
          </a:prstGeom>
        </p:spPr>
      </p:pic>
      <p:pic>
        <p:nvPicPr>
          <p:cNvPr id="10" name="Picture 9">
            <a:extLst>
              <a:ext uri="{FF2B5EF4-FFF2-40B4-BE49-F238E27FC236}">
                <a16:creationId xmlns:a16="http://schemas.microsoft.com/office/drawing/2014/main" id="{59E178B8-2741-47FA-BDA1-AF87F97F9197}"/>
              </a:ext>
            </a:extLst>
          </p:cNvPr>
          <p:cNvPicPr>
            <a:picLocks noChangeAspect="1"/>
          </p:cNvPicPr>
          <p:nvPr/>
        </p:nvPicPr>
        <p:blipFill rotWithShape="1">
          <a:blip r:embed="rId4"/>
          <a:srcRect l="80909"/>
          <a:stretch/>
        </p:blipFill>
        <p:spPr>
          <a:xfrm>
            <a:off x="4664331" y="1532014"/>
            <a:ext cx="1413292" cy="4296356"/>
          </a:xfrm>
          <a:prstGeom prst="rect">
            <a:avLst/>
          </a:prstGeom>
        </p:spPr>
      </p:pic>
      <p:sp>
        <p:nvSpPr>
          <p:cNvPr id="11" name="Title 2">
            <a:extLst>
              <a:ext uri="{FF2B5EF4-FFF2-40B4-BE49-F238E27FC236}">
                <a16:creationId xmlns:a16="http://schemas.microsoft.com/office/drawing/2014/main" id="{9884AC02-C899-4AA7-A000-D5E8385B7329}"/>
              </a:ext>
            </a:extLst>
          </p:cNvPr>
          <p:cNvSpPr>
            <a:spLocks noGrp="1"/>
          </p:cNvSpPr>
          <p:nvPr>
            <p:ph type="title"/>
          </p:nvPr>
        </p:nvSpPr>
        <p:spPr/>
        <p:txBody>
          <a:bodyPr>
            <a:normAutofit fontScale="90000"/>
          </a:bodyPr>
          <a:lstStyle/>
          <a:p>
            <a:r>
              <a:rPr lang="en-US" sz="3300" dirty="0"/>
              <a:t>Derivatives on MSCI USA ESG Screened Index</a:t>
            </a:r>
            <a:br>
              <a:rPr lang="en-US" dirty="0"/>
            </a:br>
            <a:r>
              <a:rPr lang="en-US" sz="2200" b="0" kern="0" dirty="0">
                <a:solidFill>
                  <a:srgbClr val="201751"/>
                </a:solidFill>
              </a:rPr>
              <a:t>ESG Metrics</a:t>
            </a:r>
            <a:endParaRPr lang="en-GB" sz="2200" b="0" dirty="0">
              <a:solidFill>
                <a:srgbClr val="201751"/>
              </a:solidFill>
            </a:endParaRPr>
          </a:p>
        </p:txBody>
      </p:sp>
      <p:sp>
        <p:nvSpPr>
          <p:cNvPr id="2" name="Date Placeholder 1">
            <a:extLst>
              <a:ext uri="{FF2B5EF4-FFF2-40B4-BE49-F238E27FC236}">
                <a16:creationId xmlns:a16="http://schemas.microsoft.com/office/drawing/2014/main" id="{0FF28A55-CCC4-4E70-BDDC-1937E3D22957}"/>
              </a:ext>
            </a:extLst>
          </p:cNvPr>
          <p:cNvSpPr>
            <a:spLocks noGrp="1"/>
          </p:cNvSpPr>
          <p:nvPr>
            <p:ph type="dt" sz="half" idx="10"/>
          </p:nvPr>
        </p:nvSpPr>
        <p:spPr/>
        <p:txBody>
          <a:bodyPr/>
          <a:lstStyle/>
          <a:p>
            <a:fld id="{EDCDBAE1-FB25-405E-89AB-93C18474A578}"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CAA79774-0C89-4ADA-AEEA-DFCB6ED7E953}"/>
              </a:ext>
            </a:extLst>
          </p:cNvPr>
          <p:cNvSpPr>
            <a:spLocks noGrp="1"/>
          </p:cNvSpPr>
          <p:nvPr>
            <p:ph type="sldNum" sz="quarter" idx="11"/>
          </p:nvPr>
        </p:nvSpPr>
        <p:spPr/>
        <p:txBody>
          <a:bodyPr/>
          <a:lstStyle/>
          <a:p>
            <a:fld id="{62CB3E74-FC4B-418A-B5F6-72ED80208EB2}" type="slidenum">
              <a:rPr lang="en-US" noProof="0" smtClean="0"/>
              <a:pPr/>
              <a:t>18</a:t>
            </a:fld>
            <a:endParaRPr lang="en-US" noProof="0"/>
          </a:p>
        </p:txBody>
      </p:sp>
    </p:spTree>
    <p:extLst>
      <p:ext uri="{BB962C8B-B14F-4D97-AF65-F5344CB8AC3E}">
        <p14:creationId xmlns:p14="http://schemas.microsoft.com/office/powerpoint/2010/main" val="35928475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82F139-D21B-45B2-B54E-44EDC7722B52}"/>
              </a:ext>
            </a:extLst>
          </p:cNvPr>
          <p:cNvSpPr>
            <a:spLocks noGrp="1"/>
          </p:cNvSpPr>
          <p:nvPr>
            <p:ph type="title"/>
          </p:nvPr>
        </p:nvSpPr>
        <p:spPr/>
        <p:txBody>
          <a:bodyPr>
            <a:normAutofit/>
          </a:bodyPr>
          <a:lstStyle/>
          <a:p>
            <a:r>
              <a:rPr lang="en-US" dirty="0"/>
              <a:t>Product Specifications</a:t>
            </a:r>
            <a:endParaRPr lang="en-GB" dirty="0"/>
          </a:p>
        </p:txBody>
      </p:sp>
      <p:sp>
        <p:nvSpPr>
          <p:cNvPr id="5" name="TextBox 4">
            <a:extLst>
              <a:ext uri="{FF2B5EF4-FFF2-40B4-BE49-F238E27FC236}">
                <a16:creationId xmlns:a16="http://schemas.microsoft.com/office/drawing/2014/main" id="{3B7172A2-D9CF-4A1D-BB2B-8C3E814AA035}"/>
              </a:ext>
            </a:extLst>
          </p:cNvPr>
          <p:cNvSpPr txBox="1"/>
          <p:nvPr/>
        </p:nvSpPr>
        <p:spPr>
          <a:xfrm>
            <a:off x="3338004" y="6006227"/>
            <a:ext cx="8266621" cy="123111"/>
          </a:xfrm>
          <a:prstGeom prst="rect">
            <a:avLst/>
          </a:prstGeom>
          <a:noFill/>
        </p:spPr>
        <p:txBody>
          <a:bodyPr wrap="square" lIns="0" tIns="0" rIns="0" bIns="0" rtlCol="0">
            <a:spAutoFit/>
          </a:bodyPr>
          <a:lstStyle/>
          <a:p>
            <a:pPr algn="r"/>
            <a:r>
              <a:rPr lang="en-US" sz="800" dirty="0"/>
              <a:t>Source: </a:t>
            </a:r>
            <a:r>
              <a:rPr lang="en-GB" sz="800" dirty="0">
                <a:hlinkClick r:id="rId3">
                  <a:extLst>
                    <a:ext uri="{A12FA001-AC4F-418D-AE19-62706E023703}">
                      <ahyp:hlinkClr xmlns:ahyp="http://schemas.microsoft.com/office/drawing/2018/hyperlinkcolor" val="tx"/>
                    </a:ext>
                  </a:extLst>
                </a:hlinkClick>
              </a:rPr>
              <a:t>https://www.eurex.com/resource/blob/1736802/3c240e6ffa2235b577e2ea838e5d2209/data/Eurex_Circular_006_20_en_Attach1.pdf</a:t>
            </a:r>
            <a:endParaRPr lang="en-GB" sz="800" dirty="0"/>
          </a:p>
        </p:txBody>
      </p:sp>
      <p:graphicFrame>
        <p:nvGraphicFramePr>
          <p:cNvPr id="6" name="Table 5">
            <a:extLst>
              <a:ext uri="{FF2B5EF4-FFF2-40B4-BE49-F238E27FC236}">
                <a16:creationId xmlns:a16="http://schemas.microsoft.com/office/drawing/2014/main" id="{9E6A2D64-69A1-489F-8B13-7D9D731BD8C1}"/>
              </a:ext>
            </a:extLst>
          </p:cNvPr>
          <p:cNvGraphicFramePr>
            <a:graphicFrameLocks noGrp="1"/>
          </p:cNvGraphicFramePr>
          <p:nvPr>
            <p:extLst>
              <p:ext uri="{D42A27DB-BD31-4B8C-83A1-F6EECF244321}">
                <p14:modId xmlns:p14="http://schemas.microsoft.com/office/powerpoint/2010/main" val="4171926908"/>
              </p:ext>
            </p:extLst>
          </p:nvPr>
        </p:nvGraphicFramePr>
        <p:xfrm>
          <a:off x="587376" y="1700211"/>
          <a:ext cx="11017250" cy="4108382"/>
        </p:xfrm>
        <a:graphic>
          <a:graphicData uri="http://schemas.openxmlformats.org/drawingml/2006/table">
            <a:tbl>
              <a:tblPr>
                <a:tableStyleId>{2D5ABB26-0587-4C30-8999-92F81FD0307C}</a:tableStyleId>
              </a:tblPr>
              <a:tblGrid>
                <a:gridCol w="2126924">
                  <a:extLst>
                    <a:ext uri="{9D8B030D-6E8A-4147-A177-3AD203B41FA5}">
                      <a16:colId xmlns:a16="http://schemas.microsoft.com/office/drawing/2014/main" val="688261854"/>
                    </a:ext>
                  </a:extLst>
                </a:gridCol>
                <a:gridCol w="1020861">
                  <a:extLst>
                    <a:ext uri="{9D8B030D-6E8A-4147-A177-3AD203B41FA5}">
                      <a16:colId xmlns:a16="http://schemas.microsoft.com/office/drawing/2014/main" val="1188875691"/>
                    </a:ext>
                  </a:extLst>
                </a:gridCol>
                <a:gridCol w="1573893">
                  <a:extLst>
                    <a:ext uri="{9D8B030D-6E8A-4147-A177-3AD203B41FA5}">
                      <a16:colId xmlns:a16="http://schemas.microsoft.com/office/drawing/2014/main" val="2131858044"/>
                    </a:ext>
                  </a:extLst>
                </a:gridCol>
                <a:gridCol w="1573893">
                  <a:extLst>
                    <a:ext uri="{9D8B030D-6E8A-4147-A177-3AD203B41FA5}">
                      <a16:colId xmlns:a16="http://schemas.microsoft.com/office/drawing/2014/main" val="1912488823"/>
                    </a:ext>
                  </a:extLst>
                </a:gridCol>
                <a:gridCol w="1573893">
                  <a:extLst>
                    <a:ext uri="{9D8B030D-6E8A-4147-A177-3AD203B41FA5}">
                      <a16:colId xmlns:a16="http://schemas.microsoft.com/office/drawing/2014/main" val="1992948545"/>
                    </a:ext>
                  </a:extLst>
                </a:gridCol>
                <a:gridCol w="1573893">
                  <a:extLst>
                    <a:ext uri="{9D8B030D-6E8A-4147-A177-3AD203B41FA5}">
                      <a16:colId xmlns:a16="http://schemas.microsoft.com/office/drawing/2014/main" val="326731599"/>
                    </a:ext>
                  </a:extLst>
                </a:gridCol>
                <a:gridCol w="1573893">
                  <a:extLst>
                    <a:ext uri="{9D8B030D-6E8A-4147-A177-3AD203B41FA5}">
                      <a16:colId xmlns:a16="http://schemas.microsoft.com/office/drawing/2014/main" val="2056864170"/>
                    </a:ext>
                  </a:extLst>
                </a:gridCol>
              </a:tblGrid>
              <a:tr h="339855">
                <a:tc gridSpan="2">
                  <a:txBody>
                    <a:bodyPr/>
                    <a:lstStyle/>
                    <a:p>
                      <a:pPr algn="l" fontAlgn="ctr"/>
                      <a:r>
                        <a:rPr lang="en-GB" sz="1000" u="none" strike="noStrike" dirty="0">
                          <a:effectLst/>
                        </a:rPr>
                        <a:t> </a:t>
                      </a:r>
                      <a:endParaRPr lang="en-GB" sz="1000" b="1" i="0" u="none" strike="noStrike" dirty="0">
                        <a:solidFill>
                          <a:srgbClr val="FFFFFF"/>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noFill/>
                  </a:tcPr>
                </a:tc>
                <a:tc hMerge="1">
                  <a:txBody>
                    <a:bodyPr/>
                    <a:lstStyle/>
                    <a:p>
                      <a:endParaRPr lang="en-GB"/>
                    </a:p>
                  </a:txBody>
                  <a:tcPr/>
                </a:tc>
                <a:tc>
                  <a:txBody>
                    <a:bodyPr/>
                    <a:lstStyle/>
                    <a:p>
                      <a:pPr algn="ctr" fontAlgn="ctr"/>
                      <a:r>
                        <a:rPr lang="en-US" sz="1000" b="1" u="none" strike="noStrike" dirty="0">
                          <a:solidFill>
                            <a:schemeClr val="bg1"/>
                          </a:solidFill>
                          <a:effectLst/>
                        </a:rPr>
                        <a:t>MSCI World ESG Screened futures</a:t>
                      </a:r>
                      <a:endParaRPr lang="en-US" sz="1000" b="1"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solidFill>
                      <a:srgbClr val="201751"/>
                    </a:solidFill>
                  </a:tcPr>
                </a:tc>
                <a:tc>
                  <a:txBody>
                    <a:bodyPr/>
                    <a:lstStyle/>
                    <a:p>
                      <a:pPr algn="ctr" fontAlgn="ctr"/>
                      <a:r>
                        <a:rPr lang="en-GB" sz="1000" b="1" u="none" strike="noStrike" dirty="0">
                          <a:solidFill>
                            <a:schemeClr val="bg1"/>
                          </a:solidFill>
                          <a:effectLst/>
                        </a:rPr>
                        <a:t>MSCI EM ESG Screened futures</a:t>
                      </a:r>
                      <a:endParaRPr lang="en-GB" sz="1000" b="1"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solidFill>
                      <a:srgbClr val="201751"/>
                    </a:solidFill>
                  </a:tcPr>
                </a:tc>
                <a:tc>
                  <a:txBody>
                    <a:bodyPr/>
                    <a:lstStyle/>
                    <a:p>
                      <a:pPr algn="ctr" fontAlgn="ctr"/>
                      <a:r>
                        <a:rPr lang="en-US" sz="1000" b="1" u="none" strike="noStrike" dirty="0">
                          <a:solidFill>
                            <a:schemeClr val="bg1"/>
                          </a:solidFill>
                          <a:effectLst/>
                        </a:rPr>
                        <a:t>MSCI EAFE ESG Screened futures</a:t>
                      </a:r>
                      <a:endParaRPr lang="en-US" sz="1000" b="1"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solidFill>
                      <a:srgbClr val="201751"/>
                    </a:solidFill>
                  </a:tcPr>
                </a:tc>
                <a:tc>
                  <a:txBody>
                    <a:bodyPr/>
                    <a:lstStyle/>
                    <a:p>
                      <a:pPr algn="ctr" fontAlgn="ctr"/>
                      <a:r>
                        <a:rPr lang="en-GB" sz="1000" b="1" u="none" strike="noStrike" dirty="0">
                          <a:solidFill>
                            <a:schemeClr val="bg1"/>
                          </a:solidFill>
                          <a:effectLst/>
                        </a:rPr>
                        <a:t>MSCI USA ESG Screened futures</a:t>
                      </a:r>
                      <a:endParaRPr lang="en-GB" sz="1000" b="1"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solidFill>
                      <a:srgbClr val="201751"/>
                    </a:solidFill>
                  </a:tcPr>
                </a:tc>
                <a:tc>
                  <a:txBody>
                    <a:bodyPr/>
                    <a:lstStyle/>
                    <a:p>
                      <a:pPr algn="ctr" fontAlgn="ctr"/>
                      <a:r>
                        <a:rPr lang="en-US" sz="1000" b="1" u="none" strike="noStrike" dirty="0">
                          <a:solidFill>
                            <a:schemeClr val="bg1"/>
                          </a:solidFill>
                          <a:effectLst/>
                        </a:rPr>
                        <a:t>MSCI Japan ESG Screened futures</a:t>
                      </a:r>
                      <a:endParaRPr lang="en-US" sz="1000" b="1"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solidFill>
                      <a:srgbClr val="201751"/>
                    </a:solidFill>
                  </a:tcPr>
                </a:tc>
                <a:extLst>
                  <a:ext uri="{0D108BD9-81ED-4DB2-BD59-A6C34878D82A}">
                    <a16:rowId xmlns:a16="http://schemas.microsoft.com/office/drawing/2014/main" val="31933916"/>
                  </a:ext>
                </a:extLst>
              </a:tr>
              <a:tr h="182590">
                <a:tc gridSpan="2">
                  <a:txBody>
                    <a:bodyPr/>
                    <a:lstStyle/>
                    <a:p>
                      <a:pPr algn="l" fontAlgn="ctr"/>
                      <a:r>
                        <a:rPr lang="en-GB" sz="1000" b="1" u="none" strike="noStrike" dirty="0">
                          <a:solidFill>
                            <a:schemeClr val="bg1"/>
                          </a:solidFill>
                          <a:effectLst/>
                        </a:rPr>
                        <a:t>  EUREX Product Code</a:t>
                      </a:r>
                      <a:endParaRPr lang="en-GB" sz="1000" b="1" i="0" u="none" strike="noStrike" dirty="0">
                        <a:solidFill>
                          <a:schemeClr val="bg1"/>
                        </a:solidFill>
                        <a:effectLst/>
                        <a:latin typeface="+mn-lt"/>
                      </a:endParaRPr>
                    </a:p>
                  </a:txBody>
                  <a:tcPr marL="9525" marR="9525" marT="9525" marB="0" anchor="ctr">
                    <a:lnL>
                      <a:noFill/>
                    </a:lnL>
                    <a:lnR>
                      <a:noFill/>
                    </a:lnR>
                    <a:lnT>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a:txBody>
                    <a:bodyPr/>
                    <a:lstStyle/>
                    <a:p>
                      <a:pPr algn="ctr" fontAlgn="ctr"/>
                      <a:r>
                        <a:rPr lang="en-GB" sz="1000" u="none" strike="noStrike" dirty="0">
                          <a:solidFill>
                            <a:schemeClr val="tx1"/>
                          </a:solidFill>
                          <a:effectLst/>
                        </a:rPr>
                        <a:t>FMSW</a:t>
                      </a:r>
                      <a:endParaRPr lang="en-GB" sz="1000" b="0" i="0" u="none" strike="noStrike" dirty="0">
                        <a:solidFill>
                          <a:schemeClr val="tx1"/>
                        </a:solidFill>
                        <a:effectLst/>
                        <a:latin typeface="+mn-lt"/>
                      </a:endParaRPr>
                    </a:p>
                  </a:txBody>
                  <a:tcPr marL="9525" marR="9525" marT="9525" marB="0" anchor="ctr">
                    <a:lnL>
                      <a:noFill/>
                    </a:lnL>
                    <a:lnR>
                      <a:noFill/>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000" u="none" strike="noStrike" dirty="0">
                          <a:solidFill>
                            <a:schemeClr val="tx1"/>
                          </a:solidFill>
                          <a:effectLst/>
                        </a:rPr>
                        <a:t>FMSM</a:t>
                      </a:r>
                      <a:endParaRPr lang="en-GB" sz="1000" b="0" i="0" u="none" strike="noStrike" dirty="0">
                        <a:solidFill>
                          <a:schemeClr val="tx1"/>
                        </a:solidFill>
                        <a:effectLst/>
                        <a:latin typeface="+mn-lt"/>
                      </a:endParaRPr>
                    </a:p>
                  </a:txBody>
                  <a:tcPr marL="9525" marR="9525" marT="9525" marB="0" anchor="ctr">
                    <a:lnL>
                      <a:noFill/>
                    </a:lnL>
                    <a:lnR>
                      <a:noFill/>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000" u="none" strike="noStrike" dirty="0">
                          <a:solidFill>
                            <a:schemeClr val="tx1"/>
                          </a:solidFill>
                          <a:effectLst/>
                        </a:rPr>
                        <a:t>FMSF</a:t>
                      </a:r>
                      <a:endParaRPr lang="en-GB" sz="1000" b="0" i="0" u="none" strike="noStrike" dirty="0">
                        <a:solidFill>
                          <a:schemeClr val="tx1"/>
                        </a:solidFill>
                        <a:effectLst/>
                        <a:latin typeface="+mn-lt"/>
                      </a:endParaRPr>
                    </a:p>
                  </a:txBody>
                  <a:tcPr marL="9525" marR="9525" marT="9525" marB="0" anchor="ctr">
                    <a:lnL>
                      <a:noFill/>
                    </a:lnL>
                    <a:lnR>
                      <a:noFill/>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000" u="none" strike="noStrike" dirty="0">
                          <a:solidFill>
                            <a:schemeClr val="tx1"/>
                          </a:solidFill>
                          <a:effectLst/>
                        </a:rPr>
                        <a:t>FMSU</a:t>
                      </a:r>
                      <a:endParaRPr lang="en-GB" sz="1000" b="0" i="0" u="none" strike="noStrike" dirty="0">
                        <a:solidFill>
                          <a:schemeClr val="tx1"/>
                        </a:solidFill>
                        <a:effectLst/>
                        <a:latin typeface="+mn-lt"/>
                      </a:endParaRPr>
                    </a:p>
                  </a:txBody>
                  <a:tcPr marL="9525" marR="9525" marT="9525" marB="0" anchor="ctr">
                    <a:lnL>
                      <a:noFill/>
                    </a:lnL>
                    <a:lnR>
                      <a:noFill/>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000" u="none" strike="noStrike" dirty="0">
                          <a:solidFill>
                            <a:schemeClr val="tx1"/>
                          </a:solidFill>
                          <a:effectLst/>
                        </a:rPr>
                        <a:t>FMSJ</a:t>
                      </a:r>
                      <a:endParaRPr lang="en-GB" sz="1000" b="0" i="0" u="none" strike="noStrike" dirty="0">
                        <a:solidFill>
                          <a:schemeClr val="tx1"/>
                        </a:solidFill>
                        <a:effectLst/>
                        <a:latin typeface="+mn-lt"/>
                      </a:endParaRPr>
                    </a:p>
                  </a:txBody>
                  <a:tcPr marL="9525" marR="9525" marT="9525" marB="0" anchor="ctr">
                    <a:lnL>
                      <a:noFill/>
                    </a:lnL>
                    <a:lnR>
                      <a:noFill/>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11951018"/>
                  </a:ext>
                </a:extLst>
              </a:tr>
              <a:tr h="182590">
                <a:tc gridSpan="2">
                  <a:txBody>
                    <a:bodyPr/>
                    <a:lstStyle/>
                    <a:p>
                      <a:pPr algn="l" fontAlgn="ctr"/>
                      <a:r>
                        <a:rPr lang="en-GB" sz="1000" b="1" u="none" strike="noStrike" dirty="0">
                          <a:solidFill>
                            <a:schemeClr val="bg1"/>
                          </a:solidFill>
                          <a:effectLst/>
                        </a:rPr>
                        <a:t>  Index Type</a:t>
                      </a:r>
                      <a:endParaRPr lang="en-GB" sz="1000" b="1" i="0" u="none" strike="noStrike" dirty="0">
                        <a:solidFill>
                          <a:schemeClr val="bg1"/>
                        </a:solidFill>
                        <a:effectLst/>
                        <a:latin typeface="+mn-lt"/>
                      </a:endParaRPr>
                    </a:p>
                  </a:txBody>
                  <a:tcPr marL="9525" marR="9525" marT="9525"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a:txBody>
                    <a:bodyPr/>
                    <a:lstStyle/>
                    <a:p>
                      <a:pPr algn="ctr" fontAlgn="ctr"/>
                      <a:r>
                        <a:rPr lang="en-GB" sz="1000" u="none" strike="noStrike" dirty="0">
                          <a:solidFill>
                            <a:schemeClr val="tx1"/>
                          </a:solidFill>
                          <a:effectLst/>
                        </a:rPr>
                        <a:t>USD/NTR</a:t>
                      </a:r>
                      <a:endParaRPr lang="en-GB"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000" u="none" strike="noStrike" dirty="0">
                          <a:solidFill>
                            <a:schemeClr val="tx1"/>
                          </a:solidFill>
                          <a:effectLst/>
                        </a:rPr>
                        <a:t>USD/NTR</a:t>
                      </a:r>
                      <a:endParaRPr lang="en-GB"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000" u="none" strike="noStrike" dirty="0">
                          <a:solidFill>
                            <a:schemeClr val="tx1"/>
                          </a:solidFill>
                          <a:effectLst/>
                        </a:rPr>
                        <a:t>USD/NTR</a:t>
                      </a:r>
                      <a:endParaRPr lang="en-GB"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000" u="none" strike="noStrike" dirty="0">
                          <a:solidFill>
                            <a:schemeClr val="tx1"/>
                          </a:solidFill>
                          <a:effectLst/>
                        </a:rPr>
                        <a:t>USD/NTR</a:t>
                      </a:r>
                      <a:endParaRPr lang="en-GB"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000" u="none" strike="noStrike" dirty="0">
                          <a:solidFill>
                            <a:schemeClr val="tx1"/>
                          </a:solidFill>
                          <a:effectLst/>
                        </a:rPr>
                        <a:t>USD/NTR</a:t>
                      </a:r>
                      <a:endParaRPr lang="en-GB"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532318259"/>
                  </a:ext>
                </a:extLst>
              </a:tr>
              <a:tr h="182590">
                <a:tc gridSpan="2">
                  <a:txBody>
                    <a:bodyPr/>
                    <a:lstStyle/>
                    <a:p>
                      <a:pPr algn="l" fontAlgn="ctr"/>
                      <a:r>
                        <a:rPr lang="en-GB" sz="1000" b="1" u="none" strike="noStrike" dirty="0">
                          <a:solidFill>
                            <a:schemeClr val="bg1"/>
                          </a:solidFill>
                          <a:effectLst/>
                        </a:rPr>
                        <a:t>  Bloomberg Product Code</a:t>
                      </a:r>
                      <a:endParaRPr lang="en-GB" sz="1000" b="1" i="0" u="none" strike="noStrike" dirty="0">
                        <a:solidFill>
                          <a:schemeClr val="bg1"/>
                        </a:solidFill>
                        <a:effectLst/>
                        <a:latin typeface="+mn-lt"/>
                      </a:endParaRPr>
                    </a:p>
                  </a:txBody>
                  <a:tcPr marL="9525" marR="9525" marT="9525"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a:txBody>
                    <a:bodyPr/>
                    <a:lstStyle/>
                    <a:p>
                      <a:pPr algn="ctr" fontAlgn="ctr"/>
                      <a:r>
                        <a:rPr lang="en-GB" sz="1000" u="none" strike="noStrike" dirty="0">
                          <a:solidFill>
                            <a:schemeClr val="tx1"/>
                          </a:solidFill>
                          <a:effectLst/>
                        </a:rPr>
                        <a:t>HRLA</a:t>
                      </a:r>
                      <a:endParaRPr lang="en-GB"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000" u="none" strike="noStrike" dirty="0">
                          <a:solidFill>
                            <a:schemeClr val="tx1"/>
                          </a:solidFill>
                          <a:effectLst/>
                        </a:rPr>
                        <a:t>HRRA</a:t>
                      </a:r>
                      <a:endParaRPr lang="en-GB"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000" u="none" strike="noStrike" dirty="0">
                          <a:solidFill>
                            <a:schemeClr val="tx1"/>
                          </a:solidFill>
                          <a:effectLst/>
                        </a:rPr>
                        <a:t>HRWA</a:t>
                      </a:r>
                      <a:endParaRPr lang="en-GB"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000" u="none" strike="noStrike">
                          <a:solidFill>
                            <a:schemeClr val="tx1"/>
                          </a:solidFill>
                          <a:effectLst/>
                        </a:rPr>
                        <a:t>HRIA</a:t>
                      </a:r>
                      <a:endParaRPr lang="en-GB" sz="1000" b="0" i="0" u="none" strike="noStrike">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000" u="none" strike="noStrike">
                          <a:solidFill>
                            <a:schemeClr val="tx1"/>
                          </a:solidFill>
                          <a:effectLst/>
                        </a:rPr>
                        <a:t>HRYA</a:t>
                      </a:r>
                      <a:endParaRPr lang="en-GB" sz="1000" b="0" i="0" u="none" strike="noStrike">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81330996"/>
                  </a:ext>
                </a:extLst>
              </a:tr>
              <a:tr h="182590">
                <a:tc gridSpan="2">
                  <a:txBody>
                    <a:bodyPr/>
                    <a:lstStyle/>
                    <a:p>
                      <a:pPr algn="l" fontAlgn="ctr"/>
                      <a:r>
                        <a:rPr lang="en-GB" sz="1000" b="1" u="none" strike="noStrike" dirty="0">
                          <a:solidFill>
                            <a:schemeClr val="bg1"/>
                          </a:solidFill>
                          <a:effectLst/>
                        </a:rPr>
                        <a:t>  Contract Multiplier (USD) </a:t>
                      </a:r>
                      <a:endParaRPr lang="en-GB" sz="1000" b="1" i="0" u="none" strike="noStrike" dirty="0">
                        <a:solidFill>
                          <a:schemeClr val="bg1"/>
                        </a:solidFill>
                        <a:effectLst/>
                        <a:latin typeface="+mn-lt"/>
                      </a:endParaRPr>
                    </a:p>
                  </a:txBody>
                  <a:tcPr marL="9525" marR="9525" marT="9525"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gridSpan="5">
                  <a:txBody>
                    <a:bodyPr/>
                    <a:lstStyle/>
                    <a:p>
                      <a:pPr algn="ctr" fontAlgn="ctr"/>
                      <a:r>
                        <a:rPr lang="en-US" sz="1000" u="none" strike="noStrike" dirty="0">
                          <a:solidFill>
                            <a:schemeClr val="tx1"/>
                          </a:solidFill>
                          <a:effectLst/>
                        </a:rPr>
                        <a:t>USD 10 per Index point</a:t>
                      </a:r>
                      <a:endParaRPr lang="en-US"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859833249"/>
                  </a:ext>
                </a:extLst>
              </a:tr>
              <a:tr h="182590">
                <a:tc gridSpan="2">
                  <a:txBody>
                    <a:bodyPr/>
                    <a:lstStyle/>
                    <a:p>
                      <a:pPr algn="l" fontAlgn="ctr"/>
                      <a:r>
                        <a:rPr lang="en-GB" sz="1000" b="1" u="none" strike="noStrike" dirty="0">
                          <a:solidFill>
                            <a:schemeClr val="bg1"/>
                          </a:solidFill>
                          <a:effectLst/>
                        </a:rPr>
                        <a:t>  Minimum Price Change</a:t>
                      </a:r>
                      <a:endParaRPr lang="en-GB" sz="1000" b="1" i="0" u="none" strike="noStrike" dirty="0">
                        <a:solidFill>
                          <a:schemeClr val="bg1"/>
                        </a:solidFill>
                        <a:effectLst/>
                        <a:latin typeface="+mn-lt"/>
                      </a:endParaRPr>
                    </a:p>
                  </a:txBody>
                  <a:tcPr marL="9525" marR="9525" marT="9525"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gridSpan="5">
                  <a:txBody>
                    <a:bodyPr/>
                    <a:lstStyle/>
                    <a:p>
                      <a:pPr algn="ctr" fontAlgn="ctr"/>
                      <a:r>
                        <a:rPr lang="en-US" sz="1000" u="none" strike="noStrike" dirty="0">
                          <a:solidFill>
                            <a:schemeClr val="tx1"/>
                          </a:solidFill>
                          <a:effectLst/>
                        </a:rPr>
                        <a:t>USD  0.5 index points</a:t>
                      </a:r>
                      <a:endParaRPr lang="en-US"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37403063"/>
                  </a:ext>
                </a:extLst>
              </a:tr>
              <a:tr h="182590">
                <a:tc gridSpan="2">
                  <a:txBody>
                    <a:bodyPr/>
                    <a:lstStyle/>
                    <a:p>
                      <a:pPr algn="l" fontAlgn="ctr"/>
                      <a:r>
                        <a:rPr lang="en-GB" sz="1000" b="1" u="none" strike="noStrike" dirty="0">
                          <a:solidFill>
                            <a:schemeClr val="bg1"/>
                          </a:solidFill>
                          <a:effectLst/>
                        </a:rPr>
                        <a:t>  Minimum Block Trade Size</a:t>
                      </a:r>
                      <a:endParaRPr lang="en-GB" sz="1000" b="1" i="0" u="none" strike="noStrike" dirty="0">
                        <a:solidFill>
                          <a:schemeClr val="bg1"/>
                        </a:solidFill>
                        <a:effectLst/>
                        <a:latin typeface="+mn-lt"/>
                      </a:endParaRPr>
                    </a:p>
                  </a:txBody>
                  <a:tcPr marL="9525" marR="9525" marT="9525"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a:txBody>
                    <a:bodyPr/>
                    <a:lstStyle/>
                    <a:p>
                      <a:pPr algn="ctr" fontAlgn="ctr"/>
                      <a:r>
                        <a:rPr lang="en-GB" sz="1000" u="none" strike="noStrike" dirty="0">
                          <a:solidFill>
                            <a:schemeClr val="tx1"/>
                          </a:solidFill>
                          <a:effectLst/>
                        </a:rPr>
                        <a:t>100</a:t>
                      </a:r>
                      <a:endParaRPr lang="en-GB"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000" u="none" strike="noStrike" dirty="0">
                          <a:solidFill>
                            <a:schemeClr val="tx1"/>
                          </a:solidFill>
                          <a:effectLst/>
                        </a:rPr>
                        <a:t>50</a:t>
                      </a:r>
                      <a:endParaRPr lang="en-GB"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000" u="none" strike="noStrike" dirty="0">
                          <a:solidFill>
                            <a:schemeClr val="tx1"/>
                          </a:solidFill>
                          <a:effectLst/>
                        </a:rPr>
                        <a:t>50</a:t>
                      </a:r>
                      <a:endParaRPr lang="en-GB"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000" u="none" strike="noStrike" dirty="0">
                          <a:solidFill>
                            <a:schemeClr val="tx1"/>
                          </a:solidFill>
                          <a:effectLst/>
                        </a:rPr>
                        <a:t>100</a:t>
                      </a:r>
                      <a:endParaRPr lang="en-GB"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000" u="none" strike="noStrike" dirty="0">
                          <a:solidFill>
                            <a:schemeClr val="tx1"/>
                          </a:solidFill>
                          <a:effectLst/>
                        </a:rPr>
                        <a:t>50</a:t>
                      </a:r>
                      <a:endParaRPr lang="en-GB"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2322714941"/>
                  </a:ext>
                </a:extLst>
              </a:tr>
              <a:tr h="182590">
                <a:tc gridSpan="2">
                  <a:txBody>
                    <a:bodyPr/>
                    <a:lstStyle/>
                    <a:p>
                      <a:pPr algn="l" fontAlgn="ctr"/>
                      <a:r>
                        <a:rPr lang="en-GB" sz="1000" b="1" u="none" strike="noStrike" dirty="0">
                          <a:solidFill>
                            <a:schemeClr val="bg1"/>
                          </a:solidFill>
                          <a:effectLst/>
                        </a:rPr>
                        <a:t>  Price Quotation</a:t>
                      </a:r>
                      <a:endParaRPr lang="en-GB" sz="1000" b="1" i="0" u="none" strike="noStrike" dirty="0">
                        <a:solidFill>
                          <a:schemeClr val="bg1"/>
                        </a:solidFill>
                        <a:effectLst/>
                        <a:latin typeface="+mn-lt"/>
                      </a:endParaRPr>
                    </a:p>
                  </a:txBody>
                  <a:tcPr marL="9525" marR="9525" marT="9525"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gridSpan="5">
                  <a:txBody>
                    <a:bodyPr/>
                    <a:lstStyle/>
                    <a:p>
                      <a:pPr algn="ctr" fontAlgn="ctr"/>
                      <a:r>
                        <a:rPr lang="en-US" sz="1000" u="none" strike="noStrike" dirty="0">
                          <a:solidFill>
                            <a:schemeClr val="tx1"/>
                          </a:solidFill>
                          <a:effectLst/>
                        </a:rPr>
                        <a:t>In points with two decimal places</a:t>
                      </a:r>
                      <a:endParaRPr lang="en-US"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93557141"/>
                  </a:ext>
                </a:extLst>
              </a:tr>
              <a:tr h="182590">
                <a:tc gridSpan="2">
                  <a:txBody>
                    <a:bodyPr/>
                    <a:lstStyle/>
                    <a:p>
                      <a:pPr algn="l" fontAlgn="ctr"/>
                      <a:r>
                        <a:rPr lang="en-GB" sz="1000" b="1" u="none" strike="noStrike" dirty="0">
                          <a:solidFill>
                            <a:schemeClr val="bg1"/>
                          </a:solidFill>
                          <a:effectLst/>
                        </a:rPr>
                        <a:t>  Contract months/Maturities</a:t>
                      </a:r>
                      <a:endParaRPr lang="en-GB" sz="1000" b="1" i="0" u="none" strike="noStrike" dirty="0">
                        <a:solidFill>
                          <a:schemeClr val="bg1"/>
                        </a:solidFill>
                        <a:effectLst/>
                        <a:latin typeface="+mn-lt"/>
                      </a:endParaRPr>
                    </a:p>
                  </a:txBody>
                  <a:tcPr marL="9525" marR="9525" marT="9525"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gridSpan="5">
                  <a:txBody>
                    <a:bodyPr/>
                    <a:lstStyle/>
                    <a:p>
                      <a:pPr algn="ctr" fontAlgn="ctr"/>
                      <a:r>
                        <a:rPr lang="en-US" sz="1000" u="none" strike="noStrike" dirty="0">
                          <a:solidFill>
                            <a:schemeClr val="tx1"/>
                          </a:solidFill>
                          <a:effectLst/>
                        </a:rPr>
                        <a:t>Up to 36 months; quarterly months</a:t>
                      </a:r>
                      <a:endParaRPr lang="en-US"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98961208"/>
                  </a:ext>
                </a:extLst>
              </a:tr>
              <a:tr h="182590">
                <a:tc gridSpan="2">
                  <a:txBody>
                    <a:bodyPr/>
                    <a:lstStyle/>
                    <a:p>
                      <a:pPr algn="l" fontAlgn="ctr"/>
                      <a:r>
                        <a:rPr lang="en-GB" sz="1000" b="1" u="none" strike="noStrike" dirty="0">
                          <a:solidFill>
                            <a:schemeClr val="bg1"/>
                          </a:solidFill>
                          <a:effectLst/>
                        </a:rPr>
                        <a:t>  Daily settlement price</a:t>
                      </a:r>
                      <a:endParaRPr lang="en-GB" sz="1000" b="1" i="0" u="none" strike="noStrike" dirty="0">
                        <a:solidFill>
                          <a:schemeClr val="bg1"/>
                        </a:solidFill>
                        <a:effectLst/>
                        <a:latin typeface="+mn-lt"/>
                      </a:endParaRPr>
                    </a:p>
                  </a:txBody>
                  <a:tcPr marL="9525" marR="9525" marT="9525"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gridSpan="5">
                  <a:txBody>
                    <a:bodyPr/>
                    <a:lstStyle/>
                    <a:p>
                      <a:pPr algn="ctr" fontAlgn="ctr"/>
                      <a:r>
                        <a:rPr lang="en-US" sz="1000" u="none" strike="noStrike" dirty="0">
                          <a:solidFill>
                            <a:schemeClr val="tx1"/>
                          </a:solidFill>
                          <a:effectLst/>
                        </a:rPr>
                        <a:t>Volume-weighted average during the last minute before 17:30 CET</a:t>
                      </a:r>
                      <a:endParaRPr lang="en-US"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38527043"/>
                  </a:ext>
                </a:extLst>
              </a:tr>
              <a:tr h="182590">
                <a:tc gridSpan="2">
                  <a:txBody>
                    <a:bodyPr/>
                    <a:lstStyle/>
                    <a:p>
                      <a:pPr algn="l" fontAlgn="ctr"/>
                      <a:r>
                        <a:rPr lang="en-GB" sz="1000" b="1" u="none" strike="noStrike" dirty="0">
                          <a:solidFill>
                            <a:schemeClr val="bg1"/>
                          </a:solidFill>
                          <a:effectLst/>
                        </a:rPr>
                        <a:t>  Settlement</a:t>
                      </a:r>
                      <a:endParaRPr lang="en-GB" sz="1000" b="1" i="0" u="none" strike="noStrike" dirty="0">
                        <a:solidFill>
                          <a:schemeClr val="bg1"/>
                        </a:solidFill>
                        <a:effectLst/>
                        <a:latin typeface="+mn-lt"/>
                      </a:endParaRPr>
                    </a:p>
                  </a:txBody>
                  <a:tcPr marL="9525" marR="9525" marT="9525"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gridSpan="5">
                  <a:txBody>
                    <a:bodyPr/>
                    <a:lstStyle/>
                    <a:p>
                      <a:pPr algn="ctr" fontAlgn="ctr"/>
                      <a:r>
                        <a:rPr lang="en-US" sz="1000" u="none" strike="noStrike" dirty="0">
                          <a:solidFill>
                            <a:schemeClr val="tx1"/>
                          </a:solidFill>
                          <a:effectLst/>
                        </a:rPr>
                        <a:t>Cash settlement, payable on the first exchange day following the Final Settlement Day</a:t>
                      </a:r>
                      <a:endParaRPr lang="en-US"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93517961"/>
                  </a:ext>
                </a:extLst>
              </a:tr>
              <a:tr h="182590">
                <a:tc gridSpan="2">
                  <a:txBody>
                    <a:bodyPr/>
                    <a:lstStyle/>
                    <a:p>
                      <a:pPr algn="l" fontAlgn="ctr"/>
                      <a:r>
                        <a:rPr lang="en-GB" sz="1000" b="1" u="none" strike="noStrike" dirty="0">
                          <a:solidFill>
                            <a:schemeClr val="bg1"/>
                          </a:solidFill>
                          <a:effectLst/>
                        </a:rPr>
                        <a:t>  Final settlement price</a:t>
                      </a:r>
                      <a:endParaRPr lang="en-GB" sz="1000" b="1" i="0" u="none" strike="noStrike" dirty="0">
                        <a:solidFill>
                          <a:schemeClr val="bg1"/>
                        </a:solidFill>
                        <a:effectLst/>
                        <a:latin typeface="+mn-lt"/>
                      </a:endParaRPr>
                    </a:p>
                  </a:txBody>
                  <a:tcPr marL="9525" marR="9525" marT="9525"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gridSpan="5">
                  <a:txBody>
                    <a:bodyPr/>
                    <a:lstStyle/>
                    <a:p>
                      <a:pPr algn="ctr" fontAlgn="ctr"/>
                      <a:r>
                        <a:rPr lang="en-US" sz="1000" u="none" strike="noStrike" dirty="0">
                          <a:solidFill>
                            <a:schemeClr val="tx1"/>
                          </a:solidFill>
                          <a:effectLst/>
                        </a:rPr>
                        <a:t>The final settlement price for MSCI ESG Screened derivatives is the index closing price on the last trading day.</a:t>
                      </a:r>
                      <a:endParaRPr lang="en-US"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97329200"/>
                  </a:ext>
                </a:extLst>
              </a:tr>
              <a:tr h="339855">
                <a:tc gridSpan="2">
                  <a:txBody>
                    <a:bodyPr/>
                    <a:lstStyle/>
                    <a:p>
                      <a:pPr algn="l" fontAlgn="ctr"/>
                      <a:r>
                        <a:rPr lang="en-US" sz="1000" b="1" u="none" strike="noStrike" dirty="0">
                          <a:solidFill>
                            <a:schemeClr val="bg1"/>
                          </a:solidFill>
                          <a:effectLst/>
                        </a:rPr>
                        <a:t>  Last Trading day</a:t>
                      </a:r>
                      <a:endParaRPr lang="en-US" sz="1000" b="1" i="0" u="none" strike="noStrike" dirty="0">
                        <a:solidFill>
                          <a:schemeClr val="bg1"/>
                        </a:solidFill>
                        <a:effectLst/>
                        <a:latin typeface="+mn-lt"/>
                      </a:endParaRPr>
                    </a:p>
                  </a:txBody>
                  <a:tcPr marL="9525" marR="9525" marT="9525"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gridSpan="5">
                  <a:txBody>
                    <a:bodyPr/>
                    <a:lstStyle/>
                    <a:p>
                      <a:pPr algn="ctr" fontAlgn="ctr"/>
                      <a:r>
                        <a:rPr lang="en-US" sz="1000" u="none" strike="noStrike" dirty="0">
                          <a:solidFill>
                            <a:schemeClr val="tx1"/>
                          </a:solidFill>
                          <a:effectLst/>
                        </a:rPr>
                        <a:t>3rd Friday of each expiration month if this is an exchange day; otherwise the exchange day immediately preceding that day. Close of trading in the maturing futures on the Last Trading Day is at 22:00 CET/CEST</a:t>
                      </a:r>
                      <a:endParaRPr lang="en-US"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73128888"/>
                  </a:ext>
                </a:extLst>
              </a:tr>
              <a:tr h="182590">
                <a:tc gridSpan="2">
                  <a:txBody>
                    <a:bodyPr/>
                    <a:lstStyle/>
                    <a:p>
                      <a:pPr algn="l" fontAlgn="ctr"/>
                      <a:r>
                        <a:rPr lang="en-GB" sz="1000" b="1" u="none" strike="noStrike" dirty="0">
                          <a:solidFill>
                            <a:schemeClr val="bg1"/>
                          </a:solidFill>
                          <a:effectLst/>
                        </a:rPr>
                        <a:t>  Final Settlement day</a:t>
                      </a:r>
                      <a:endParaRPr lang="en-GB" sz="1000" b="1" i="0" u="none" strike="noStrike" dirty="0">
                        <a:solidFill>
                          <a:schemeClr val="bg1"/>
                        </a:solidFill>
                        <a:effectLst/>
                        <a:latin typeface="+mn-lt"/>
                      </a:endParaRPr>
                    </a:p>
                  </a:txBody>
                  <a:tcPr marL="9525" marR="9525" marT="9525"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gridSpan="5">
                  <a:txBody>
                    <a:bodyPr/>
                    <a:lstStyle/>
                    <a:p>
                      <a:pPr algn="ctr" fontAlgn="ctr"/>
                      <a:r>
                        <a:rPr lang="en-US" sz="1000" u="none" strike="noStrike" dirty="0">
                          <a:solidFill>
                            <a:schemeClr val="tx1"/>
                          </a:solidFill>
                          <a:effectLst/>
                        </a:rPr>
                        <a:t>The final settlement day is the trading day following the last trading day. </a:t>
                      </a:r>
                      <a:endParaRPr lang="en-US"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294758390"/>
                  </a:ext>
                </a:extLst>
              </a:tr>
              <a:tr h="260843">
                <a:tc rowSpan="2">
                  <a:txBody>
                    <a:bodyPr/>
                    <a:lstStyle/>
                    <a:p>
                      <a:pPr algn="l" fontAlgn="ctr"/>
                      <a:r>
                        <a:rPr lang="en-GB" sz="1000" b="1" u="none" strike="noStrike" dirty="0">
                          <a:solidFill>
                            <a:schemeClr val="bg1"/>
                          </a:solidFill>
                          <a:effectLst/>
                        </a:rPr>
                        <a:t>  Trading Hours (CET)</a:t>
                      </a:r>
                      <a:endParaRPr lang="en-GB" sz="1000" b="1" i="0" u="none" strike="noStrike" dirty="0">
                        <a:solidFill>
                          <a:schemeClr val="bg1"/>
                        </a:solidFill>
                        <a:effectLst/>
                        <a:latin typeface="+mn-lt"/>
                      </a:endParaRPr>
                    </a:p>
                  </a:txBody>
                  <a:tcPr marL="9525" marR="9525" marT="9525" marB="0" anchor="ctr">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l" fontAlgn="ctr"/>
                      <a:r>
                        <a:rPr lang="en-GB" sz="1000" b="1" u="none" strike="noStrike" dirty="0" err="1">
                          <a:solidFill>
                            <a:schemeClr val="bg1"/>
                          </a:solidFill>
                          <a:effectLst/>
                        </a:rPr>
                        <a:t>Onbook</a:t>
                      </a:r>
                      <a:endParaRPr lang="en-GB" sz="1000" b="1" i="0" u="none" strike="noStrike" dirty="0">
                        <a:solidFill>
                          <a:schemeClr val="bg1"/>
                        </a:solidFill>
                        <a:effectLst/>
                        <a:latin typeface="+mn-lt"/>
                      </a:endParaRPr>
                    </a:p>
                  </a:txBody>
                  <a:tcPr marT="91440" marB="0" anchor="ctr">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gridSpan="5">
                  <a:txBody>
                    <a:bodyPr/>
                    <a:lstStyle/>
                    <a:p>
                      <a:pPr algn="ctr" fontAlgn="ctr"/>
                      <a:r>
                        <a:rPr lang="en-US" sz="1000" u="none" strike="noStrike" dirty="0">
                          <a:solidFill>
                            <a:schemeClr val="tx1"/>
                          </a:solidFill>
                          <a:effectLst/>
                        </a:rPr>
                        <a:t>Pre-Trading Period: 01:00-01:10 CET; Continuous Trading:  01:10-22:00 CET; Post-Trading Period: 22:00-22:10 CET</a:t>
                      </a:r>
                      <a:endParaRPr lang="en-US" sz="1000" b="1"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459302233"/>
                  </a:ext>
                </a:extLst>
              </a:tr>
              <a:tr h="244080">
                <a:tc vMerge="1">
                  <a:txBody>
                    <a:bodyPr/>
                    <a:lstStyle/>
                    <a:p>
                      <a:endParaRPr lang="en-GB"/>
                    </a:p>
                  </a:txBody>
                  <a:tcPr/>
                </a:tc>
                <a:tc>
                  <a:txBody>
                    <a:bodyPr/>
                    <a:lstStyle/>
                    <a:p>
                      <a:pPr algn="l" fontAlgn="ctr"/>
                      <a:r>
                        <a:rPr lang="en-GB" sz="1000" b="1" u="none" strike="noStrike" dirty="0" err="1">
                          <a:solidFill>
                            <a:schemeClr val="bg1"/>
                          </a:solidFill>
                          <a:effectLst/>
                        </a:rPr>
                        <a:t>Offbook</a:t>
                      </a:r>
                      <a:endParaRPr lang="en-GB" sz="1000" b="1" i="0" u="none" strike="noStrike" dirty="0">
                        <a:solidFill>
                          <a:schemeClr val="bg1"/>
                        </a:solidFill>
                        <a:effectLst/>
                        <a:latin typeface="+mn-lt"/>
                      </a:endParaRPr>
                    </a:p>
                  </a:txBody>
                  <a:tcPr marT="91440" marB="0" anchor="ctr">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chemeClr val="tx1"/>
                    </a:solidFill>
                  </a:tcPr>
                </a:tc>
                <a:tc gridSpan="5">
                  <a:txBody>
                    <a:bodyPr/>
                    <a:lstStyle/>
                    <a:p>
                      <a:pPr algn="ctr" fontAlgn="ctr"/>
                      <a:r>
                        <a:rPr lang="en-US" sz="1000" u="none" strike="noStrike" dirty="0">
                          <a:solidFill>
                            <a:schemeClr val="tx1"/>
                          </a:solidFill>
                          <a:effectLst/>
                        </a:rPr>
                        <a:t>Trading Period:  01:15-22:00 CET; Post-Trading Period: 22:00-22:10 CET</a:t>
                      </a:r>
                      <a:endParaRPr lang="en-US" sz="1000" b="1"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07236440"/>
                  </a:ext>
                </a:extLst>
              </a:tr>
              <a:tr h="174621">
                <a:tc gridSpan="2">
                  <a:txBody>
                    <a:bodyPr/>
                    <a:lstStyle/>
                    <a:p>
                      <a:pPr algn="l" fontAlgn="ctr"/>
                      <a:r>
                        <a:rPr lang="en-GB" sz="1000" b="1" u="none" strike="noStrike" dirty="0">
                          <a:solidFill>
                            <a:schemeClr val="bg1"/>
                          </a:solidFill>
                          <a:effectLst/>
                        </a:rPr>
                        <a:t>  Flexible contracts</a:t>
                      </a:r>
                      <a:endParaRPr lang="en-GB" sz="1000" b="1" i="0" u="none" strike="noStrike" dirty="0">
                        <a:solidFill>
                          <a:schemeClr val="bg1"/>
                        </a:solidFill>
                        <a:effectLst/>
                        <a:latin typeface="+mn-lt"/>
                      </a:endParaRPr>
                    </a:p>
                  </a:txBody>
                  <a:tcPr marL="9525" marR="9525" marT="9525"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gridSpan="5">
                  <a:txBody>
                    <a:bodyPr/>
                    <a:lstStyle/>
                    <a:p>
                      <a:pPr algn="ctr" fontAlgn="ctr"/>
                      <a:r>
                        <a:rPr lang="en-GB" sz="1000" u="none" strike="noStrike" dirty="0">
                          <a:solidFill>
                            <a:schemeClr val="tx1"/>
                          </a:solidFill>
                          <a:effectLst/>
                        </a:rPr>
                        <a:t>Available</a:t>
                      </a:r>
                      <a:endParaRPr lang="en-GB"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69181728"/>
                  </a:ext>
                </a:extLst>
              </a:tr>
              <a:tr h="182590">
                <a:tc gridSpan="2">
                  <a:txBody>
                    <a:bodyPr/>
                    <a:lstStyle/>
                    <a:p>
                      <a:pPr algn="l" fontAlgn="ctr"/>
                      <a:r>
                        <a:rPr lang="en-GB" sz="1000" b="1" u="none" strike="noStrike" dirty="0">
                          <a:solidFill>
                            <a:schemeClr val="bg1"/>
                          </a:solidFill>
                          <a:effectLst/>
                        </a:rPr>
                        <a:t>  CFTC Approved</a:t>
                      </a:r>
                      <a:endParaRPr lang="en-GB" sz="1000" b="1" i="0" u="none" strike="noStrike" dirty="0">
                        <a:solidFill>
                          <a:schemeClr val="bg1"/>
                        </a:solidFill>
                        <a:effectLst/>
                        <a:latin typeface="+mn-lt"/>
                      </a:endParaRPr>
                    </a:p>
                  </a:txBody>
                  <a:tcPr marL="9525" marR="9525" marT="9525" marB="0" anchor="ctr">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gridSpan="5">
                  <a:txBody>
                    <a:bodyPr/>
                    <a:lstStyle/>
                    <a:p>
                      <a:pPr algn="ctr" fontAlgn="ctr"/>
                      <a:r>
                        <a:rPr lang="en-GB" sz="1000" u="none" strike="noStrike" dirty="0">
                          <a:solidFill>
                            <a:schemeClr val="tx1"/>
                          </a:solidFill>
                          <a:effectLst/>
                        </a:rPr>
                        <a:t>Yes</a:t>
                      </a:r>
                      <a:endParaRPr lang="en-GB" sz="1000" b="0" i="0" u="none"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18048004"/>
                  </a:ext>
                </a:extLst>
              </a:tr>
              <a:tr h="348014">
                <a:tc gridSpan="2">
                  <a:txBody>
                    <a:bodyPr/>
                    <a:lstStyle/>
                    <a:p>
                      <a:pPr algn="l" fontAlgn="ctr"/>
                      <a:r>
                        <a:rPr lang="en-GB" sz="1000" b="1" u="none" strike="noStrike" dirty="0">
                          <a:solidFill>
                            <a:schemeClr val="bg1"/>
                          </a:solidFill>
                          <a:effectLst/>
                        </a:rPr>
                        <a:t>  Underlying MSCI Factsheet</a:t>
                      </a:r>
                      <a:endParaRPr lang="en-GB" sz="1000" b="1" i="0" u="none" strike="noStrike" dirty="0">
                        <a:solidFill>
                          <a:schemeClr val="bg1"/>
                        </a:solidFill>
                        <a:effectLst/>
                        <a:latin typeface="+mn-lt"/>
                      </a:endParaRPr>
                    </a:p>
                  </a:txBody>
                  <a:tcPr marL="9525" marR="9525" marT="9525" marB="0" anchor="ctr">
                    <a:lnL>
                      <a:noFill/>
                    </a:lnL>
                    <a:lnR>
                      <a:noFill/>
                    </a:lnR>
                    <a:lnT w="1270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chemeClr val="tx1"/>
                    </a:solidFill>
                  </a:tcPr>
                </a:tc>
                <a:tc hMerge="1">
                  <a:txBody>
                    <a:bodyPr/>
                    <a:lstStyle/>
                    <a:p>
                      <a:endParaRPr lang="en-GB"/>
                    </a:p>
                  </a:txBody>
                  <a:tcPr/>
                </a:tc>
                <a:tc>
                  <a:txBody>
                    <a:bodyPr/>
                    <a:lstStyle/>
                    <a:p>
                      <a:pPr algn="ctr" fontAlgn="ctr"/>
                      <a:r>
                        <a:rPr lang="en-GB" sz="1000" u="sng" strike="noStrike" dirty="0">
                          <a:solidFill>
                            <a:schemeClr val="tx1"/>
                          </a:solidFill>
                          <a:effectLst/>
                          <a:hlinkClick r:id="rId4">
                            <a:extLst>
                              <a:ext uri="{A12FA001-AC4F-418D-AE19-62706E023703}">
                                <ahyp:hlinkClr xmlns:ahyp="http://schemas.microsoft.com/office/drawing/2018/hyperlinkcolor" val="tx"/>
                              </a:ext>
                            </a:extLst>
                          </a:hlinkClick>
                        </a:rPr>
                        <a:t>MSCI World ESG Screened</a:t>
                      </a:r>
                      <a:endParaRPr lang="en-GB" sz="1000" b="0" i="0" u="sng"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ctr"/>
                      <a:r>
                        <a:rPr lang="en-GB" sz="1000" u="sng" strike="noStrike" dirty="0">
                          <a:solidFill>
                            <a:schemeClr val="tx1"/>
                          </a:solidFill>
                          <a:effectLst/>
                          <a:hlinkClick r:id="rId5">
                            <a:extLst>
                              <a:ext uri="{A12FA001-AC4F-418D-AE19-62706E023703}">
                                <ahyp:hlinkClr xmlns:ahyp="http://schemas.microsoft.com/office/drawing/2018/hyperlinkcolor" val="tx"/>
                              </a:ext>
                            </a:extLst>
                          </a:hlinkClick>
                        </a:rPr>
                        <a:t>MSCI EM ESG Screened</a:t>
                      </a:r>
                      <a:endParaRPr lang="en-GB" sz="1000" b="0" i="0" u="sng"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ctr"/>
                      <a:r>
                        <a:rPr lang="en-GB" sz="1000" u="sng" strike="noStrike" dirty="0">
                          <a:solidFill>
                            <a:schemeClr val="tx1"/>
                          </a:solidFill>
                          <a:effectLst/>
                          <a:hlinkClick r:id="rId6">
                            <a:extLst>
                              <a:ext uri="{A12FA001-AC4F-418D-AE19-62706E023703}">
                                <ahyp:hlinkClr xmlns:ahyp="http://schemas.microsoft.com/office/drawing/2018/hyperlinkcolor" val="tx"/>
                              </a:ext>
                            </a:extLst>
                          </a:hlinkClick>
                        </a:rPr>
                        <a:t>MSCI EAFE ESG Screened</a:t>
                      </a:r>
                      <a:endParaRPr lang="en-GB" sz="1000" b="0" i="0" u="sng"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ctr"/>
                      <a:r>
                        <a:rPr lang="en-GB" sz="1000" u="sng" strike="noStrike" dirty="0">
                          <a:solidFill>
                            <a:schemeClr val="tx1"/>
                          </a:solidFill>
                          <a:effectLst/>
                          <a:hlinkClick r:id="rId7">
                            <a:extLst>
                              <a:ext uri="{A12FA001-AC4F-418D-AE19-62706E023703}">
                                <ahyp:hlinkClr xmlns:ahyp="http://schemas.microsoft.com/office/drawing/2018/hyperlinkcolor" val="tx"/>
                              </a:ext>
                            </a:extLst>
                          </a:hlinkClick>
                        </a:rPr>
                        <a:t>MSCI USA ESG Screened</a:t>
                      </a:r>
                      <a:endParaRPr lang="en-GB" sz="1000" b="0" i="0" u="sng"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ctr"/>
                      <a:r>
                        <a:rPr lang="en-GB" sz="1000" u="sng" strike="noStrike" dirty="0">
                          <a:solidFill>
                            <a:schemeClr val="tx1"/>
                          </a:solidFill>
                          <a:effectLst/>
                          <a:hlinkClick r:id="rId8">
                            <a:extLst>
                              <a:ext uri="{A12FA001-AC4F-418D-AE19-62706E023703}">
                                <ahyp:hlinkClr xmlns:ahyp="http://schemas.microsoft.com/office/drawing/2018/hyperlinkcolor" val="tx"/>
                              </a:ext>
                            </a:extLst>
                          </a:hlinkClick>
                        </a:rPr>
                        <a:t>MSCI Japan ESG Screened</a:t>
                      </a:r>
                      <a:endParaRPr lang="en-GB" sz="1000" b="0" i="0" u="sng" strike="noStrike" dirty="0">
                        <a:solidFill>
                          <a:schemeClr val="tx1"/>
                        </a:solidFill>
                        <a:effectLst/>
                        <a:latin typeface="+mn-lt"/>
                      </a:endParaRPr>
                    </a:p>
                  </a:txBody>
                  <a:tcPr marL="9525" marR="9525" marT="9525"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395459801"/>
                  </a:ext>
                </a:extLst>
              </a:tr>
            </a:tbl>
          </a:graphicData>
        </a:graphic>
      </p:graphicFrame>
      <p:sp>
        <p:nvSpPr>
          <p:cNvPr id="2" name="Date Placeholder 1">
            <a:extLst>
              <a:ext uri="{FF2B5EF4-FFF2-40B4-BE49-F238E27FC236}">
                <a16:creationId xmlns:a16="http://schemas.microsoft.com/office/drawing/2014/main" id="{892C4A34-44D9-4D12-9336-244F7E9604D0}"/>
              </a:ext>
            </a:extLst>
          </p:cNvPr>
          <p:cNvSpPr>
            <a:spLocks noGrp="1"/>
          </p:cNvSpPr>
          <p:nvPr>
            <p:ph type="dt" sz="half" idx="10"/>
          </p:nvPr>
        </p:nvSpPr>
        <p:spPr/>
        <p:txBody>
          <a:bodyPr/>
          <a:lstStyle/>
          <a:p>
            <a:fld id="{BCA3E220-9573-4A4E-894B-1A2E9D1A6BA3}"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53DF2903-2292-4948-BEE0-1F20BD7C9E5C}"/>
              </a:ext>
            </a:extLst>
          </p:cNvPr>
          <p:cNvSpPr>
            <a:spLocks noGrp="1"/>
          </p:cNvSpPr>
          <p:nvPr>
            <p:ph type="sldNum" sz="quarter" idx="11"/>
          </p:nvPr>
        </p:nvSpPr>
        <p:spPr/>
        <p:txBody>
          <a:bodyPr/>
          <a:lstStyle/>
          <a:p>
            <a:fld id="{62CB3E74-FC4B-418A-B5F6-72ED80208EB2}" type="slidenum">
              <a:rPr lang="en-US" noProof="0" smtClean="0"/>
              <a:pPr/>
              <a:t>19</a:t>
            </a:fld>
            <a:endParaRPr lang="en-US" noProof="0"/>
          </a:p>
        </p:txBody>
      </p:sp>
    </p:spTree>
    <p:extLst>
      <p:ext uri="{BB962C8B-B14F-4D97-AF65-F5344CB8AC3E}">
        <p14:creationId xmlns:p14="http://schemas.microsoft.com/office/powerpoint/2010/main" val="3156368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ADAEA30-16DA-4445-971E-DE21BBBBDE54}"/>
              </a:ext>
            </a:extLst>
          </p:cNvPr>
          <p:cNvSpPr>
            <a:spLocks noGrp="1"/>
          </p:cNvSpPr>
          <p:nvPr>
            <p:ph type="title"/>
          </p:nvPr>
        </p:nvSpPr>
        <p:spPr/>
        <p:txBody>
          <a:bodyPr>
            <a:normAutofit fontScale="90000"/>
          </a:bodyPr>
          <a:lstStyle/>
          <a:p>
            <a:r>
              <a:rPr lang="en-GB" dirty="0"/>
              <a:t>Eurex ESG Derivatives are leading the way by getting more traction from the buy-side</a:t>
            </a:r>
            <a:br>
              <a:rPr lang="en-GB" dirty="0"/>
            </a:br>
            <a:r>
              <a:rPr lang="en-GB" sz="2200" b="0" dirty="0">
                <a:solidFill>
                  <a:srgbClr val="201751"/>
                </a:solidFill>
              </a:rPr>
              <a:t>ESG Screened versions have gained more momentum thus far</a:t>
            </a:r>
          </a:p>
        </p:txBody>
      </p:sp>
      <p:graphicFrame>
        <p:nvGraphicFramePr>
          <p:cNvPr id="17" name="Chart 16">
            <a:extLst>
              <a:ext uri="{FF2B5EF4-FFF2-40B4-BE49-F238E27FC236}">
                <a16:creationId xmlns:a16="http://schemas.microsoft.com/office/drawing/2014/main" id="{0B9CB5AE-F1CF-423F-8589-AD69C0AE63D0}"/>
              </a:ext>
            </a:extLst>
          </p:cNvPr>
          <p:cNvGraphicFramePr>
            <a:graphicFrameLocks/>
          </p:cNvGraphicFramePr>
          <p:nvPr>
            <p:extLst>
              <p:ext uri="{D42A27DB-BD31-4B8C-83A1-F6EECF244321}">
                <p14:modId xmlns:p14="http://schemas.microsoft.com/office/powerpoint/2010/main" val="4150648167"/>
              </p:ext>
            </p:extLst>
          </p:nvPr>
        </p:nvGraphicFramePr>
        <p:xfrm>
          <a:off x="7068108" y="1916113"/>
          <a:ext cx="4536522" cy="42132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Chart 17">
            <a:extLst>
              <a:ext uri="{FF2B5EF4-FFF2-40B4-BE49-F238E27FC236}">
                <a16:creationId xmlns:a16="http://schemas.microsoft.com/office/drawing/2014/main" id="{DCC36B5E-E429-4B43-A293-E2ABD221CC55}"/>
              </a:ext>
            </a:extLst>
          </p:cNvPr>
          <p:cNvGraphicFramePr>
            <a:graphicFrameLocks/>
          </p:cNvGraphicFramePr>
          <p:nvPr>
            <p:extLst>
              <p:ext uri="{D42A27DB-BD31-4B8C-83A1-F6EECF244321}">
                <p14:modId xmlns:p14="http://schemas.microsoft.com/office/powerpoint/2010/main" val="121814688"/>
              </p:ext>
            </p:extLst>
          </p:nvPr>
        </p:nvGraphicFramePr>
        <p:xfrm>
          <a:off x="587375" y="1916113"/>
          <a:ext cx="5616575" cy="300572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Table 12">
            <a:extLst>
              <a:ext uri="{FF2B5EF4-FFF2-40B4-BE49-F238E27FC236}">
                <a16:creationId xmlns:a16="http://schemas.microsoft.com/office/drawing/2014/main" id="{6B022EF6-B0C9-4CD4-8E59-23B1254EEC4E}"/>
              </a:ext>
            </a:extLst>
          </p:cNvPr>
          <p:cNvGraphicFramePr>
            <a:graphicFrameLocks noGrp="1"/>
          </p:cNvGraphicFramePr>
          <p:nvPr>
            <p:extLst>
              <p:ext uri="{D42A27DB-BD31-4B8C-83A1-F6EECF244321}">
                <p14:modId xmlns:p14="http://schemas.microsoft.com/office/powerpoint/2010/main" val="1238965210"/>
              </p:ext>
            </p:extLst>
          </p:nvPr>
        </p:nvGraphicFramePr>
        <p:xfrm>
          <a:off x="587375" y="5196812"/>
          <a:ext cx="5621795" cy="932526"/>
        </p:xfrm>
        <a:graphic>
          <a:graphicData uri="http://schemas.openxmlformats.org/drawingml/2006/table">
            <a:tbl>
              <a:tblPr firstRow="1" bandRow="1">
                <a:tableStyleId>{2D5ABB26-0587-4C30-8999-92F81FD0307C}</a:tableStyleId>
              </a:tblPr>
              <a:tblGrid>
                <a:gridCol w="621921">
                  <a:extLst>
                    <a:ext uri="{9D8B030D-6E8A-4147-A177-3AD203B41FA5}">
                      <a16:colId xmlns:a16="http://schemas.microsoft.com/office/drawing/2014/main" val="3268853270"/>
                    </a:ext>
                  </a:extLst>
                </a:gridCol>
                <a:gridCol w="311031">
                  <a:extLst>
                    <a:ext uri="{9D8B030D-6E8A-4147-A177-3AD203B41FA5}">
                      <a16:colId xmlns:a16="http://schemas.microsoft.com/office/drawing/2014/main" val="28075578"/>
                    </a:ext>
                  </a:extLst>
                </a:gridCol>
                <a:gridCol w="2144479">
                  <a:extLst>
                    <a:ext uri="{9D8B030D-6E8A-4147-A177-3AD203B41FA5}">
                      <a16:colId xmlns:a16="http://schemas.microsoft.com/office/drawing/2014/main" val="2728757836"/>
                    </a:ext>
                  </a:extLst>
                </a:gridCol>
                <a:gridCol w="196077">
                  <a:extLst>
                    <a:ext uri="{9D8B030D-6E8A-4147-A177-3AD203B41FA5}">
                      <a16:colId xmlns:a16="http://schemas.microsoft.com/office/drawing/2014/main" val="2109206373"/>
                    </a:ext>
                  </a:extLst>
                </a:gridCol>
                <a:gridCol w="1178645">
                  <a:extLst>
                    <a:ext uri="{9D8B030D-6E8A-4147-A177-3AD203B41FA5}">
                      <a16:colId xmlns:a16="http://schemas.microsoft.com/office/drawing/2014/main" val="581108310"/>
                    </a:ext>
                  </a:extLst>
                </a:gridCol>
                <a:gridCol w="1169642">
                  <a:extLst>
                    <a:ext uri="{9D8B030D-6E8A-4147-A177-3AD203B41FA5}">
                      <a16:colId xmlns:a16="http://schemas.microsoft.com/office/drawing/2014/main" val="3247067787"/>
                    </a:ext>
                  </a:extLst>
                </a:gridCol>
              </a:tblGrid>
              <a:tr h="383618">
                <a:tc>
                  <a:txBody>
                    <a:bodyPr/>
                    <a:lstStyle/>
                    <a:p>
                      <a:r>
                        <a:rPr lang="en-US" sz="1000" b="1" noProof="0" dirty="0" err="1">
                          <a:solidFill>
                            <a:schemeClr val="tx1"/>
                          </a:solidFill>
                        </a:rPr>
                        <a:t>Eurex</a:t>
                      </a:r>
                      <a:r>
                        <a:rPr lang="en-US" sz="1000" b="1" noProof="0" dirty="0">
                          <a:solidFill>
                            <a:schemeClr val="tx1"/>
                          </a:solidFill>
                        </a:rPr>
                        <a:t> </a:t>
                      </a:r>
                      <a:br>
                        <a:rPr lang="en-US" sz="1000" b="1" noProof="0" dirty="0">
                          <a:solidFill>
                            <a:schemeClr val="tx1"/>
                          </a:solidFill>
                        </a:rPr>
                      </a:br>
                      <a:r>
                        <a:rPr lang="en-US" sz="1000" b="1" noProof="0" dirty="0">
                          <a:solidFill>
                            <a:schemeClr val="tx1"/>
                          </a:solidFill>
                        </a:rPr>
                        <a:t>is </a:t>
                      </a:r>
                    </a:p>
                  </a:txBody>
                  <a:tcPr marR="36000" marT="72000" marB="72000">
                    <a:solidFill>
                      <a:schemeClr val="tx2"/>
                    </a:solidFill>
                  </a:tcPr>
                </a:tc>
                <a:tc>
                  <a:txBody>
                    <a:bodyPr/>
                    <a:lstStyle/>
                    <a:p>
                      <a:pPr algn="ctr">
                        <a:tabLst>
                          <a:tab pos="180975" algn="l"/>
                        </a:tabLst>
                      </a:pPr>
                      <a:r>
                        <a:rPr lang="en-US" sz="1000" b="1" noProof="0" dirty="0">
                          <a:solidFill>
                            <a:schemeClr val="bg1"/>
                          </a:solidFill>
                        </a:rPr>
                        <a:t>#1 </a:t>
                      </a:r>
                    </a:p>
                  </a:txBody>
                  <a:tcPr marL="0" marR="0" marT="72000" marB="72000">
                    <a:solidFill>
                      <a:schemeClr val="tx1"/>
                    </a:solidFill>
                  </a:tcPr>
                </a:tc>
                <a:tc>
                  <a:txBody>
                    <a:bodyPr/>
                    <a:lstStyle/>
                    <a:p>
                      <a:pPr>
                        <a:tabLst>
                          <a:tab pos="180975" algn="l"/>
                        </a:tabLst>
                      </a:pPr>
                      <a:r>
                        <a:rPr lang="en-US" sz="1000" noProof="0" dirty="0"/>
                        <a:t>by Open Interest in ESG Benchmark  Derivatives Products</a:t>
                      </a:r>
                      <a:endParaRPr lang="en-US" sz="1000" b="0" noProof="0" dirty="0">
                        <a:solidFill>
                          <a:schemeClr val="tx1"/>
                        </a:solidFill>
                      </a:endParaRPr>
                    </a:p>
                  </a:txBody>
                  <a:tcPr marL="72000" marR="0" marT="72000" marB="72000">
                    <a:lnB w="6350" cap="flat" cmpd="sng" algn="ctr">
                      <a:solidFill>
                        <a:srgbClr val="DCDCDC"/>
                      </a:solidFill>
                      <a:prstDash val="solid"/>
                      <a:round/>
                      <a:headEnd type="none" w="med" len="med"/>
                      <a:tailEnd type="none" w="med" len="med"/>
                    </a:lnB>
                  </a:tcPr>
                </a:tc>
                <a:tc>
                  <a:txBody>
                    <a:bodyPr/>
                    <a:lstStyle/>
                    <a:p>
                      <a:endParaRPr lang="en-US" sz="1000" b="0" noProof="0">
                        <a:solidFill>
                          <a:schemeClr val="tx1"/>
                        </a:solidFill>
                      </a:endParaRPr>
                    </a:p>
                  </a:txBody>
                  <a:tcPr marL="72000" marR="36000" marT="72000" marB="72000">
                    <a:lnB w="6350" cap="flat" cmpd="sng" algn="ctr">
                      <a:solidFill>
                        <a:srgbClr val="DCDCDC"/>
                      </a:solidFill>
                      <a:prstDash val="solid"/>
                      <a:round/>
                      <a:headEnd type="none" w="med" len="med"/>
                      <a:tailEnd type="none" w="med" len="med"/>
                    </a:lnB>
                  </a:tcPr>
                </a:tc>
                <a:tc>
                  <a:txBody>
                    <a:bodyPr/>
                    <a:lstStyle/>
                    <a:p>
                      <a:r>
                        <a:rPr lang="en-US" sz="1000" b="1" noProof="0" dirty="0"/>
                        <a:t>Traded volume </a:t>
                      </a:r>
                      <a:br>
                        <a:rPr lang="en-US" sz="1000" b="1" noProof="0" dirty="0"/>
                      </a:br>
                      <a:r>
                        <a:rPr lang="en-US" sz="1000" b="1" noProof="0" dirty="0"/>
                        <a:t>YTD 2020: </a:t>
                      </a:r>
                      <a:endParaRPr lang="en-US" sz="1000" b="1" noProof="0" dirty="0">
                        <a:solidFill>
                          <a:schemeClr val="tx1"/>
                        </a:solidFill>
                      </a:endParaRPr>
                    </a:p>
                  </a:txBody>
                  <a:tcPr marL="72000" marR="36000" marT="72000" marB="72000">
                    <a:lnB w="6350" cap="flat" cmpd="sng" algn="ctr">
                      <a:solidFill>
                        <a:srgbClr val="DCDCDC"/>
                      </a:solidFill>
                      <a:prstDash val="solid"/>
                      <a:round/>
                      <a:headEnd type="none" w="med" len="med"/>
                      <a:tailEnd type="none" w="med" len="med"/>
                    </a:lnB>
                  </a:tcPr>
                </a:tc>
                <a:tc>
                  <a:txBody>
                    <a:bodyPr/>
                    <a:lstStyle/>
                    <a:p>
                      <a:r>
                        <a:rPr lang="en-US" sz="1000" noProof="0" dirty="0"/>
                        <a:t>599,943 contracts</a:t>
                      </a:r>
                    </a:p>
                    <a:p>
                      <a:r>
                        <a:rPr lang="en-US" sz="1000" noProof="0" dirty="0"/>
                        <a:t> ~ EUR 5.2 Billion</a:t>
                      </a:r>
                      <a:endParaRPr lang="en-US" sz="1000" b="0" noProof="0" dirty="0">
                        <a:solidFill>
                          <a:schemeClr val="tx1"/>
                        </a:solidFill>
                      </a:endParaRPr>
                    </a:p>
                  </a:txBody>
                  <a:tcPr marL="72000" marR="0" marT="72000" marB="72000">
                    <a:lnB w="6350" cap="flat" cmpd="sng" algn="ctr">
                      <a:solidFill>
                        <a:srgbClr val="DCDCDC"/>
                      </a:solidFill>
                      <a:prstDash val="solid"/>
                      <a:round/>
                      <a:headEnd type="none" w="med" len="med"/>
                      <a:tailEnd type="none" w="med" len="med"/>
                    </a:lnB>
                  </a:tcPr>
                </a:tc>
                <a:extLst>
                  <a:ext uri="{0D108BD9-81ED-4DB2-BD59-A6C34878D82A}">
                    <a16:rowId xmlns:a16="http://schemas.microsoft.com/office/drawing/2014/main" val="4166500505"/>
                  </a:ext>
                </a:extLst>
              </a:tr>
              <a:tr h="370840">
                <a:tc>
                  <a:txBody>
                    <a:bodyPr/>
                    <a:lstStyle/>
                    <a:p>
                      <a:endParaRPr lang="en-US" sz="1000" b="1" noProof="0" dirty="0">
                        <a:solidFill>
                          <a:schemeClr val="tx1"/>
                        </a:solidFill>
                      </a:endParaRPr>
                    </a:p>
                  </a:txBody>
                  <a:tcPr marR="36000" marT="72000" marB="72000">
                    <a:solidFill>
                      <a:schemeClr val="tx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noProof="0" dirty="0">
                          <a:solidFill>
                            <a:schemeClr val="bg1"/>
                          </a:solidFill>
                        </a:rPr>
                        <a:t>#1 </a:t>
                      </a:r>
                    </a:p>
                  </a:txBody>
                  <a:tcPr marL="0" marR="0" marT="72000" marB="72000">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noProof="0" dirty="0"/>
                        <a:t>by Volume in ESG Benchmark Derivatives Products</a:t>
                      </a:r>
                      <a:endParaRPr lang="en-US" sz="1000" b="0" noProof="0" dirty="0">
                        <a:solidFill>
                          <a:schemeClr val="tx1"/>
                        </a:solidFill>
                      </a:endParaRPr>
                    </a:p>
                  </a:txBody>
                  <a:tcPr marL="72000" marR="0" marT="72000" marB="72000">
                    <a:lnT w="6350" cap="flat" cmpd="sng" algn="ctr">
                      <a:solidFill>
                        <a:srgbClr val="DCDCDC"/>
                      </a:solidFill>
                      <a:prstDash val="solid"/>
                      <a:round/>
                      <a:headEnd type="none" w="med" len="med"/>
                      <a:tailEnd type="none" w="med" len="med"/>
                    </a:lnT>
                  </a:tcPr>
                </a:tc>
                <a:tc>
                  <a:txBody>
                    <a:bodyPr/>
                    <a:lstStyle/>
                    <a:p>
                      <a:endParaRPr lang="en-US" sz="1000" b="0" noProof="0">
                        <a:solidFill>
                          <a:schemeClr val="tx1"/>
                        </a:solidFill>
                      </a:endParaRPr>
                    </a:p>
                  </a:txBody>
                  <a:tcPr marL="72000" marR="36000" marT="72000" marB="72000">
                    <a:lnT w="6350" cap="flat" cmpd="sng" algn="ctr">
                      <a:solidFill>
                        <a:srgbClr val="DCDCDC"/>
                      </a:solidFill>
                      <a:prstDash val="solid"/>
                      <a:round/>
                      <a:headEnd type="none" w="med" len="med"/>
                      <a:tailEnd type="none" w="med" len="med"/>
                    </a:lnT>
                  </a:tcPr>
                </a:tc>
                <a:tc>
                  <a:txBody>
                    <a:bodyPr/>
                    <a:lstStyle/>
                    <a:p>
                      <a:r>
                        <a:rPr lang="en-US" sz="1000" b="1" noProof="0" dirty="0"/>
                        <a:t>Open Interest</a:t>
                      </a:r>
                      <a:br>
                        <a:rPr lang="en-US" sz="1000" b="1" noProof="0" dirty="0"/>
                      </a:br>
                      <a:r>
                        <a:rPr lang="en-US" sz="1000" b="1" noProof="0" dirty="0"/>
                        <a:t>in end June 2020: </a:t>
                      </a:r>
                      <a:endParaRPr lang="en-US" sz="1000" b="1" noProof="0" dirty="0">
                        <a:solidFill>
                          <a:schemeClr val="tx1"/>
                        </a:solidFill>
                      </a:endParaRPr>
                    </a:p>
                  </a:txBody>
                  <a:tcPr marL="72000" marR="36000" marT="72000" marB="72000">
                    <a:lnT w="6350" cap="flat" cmpd="sng" algn="ctr">
                      <a:solidFill>
                        <a:srgbClr val="DCDCDC"/>
                      </a:solidFill>
                      <a:prstDash val="solid"/>
                      <a:round/>
                      <a:headEnd type="none" w="med" len="med"/>
                      <a:tailEnd type="none" w="med" len="med"/>
                    </a:lnT>
                  </a:tcPr>
                </a:tc>
                <a:tc>
                  <a:txBody>
                    <a:bodyPr/>
                    <a:lstStyle/>
                    <a:p>
                      <a:r>
                        <a:rPr lang="en-US" sz="1000" noProof="0" dirty="0"/>
                        <a:t>48,094 contracts </a:t>
                      </a:r>
                    </a:p>
                    <a:p>
                      <a:r>
                        <a:rPr lang="en-US" sz="1000" noProof="0" dirty="0"/>
                        <a:t>~ EUR 636 Million</a:t>
                      </a:r>
                      <a:endParaRPr lang="en-US" sz="1000" b="0" noProof="0" dirty="0">
                        <a:solidFill>
                          <a:schemeClr val="tx1"/>
                        </a:solidFill>
                      </a:endParaRPr>
                    </a:p>
                  </a:txBody>
                  <a:tcPr marL="72000" marR="0" marT="72000" marB="72000">
                    <a:lnT w="6350" cap="flat" cmpd="sng" algn="ctr">
                      <a:solidFill>
                        <a:srgbClr val="DCDCDC"/>
                      </a:solidFill>
                      <a:prstDash val="solid"/>
                      <a:round/>
                      <a:headEnd type="none" w="med" len="med"/>
                      <a:tailEnd type="none" w="med" len="med"/>
                    </a:lnT>
                  </a:tcPr>
                </a:tc>
                <a:extLst>
                  <a:ext uri="{0D108BD9-81ED-4DB2-BD59-A6C34878D82A}">
                    <a16:rowId xmlns:a16="http://schemas.microsoft.com/office/drawing/2014/main" val="4103540804"/>
                  </a:ext>
                </a:extLst>
              </a:tr>
            </a:tbl>
          </a:graphicData>
        </a:graphic>
      </p:graphicFrame>
      <p:sp>
        <p:nvSpPr>
          <p:cNvPr id="6" name="Date Placeholder 5">
            <a:extLst>
              <a:ext uri="{FF2B5EF4-FFF2-40B4-BE49-F238E27FC236}">
                <a16:creationId xmlns:a16="http://schemas.microsoft.com/office/drawing/2014/main" id="{C2050D47-3EE0-4495-AD48-C765F8D7A494}"/>
              </a:ext>
            </a:extLst>
          </p:cNvPr>
          <p:cNvSpPr>
            <a:spLocks noGrp="1"/>
          </p:cNvSpPr>
          <p:nvPr>
            <p:ph type="dt" sz="half" idx="10"/>
          </p:nvPr>
        </p:nvSpPr>
        <p:spPr/>
        <p:txBody>
          <a:bodyPr/>
          <a:lstStyle/>
          <a:p>
            <a:fld id="{866D8E0E-3787-4F4B-A88A-CFA27BFBF7FF}" type="datetime3">
              <a:rPr lang="en-US" noProof="0" smtClean="0"/>
              <a:t>7 October 2020</a:t>
            </a:fld>
            <a:endParaRPr lang="en-US" noProof="0"/>
          </a:p>
        </p:txBody>
      </p:sp>
      <p:sp>
        <p:nvSpPr>
          <p:cNvPr id="7" name="Slide Number Placeholder 6">
            <a:extLst>
              <a:ext uri="{FF2B5EF4-FFF2-40B4-BE49-F238E27FC236}">
                <a16:creationId xmlns:a16="http://schemas.microsoft.com/office/drawing/2014/main" id="{4FB83805-8F6F-4498-B570-DF275F9324A5}"/>
              </a:ext>
            </a:extLst>
          </p:cNvPr>
          <p:cNvSpPr>
            <a:spLocks noGrp="1"/>
          </p:cNvSpPr>
          <p:nvPr>
            <p:ph type="sldNum" sz="quarter" idx="11"/>
          </p:nvPr>
        </p:nvSpPr>
        <p:spPr/>
        <p:txBody>
          <a:bodyPr/>
          <a:lstStyle/>
          <a:p>
            <a:fld id="{62CB3E74-FC4B-418A-B5F6-72ED80208EB2}" type="slidenum">
              <a:rPr lang="en-US" noProof="0" smtClean="0"/>
              <a:pPr/>
              <a:t>2</a:t>
            </a:fld>
            <a:endParaRPr lang="en-US" noProof="0"/>
          </a:p>
        </p:txBody>
      </p:sp>
      <p:sp>
        <p:nvSpPr>
          <p:cNvPr id="11" name="Textfeld 10">
            <a:extLst>
              <a:ext uri="{FF2B5EF4-FFF2-40B4-BE49-F238E27FC236}">
                <a16:creationId xmlns:a16="http://schemas.microsoft.com/office/drawing/2014/main" id="{0F3F7E20-F6AD-419B-97C5-40291781D7E5}"/>
              </a:ext>
            </a:extLst>
          </p:cNvPr>
          <p:cNvSpPr txBox="1"/>
          <p:nvPr/>
        </p:nvSpPr>
        <p:spPr>
          <a:xfrm>
            <a:off x="8075613" y="5913276"/>
            <a:ext cx="3529012" cy="215900"/>
          </a:xfrm>
          <a:prstGeom prst="rect">
            <a:avLst/>
          </a:prstGeom>
          <a:noFill/>
        </p:spPr>
        <p:txBody>
          <a:bodyPr wrap="square" lIns="0" tIns="0" rIns="0" bIns="0" rtlCol="0" anchor="b">
            <a:noAutofit/>
          </a:bodyPr>
          <a:lstStyle/>
          <a:p>
            <a:pPr algn="r"/>
            <a:r>
              <a:rPr lang="en-US" sz="800" dirty="0"/>
              <a:t>Open Interest Adjusted as of June 30, 2020</a:t>
            </a:r>
          </a:p>
        </p:txBody>
      </p:sp>
    </p:spTree>
    <p:extLst>
      <p:ext uri="{BB962C8B-B14F-4D97-AF65-F5344CB8AC3E}">
        <p14:creationId xmlns:p14="http://schemas.microsoft.com/office/powerpoint/2010/main" val="30433493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3FB170-7EB2-4CE9-9DE0-51C94ACF8984}"/>
              </a:ext>
            </a:extLst>
          </p:cNvPr>
          <p:cNvSpPr>
            <a:spLocks noGrp="1"/>
          </p:cNvSpPr>
          <p:nvPr>
            <p:ph type="ctrTitle"/>
          </p:nvPr>
        </p:nvSpPr>
        <p:spPr/>
        <p:txBody>
          <a:bodyPr/>
          <a:lstStyle/>
          <a:p>
            <a:r>
              <a:rPr lang="de-DE" noProof="1"/>
              <a:t>Thank you!</a:t>
            </a:r>
          </a:p>
        </p:txBody>
      </p:sp>
      <p:sp>
        <p:nvSpPr>
          <p:cNvPr id="3" name="Date Placeholder 2">
            <a:extLst>
              <a:ext uri="{FF2B5EF4-FFF2-40B4-BE49-F238E27FC236}">
                <a16:creationId xmlns:a16="http://schemas.microsoft.com/office/drawing/2014/main" id="{CF894C5E-1DBC-4501-8787-5744FE4F93EF}"/>
              </a:ext>
            </a:extLst>
          </p:cNvPr>
          <p:cNvSpPr>
            <a:spLocks noGrp="1"/>
          </p:cNvSpPr>
          <p:nvPr>
            <p:ph type="dt" sz="half" idx="4294967295"/>
          </p:nvPr>
        </p:nvSpPr>
        <p:spPr>
          <a:xfrm>
            <a:off x="10823575" y="6356350"/>
            <a:ext cx="1368425" cy="158750"/>
          </a:xfrm>
        </p:spPr>
        <p:txBody>
          <a:bodyPr/>
          <a:lstStyle/>
          <a:p>
            <a:fld id="{AD777B3C-7F25-4E45-920A-28CC8C84CF50}"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DB8593CB-A5B8-452F-A711-FF37A1AB35D0}"/>
              </a:ext>
            </a:extLst>
          </p:cNvPr>
          <p:cNvSpPr>
            <a:spLocks noGrp="1"/>
          </p:cNvSpPr>
          <p:nvPr>
            <p:ph type="sldNum" sz="quarter" idx="4294967295"/>
          </p:nvPr>
        </p:nvSpPr>
        <p:spPr>
          <a:xfrm>
            <a:off x="11328400" y="6356350"/>
            <a:ext cx="863600" cy="153988"/>
          </a:xfrm>
        </p:spPr>
        <p:txBody>
          <a:bodyPr/>
          <a:lstStyle/>
          <a:p>
            <a:fld id="{62CB3E74-FC4B-418A-B5F6-72ED80208EB2}" type="slidenum">
              <a:rPr lang="en-US" noProof="0" smtClean="0"/>
              <a:pPr/>
              <a:t>20</a:t>
            </a:fld>
            <a:endParaRPr lang="en-US" noProof="0"/>
          </a:p>
        </p:txBody>
      </p:sp>
    </p:spTree>
    <p:extLst>
      <p:ext uri="{BB962C8B-B14F-4D97-AF65-F5344CB8AC3E}">
        <p14:creationId xmlns:p14="http://schemas.microsoft.com/office/powerpoint/2010/main" val="12716695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9535A2C6-1CC6-42EA-94A7-2D4206D877EF}"/>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3794" name="think-cell Slide" r:id="rId5" imgW="286" imgH="286" progId="TCLayout.ActiveDocument.1">
                  <p:embed/>
                </p:oleObj>
              </mc:Choice>
              <mc:Fallback>
                <p:oleObj name="think-cell Slide" r:id="rId5" imgW="286" imgH="286" progId="TCLayout.ActiveDocument.1">
                  <p:embed/>
                  <p:pic>
                    <p:nvPicPr>
                      <p:cNvPr id="6" name="Object 5" hidden="1">
                        <a:extLst>
                          <a:ext uri="{FF2B5EF4-FFF2-40B4-BE49-F238E27FC236}">
                            <a16:creationId xmlns:a16="http://schemas.microsoft.com/office/drawing/2014/main" id="{9535A2C6-1CC6-42EA-94A7-2D4206D877E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A9BBB18-63FE-4343-A95D-BF68B20E62BE}"/>
              </a:ext>
            </a:extLst>
          </p:cNvPr>
          <p:cNvSpPr>
            <a:spLocks noGrp="1"/>
          </p:cNvSpPr>
          <p:nvPr>
            <p:ph type="title"/>
          </p:nvPr>
        </p:nvSpPr>
        <p:spPr/>
        <p:txBody>
          <a:bodyPr/>
          <a:lstStyle/>
          <a:p>
            <a:r>
              <a:rPr lang="en-US"/>
              <a:t>Disclaimer</a:t>
            </a:r>
          </a:p>
        </p:txBody>
      </p:sp>
      <p:sp>
        <p:nvSpPr>
          <p:cNvPr id="5" name="Textplatzhalter 4">
            <a:extLst>
              <a:ext uri="{FF2B5EF4-FFF2-40B4-BE49-F238E27FC236}">
                <a16:creationId xmlns:a16="http://schemas.microsoft.com/office/drawing/2014/main" id="{01F75CAE-C5F9-4D79-942A-E4B1BD2FEE9B}"/>
              </a:ext>
            </a:extLst>
          </p:cNvPr>
          <p:cNvSpPr>
            <a:spLocks noGrp="1"/>
          </p:cNvSpPr>
          <p:nvPr>
            <p:ph type="body" sz="quarter" idx="12"/>
          </p:nvPr>
        </p:nvSpPr>
        <p:spPr/>
        <p:txBody>
          <a:bodyPr/>
          <a:lstStyle/>
          <a:p>
            <a:r>
              <a:rPr lang="en-US"/>
              <a:t>© Eurex 2020</a:t>
            </a:r>
          </a:p>
          <a:p>
            <a:r>
              <a:rPr lang="en-US"/>
              <a:t>Deutsche Börse AG (DBAG), Clearstream Banking AG (Clearstream), Eurex Frankfurt AG, Eurex Clearing AG (Eurex Clearing) and Eurex Repo GmbH (Eurex Repo) are corporate entities and are registered under German law. Eurex Global Derivatives AG is a corporate entity and is registered under Swiss law. Clearstream Banking S.A. is a corporate entity and is registered under Luxembourg law. Deutsche Boerse Asia Holding Pte. Ltd., Eurex Clearing Asia Pte. Ltd. and Eurex Exchange Asia Pte. Ltd are corporate entities and are registered under Singapore law. Eurex Frankfurt AG (Eurex) is the administrating and operating institution of Eurex Deutschland. Eurex Deutschland is in the following referred to as the “Eurex Exchange”. </a:t>
            </a:r>
          </a:p>
          <a:p>
            <a:r>
              <a:rPr lang="en-US"/>
              <a:t>All intellectual property, proprietary and other rights and interests in this publication and the subject matter hereof (other than certain trademarks and service marks listed below) are owned by DBAG and its affiliates and subsidiaries including, without limitation, all patent, registered design, copyright, trademark and service mark rights. While reasonable care has been taken in the preparation of this publication to provide details that are accurate and not misleading at the time of publication DBAG, Clearstream, Eurex, Eurex Clearing, Eurex Repo as well as the Eurex Exchange and their respective servants and agents (a) do not make any representations or warranties regarding the information contained herein, whether express or implied, including without limitation any implied warranty of merchantability or fitness for a particular purpose or any warranty with respect to the accuracy, correctness, quality, completeness or timeliness of such information, and (b) shall not be responsible or liable for any third party’s use of any information contained herein under any circumstances, including, without limitation, in connection with actual trading or otherwise or for any errors or omissions contained in this publication. </a:t>
            </a:r>
          </a:p>
          <a:p>
            <a:r>
              <a:rPr lang="en-US"/>
              <a:t>This publication is published for information purposes only and shall not constitute investment advice respectively does not constitute an offer, solicitation or recommendation to acquire or dispose of any investment or to engage in any other transaction. This publication is not intended for solicitation purposes but only for use as general information. </a:t>
            </a:r>
            <a:br>
              <a:rPr lang="en-US"/>
            </a:br>
            <a:r>
              <a:rPr lang="en-US"/>
              <a:t>All descriptions, examples and calculations contained in this publication are for illustrative purposes only. </a:t>
            </a:r>
          </a:p>
          <a:p>
            <a:r>
              <a:rPr lang="en-US"/>
              <a:t>Eurex and Eurex Clearing offer services directly to members of the Eurex Exchange respectively to clearing members of Eurex Clearing. Those who desire to trade any products available on the Eurex market or who desire to offer and sell any such products to others or who desire to possess a clearing license of Eurex Clearing in order to participate in the clearing process provided by Eurex Clearing, should consider legal and regulatory requirements of those jurisdictions relevant to them, as well as the risks associated with such products, before doing so.</a:t>
            </a:r>
          </a:p>
          <a:p>
            <a:r>
              <a:rPr lang="en-US"/>
              <a:t>Only Eurex derivatives that are CFTC-approved may be traded via direct access in the United States or by United States persons.  A complete, up-to-date list of Eurex derivatives that are CFTC-approved is available at: http://www.eurexchange.com/exchange-en/products/eurex-derivatives-us.  In addition, Eurex representatives and participants may familiarise U.S. Qualified Institutional Buyers (QIBs) and broker-dealers with certain eligible Eurex</a:t>
            </a:r>
          </a:p>
          <a:p>
            <a:endParaRPr lang="en-US"/>
          </a:p>
          <a:p>
            <a:endParaRPr lang="en-US"/>
          </a:p>
          <a:p>
            <a:endParaRPr lang="en-US"/>
          </a:p>
          <a:p>
            <a:r>
              <a:rPr lang="en-US"/>
              <a:t>equity options and equity index options pursuant to the terms of the SEC’s July 1, 2013 Class No-Action Relief.  A complete, up-to-date list of Eurex options that are eligible under the SEC Class No-Action Relief is available at: http://www.eurexchange.com/exchange-en/products/eurex-derivatives-us/eurex-options-in-the-us-for-eligible-customers... Lastly, U.S. QIBs and broker-dealers trading on behalf of QIBs may trade certain single-security futures and narrow-based security index futures subject to terms and conditions of the SEC’s Exchange Act Release No. 60,194 (June 30, 2009), 74 Fed. Reg. 32,200 (July 7, 2009) and the CFTC’s Division of Clearing and Intermediary Oversight Advisory Concerning the Offer and Sale of Foreign Security Futures Products to Customers Located in the United States (June 8, 2010).</a:t>
            </a:r>
          </a:p>
          <a:p>
            <a:r>
              <a:rPr lang="en-US" b="1"/>
              <a:t>Trademarks and Service Marks</a:t>
            </a:r>
          </a:p>
          <a:p>
            <a:r>
              <a:rPr lang="en-US"/>
              <a:t>Buxl®, DAX®, DivDAX®, eb.rexx®, Eurex®, Eurex Repo®, Eurex Strategy WizardSM, Euro GC Pooling®, FDAX®, FWB®, GC Pooling®,,GCPI®, MDAX®, ODAX®, SDAX®, TecDAX®, USD GC Pooling®, VDAX®, VDAX-NEW® and Xetra® are registered trademarks of DBAG. All MSCI indexes are service marks and the exclusive property of MSCI Barra. ATX®, ATX® five, CECE® and RDX® are registered trademarks of Vienna Stock Exchange AG. IPD® UK Quarterly Indexes are registered trademarks of Investment Property Databank Ltd. IPD and have been licensed for the use by Eurex for derivatives. SLI®, SMI® and SMIM® are registered trademarks of SIX Swiss Exchange AG. The STOXX® indexes, the data included therein and the trademarks used in the index names are the intellectual property of STOXX Limited and/or its licensors Eurex derivatives based on the STOXX® indexes are in no way sponsored, endorsed, sold or promoted by STOXX and its licensors and neither STOXX nor its licensors shall have any liability with respect thereto. Bloomberg Commodity IndexSM and any related sub-indexes are service marks of Bloomberg L.P. PCS® and Property Claim Services® are registered trademarks of ISO Services, Inc. Korea Exchange, KRX, KOSPI and KOSPI 200 are registered trademarks of Korea Exchange Inc. BSE and SENSEX are trademarks/service marks of Bombay Stock Exchange (BSE) and all rights accruing from the same, statutory or otherwise, wholly vest with BSE. Any violation of the above would constitute an offence under the laws of India and international treaties governing the same. </a:t>
            </a:r>
            <a:br>
              <a:rPr lang="en-US"/>
            </a:br>
            <a:r>
              <a:rPr lang="en-US"/>
              <a:t>The names of other companies and third party products may be trademarks or service marks of their respective owners.</a:t>
            </a:r>
          </a:p>
          <a:p>
            <a:r>
              <a:rPr lang="en-US"/>
              <a:t>Eurex Deutschland qualifies as manufacturer of packaged retail and insurance-based investment products (PRIIPs) under Regulation (EU) No 1286/2014 on key information documents for packaged retail and insurance-based investment products (PRIIPs Regulation), and provides key information documents (KIDs) covering PRIIPs traded on Eurex Deutschland on its website under the following link: http://www.eurexchange.com/exchange-en/resources/regulations/eu-regulations/priips-kids.</a:t>
            </a:r>
          </a:p>
          <a:p>
            <a:r>
              <a:rPr lang="en-US"/>
              <a:t>In addition, according to Art. 14(1) PRIIPs Regulation the person advising on, or selling, a PRIIP shall provide the KID to retail investors free of charge.</a:t>
            </a:r>
          </a:p>
          <a:p>
            <a:endParaRPr lang="en-US"/>
          </a:p>
          <a:p>
            <a:endParaRPr lang="en-US"/>
          </a:p>
        </p:txBody>
      </p:sp>
      <p:sp>
        <p:nvSpPr>
          <p:cNvPr id="3" name="Date Placeholder 2">
            <a:extLst>
              <a:ext uri="{FF2B5EF4-FFF2-40B4-BE49-F238E27FC236}">
                <a16:creationId xmlns:a16="http://schemas.microsoft.com/office/drawing/2014/main" id="{8A4A0347-44E6-4F67-9086-55F32ABF28C5}"/>
              </a:ext>
            </a:extLst>
          </p:cNvPr>
          <p:cNvSpPr>
            <a:spLocks noGrp="1"/>
          </p:cNvSpPr>
          <p:nvPr>
            <p:ph type="dt" sz="half" idx="13"/>
          </p:nvPr>
        </p:nvSpPr>
        <p:spPr/>
        <p:txBody>
          <a:bodyPr/>
          <a:lstStyle/>
          <a:p>
            <a:fld id="{119CB745-2C59-4156-807E-E1D07FB485AC}" type="datetime3">
              <a:rPr lang="en-US" noProof="0" smtClean="0"/>
              <a:t>7 October 2020</a:t>
            </a:fld>
            <a:endParaRPr lang="en-US" noProof="0"/>
          </a:p>
        </p:txBody>
      </p:sp>
      <p:sp>
        <p:nvSpPr>
          <p:cNvPr id="4" name="Slide Number Placeholder 3">
            <a:extLst>
              <a:ext uri="{FF2B5EF4-FFF2-40B4-BE49-F238E27FC236}">
                <a16:creationId xmlns:a16="http://schemas.microsoft.com/office/drawing/2014/main" id="{0A34C2F0-EE45-450E-8B00-00C5F0B75807}"/>
              </a:ext>
            </a:extLst>
          </p:cNvPr>
          <p:cNvSpPr>
            <a:spLocks noGrp="1"/>
          </p:cNvSpPr>
          <p:nvPr>
            <p:ph type="sldNum" sz="quarter" idx="14"/>
          </p:nvPr>
        </p:nvSpPr>
        <p:spPr/>
        <p:txBody>
          <a:bodyPr/>
          <a:lstStyle/>
          <a:p>
            <a:fld id="{62CB3E74-FC4B-418A-B5F6-72ED80208EB2}" type="slidenum">
              <a:rPr lang="en-US" noProof="0" smtClean="0"/>
              <a:pPr/>
              <a:t>21</a:t>
            </a:fld>
            <a:endParaRPr lang="en-US" noProof="0"/>
          </a:p>
        </p:txBody>
      </p:sp>
    </p:spTree>
    <p:extLst>
      <p:ext uri="{BB962C8B-B14F-4D97-AF65-F5344CB8AC3E}">
        <p14:creationId xmlns:p14="http://schemas.microsoft.com/office/powerpoint/2010/main" val="3389009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a:extLst>
              <a:ext uri="{FF2B5EF4-FFF2-40B4-BE49-F238E27FC236}">
                <a16:creationId xmlns:a16="http://schemas.microsoft.com/office/drawing/2014/main" id="{E05D6E85-7031-40AC-AEFF-590096FD4A99}"/>
              </a:ext>
            </a:extLst>
          </p:cNvPr>
          <p:cNvSpPr>
            <a:spLocks noGrp="1"/>
          </p:cNvSpPr>
          <p:nvPr>
            <p:ph type="title"/>
          </p:nvPr>
        </p:nvSpPr>
        <p:spPr/>
        <p:txBody>
          <a:bodyPr>
            <a:normAutofit fontScale="90000"/>
          </a:bodyPr>
          <a:lstStyle/>
          <a:p>
            <a:r>
              <a:rPr lang="en-US" dirty="0"/>
              <a:t>Eurex has strengthened its ESG offering by launching Derivatives on MSCI ESG Screened Indexes</a:t>
            </a:r>
            <a:br>
              <a:rPr lang="en-US" dirty="0"/>
            </a:br>
            <a:r>
              <a:rPr lang="en-US" sz="2200" b="0" kern="0" dirty="0">
                <a:solidFill>
                  <a:srgbClr val="201751"/>
                </a:solidFill>
              </a:rPr>
              <a:t>MSCI ESG Screened Futures Products were launched on </a:t>
            </a:r>
            <a:r>
              <a:rPr lang="en-GB" sz="2200" b="0" kern="0" dirty="0">
                <a:solidFill>
                  <a:srgbClr val="201751"/>
                </a:solidFill>
              </a:rPr>
              <a:t>March 2, 2020</a:t>
            </a:r>
            <a:endParaRPr lang="en-GB" sz="2200" b="0" dirty="0">
              <a:solidFill>
                <a:srgbClr val="201751"/>
              </a:solidFill>
            </a:endParaRPr>
          </a:p>
        </p:txBody>
      </p:sp>
      <p:sp>
        <p:nvSpPr>
          <p:cNvPr id="2" name="Date Placeholder 1">
            <a:extLst>
              <a:ext uri="{FF2B5EF4-FFF2-40B4-BE49-F238E27FC236}">
                <a16:creationId xmlns:a16="http://schemas.microsoft.com/office/drawing/2014/main" id="{566574B9-F2FA-4787-83F3-B0D9413E531E}"/>
              </a:ext>
            </a:extLst>
          </p:cNvPr>
          <p:cNvSpPr>
            <a:spLocks noGrp="1"/>
          </p:cNvSpPr>
          <p:nvPr>
            <p:ph type="dt" sz="half" idx="10"/>
          </p:nvPr>
        </p:nvSpPr>
        <p:spPr/>
        <p:txBody>
          <a:bodyPr/>
          <a:lstStyle/>
          <a:p>
            <a:fld id="{DF2FCE16-D148-4246-9F91-2C57D279F001}"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DAC98826-D5C1-40D2-A684-D6871F8EFE62}"/>
              </a:ext>
            </a:extLst>
          </p:cNvPr>
          <p:cNvSpPr>
            <a:spLocks noGrp="1"/>
          </p:cNvSpPr>
          <p:nvPr>
            <p:ph type="sldNum" sz="quarter" idx="11"/>
          </p:nvPr>
        </p:nvSpPr>
        <p:spPr/>
        <p:txBody>
          <a:bodyPr/>
          <a:lstStyle/>
          <a:p>
            <a:fld id="{62CB3E74-FC4B-418A-B5F6-72ED80208EB2}" type="slidenum">
              <a:rPr lang="en-US" noProof="0" smtClean="0"/>
              <a:pPr/>
              <a:t>3</a:t>
            </a:fld>
            <a:endParaRPr lang="en-US" noProof="0"/>
          </a:p>
        </p:txBody>
      </p:sp>
      <p:pic>
        <p:nvPicPr>
          <p:cNvPr id="28" name="Picture 27" descr="A picture containing sitting, front, man, screen&#10;&#10;Description automatically generated">
            <a:extLst>
              <a:ext uri="{FF2B5EF4-FFF2-40B4-BE49-F238E27FC236}">
                <a16:creationId xmlns:a16="http://schemas.microsoft.com/office/drawing/2014/main" id="{CDE5BE8D-32BA-4290-88F8-ACF79943D552}"/>
              </a:ext>
            </a:extLst>
          </p:cNvPr>
          <p:cNvPicPr>
            <a:picLocks noChangeAspect="1"/>
          </p:cNvPicPr>
          <p:nvPr/>
        </p:nvPicPr>
        <p:blipFill>
          <a:blip r:embed="rId3">
            <a:duotone>
              <a:prstClr val="black"/>
              <a:schemeClr val="accent5">
                <a:tint val="45000"/>
                <a:satMod val="400000"/>
              </a:schemeClr>
            </a:duotone>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2133600" y="1968182"/>
            <a:ext cx="7924800" cy="4127818"/>
          </a:xfrm>
          <a:prstGeom prst="rect">
            <a:avLst/>
          </a:prstGeom>
          <a:solidFill>
            <a:schemeClr val="bg1"/>
          </a:solidFill>
        </p:spPr>
      </p:pic>
      <p:sp>
        <p:nvSpPr>
          <p:cNvPr id="29" name="Circle: Hollow 28">
            <a:extLst>
              <a:ext uri="{FF2B5EF4-FFF2-40B4-BE49-F238E27FC236}">
                <a16:creationId xmlns:a16="http://schemas.microsoft.com/office/drawing/2014/main" id="{9DC51F7B-C835-4886-ABEE-628686477BF3}"/>
              </a:ext>
            </a:extLst>
          </p:cNvPr>
          <p:cNvSpPr/>
          <p:nvPr/>
        </p:nvSpPr>
        <p:spPr bwMode="auto">
          <a:xfrm>
            <a:off x="3443575" y="3032368"/>
            <a:ext cx="926595" cy="900430"/>
          </a:xfrm>
          <a:prstGeom prst="donut">
            <a:avLst>
              <a:gd name="adj" fmla="val 7035"/>
            </a:avLst>
          </a:prstGeom>
          <a:solidFill>
            <a:srgbClr val="201751"/>
          </a:solidFill>
          <a:ln>
            <a:noFill/>
          </a:ln>
          <a:effectLst/>
        </p:spPr>
        <p:txBody>
          <a:bodyPr vert="horz" wrap="none" lIns="72000" tIns="36000" rIns="72000" bIns="36000" numCol="1" rtlCol="0" anchor="ctr" anchorCtr="0" compatLnSpc="1">
            <a:prstTxWarp prst="textNoShape">
              <a:avLst/>
            </a:prstTxWarp>
          </a:bodyPr>
          <a:lstStyle/>
          <a:p>
            <a:pPr algn="ctr" fontAlgn="base">
              <a:spcBef>
                <a:spcPct val="0"/>
              </a:spcBef>
              <a:spcAft>
                <a:spcPct val="0"/>
              </a:spcAft>
            </a:pPr>
            <a:r>
              <a:rPr lang="en-US" sz="900" b="1" dirty="0">
                <a:latin typeface="Arial" charset="0"/>
                <a:ea typeface="ＭＳ Ｐゴシック" pitchFamily="34" charset="-128"/>
              </a:rPr>
              <a:t>MSCI </a:t>
            </a:r>
          </a:p>
          <a:p>
            <a:pPr algn="ctr" fontAlgn="base">
              <a:spcBef>
                <a:spcPct val="0"/>
              </a:spcBef>
              <a:spcAft>
                <a:spcPct val="0"/>
              </a:spcAft>
            </a:pPr>
            <a:r>
              <a:rPr lang="en-US" sz="900" b="1" dirty="0">
                <a:latin typeface="Arial" charset="0"/>
                <a:ea typeface="ＭＳ Ｐゴシック" pitchFamily="34" charset="-128"/>
              </a:rPr>
              <a:t>USA ESG</a:t>
            </a:r>
          </a:p>
          <a:p>
            <a:pPr algn="ctr" fontAlgn="base">
              <a:spcBef>
                <a:spcPct val="0"/>
              </a:spcBef>
              <a:spcAft>
                <a:spcPct val="0"/>
              </a:spcAft>
            </a:pPr>
            <a:r>
              <a:rPr lang="en-US" sz="900" b="1" dirty="0">
                <a:latin typeface="Arial" charset="0"/>
                <a:ea typeface="ＭＳ Ｐゴシック" pitchFamily="34" charset="-128"/>
              </a:rPr>
              <a:t>Screened</a:t>
            </a:r>
            <a:endParaRPr lang="en-GB" sz="900" b="1" dirty="0">
              <a:latin typeface="Arial" charset="0"/>
              <a:ea typeface="ＭＳ Ｐゴシック" pitchFamily="34" charset="-128"/>
            </a:endParaRPr>
          </a:p>
        </p:txBody>
      </p:sp>
      <p:sp>
        <p:nvSpPr>
          <p:cNvPr id="30" name="Circle: Hollow 29">
            <a:extLst>
              <a:ext uri="{FF2B5EF4-FFF2-40B4-BE49-F238E27FC236}">
                <a16:creationId xmlns:a16="http://schemas.microsoft.com/office/drawing/2014/main" id="{C4BFB81A-D004-4BF6-AEA6-B80EC91A4BE4}"/>
              </a:ext>
            </a:extLst>
          </p:cNvPr>
          <p:cNvSpPr/>
          <p:nvPr/>
        </p:nvSpPr>
        <p:spPr bwMode="auto">
          <a:xfrm>
            <a:off x="8757699" y="3217048"/>
            <a:ext cx="926595" cy="900430"/>
          </a:xfrm>
          <a:prstGeom prst="donut">
            <a:avLst>
              <a:gd name="adj" fmla="val 7035"/>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2000" tIns="36000" rIns="72000" bIns="36000" numCol="1" rtlCol="0" anchor="ctr" anchorCtr="0" compatLnSpc="1">
            <a:prstTxWarp prst="textNoShape">
              <a:avLst/>
            </a:prstTxWarp>
          </a:bodyPr>
          <a:lstStyle/>
          <a:p>
            <a:pPr algn="ctr" fontAlgn="base">
              <a:spcBef>
                <a:spcPct val="0"/>
              </a:spcBef>
              <a:spcAft>
                <a:spcPct val="0"/>
              </a:spcAft>
            </a:pPr>
            <a:r>
              <a:rPr lang="en-US" sz="900" b="1" dirty="0">
                <a:latin typeface="Arial" charset="0"/>
                <a:ea typeface="ＭＳ Ｐゴシック" pitchFamily="34" charset="-128"/>
              </a:rPr>
              <a:t>MSCI </a:t>
            </a:r>
          </a:p>
          <a:p>
            <a:pPr algn="ctr" fontAlgn="base">
              <a:spcBef>
                <a:spcPct val="0"/>
              </a:spcBef>
              <a:spcAft>
                <a:spcPct val="0"/>
              </a:spcAft>
            </a:pPr>
            <a:r>
              <a:rPr lang="en-US" sz="900" b="1" dirty="0">
                <a:latin typeface="Arial" charset="0"/>
                <a:ea typeface="ＭＳ Ｐゴシック" pitchFamily="34" charset="-128"/>
              </a:rPr>
              <a:t>Japan ESG</a:t>
            </a:r>
          </a:p>
          <a:p>
            <a:pPr algn="ctr" fontAlgn="base">
              <a:spcBef>
                <a:spcPct val="0"/>
              </a:spcBef>
              <a:spcAft>
                <a:spcPct val="0"/>
              </a:spcAft>
            </a:pPr>
            <a:r>
              <a:rPr lang="en-US" sz="900" b="1" dirty="0">
                <a:latin typeface="Arial" charset="0"/>
                <a:ea typeface="ＭＳ Ｐゴシック" pitchFamily="34" charset="-128"/>
              </a:rPr>
              <a:t>Screened</a:t>
            </a:r>
            <a:endParaRPr lang="en-GB" sz="900" b="1" dirty="0">
              <a:latin typeface="Arial" charset="0"/>
              <a:ea typeface="ＭＳ Ｐゴシック" pitchFamily="34" charset="-128"/>
            </a:endParaRPr>
          </a:p>
        </p:txBody>
      </p:sp>
      <p:sp>
        <p:nvSpPr>
          <p:cNvPr id="31" name="Circle: Hollow 30">
            <a:extLst>
              <a:ext uri="{FF2B5EF4-FFF2-40B4-BE49-F238E27FC236}">
                <a16:creationId xmlns:a16="http://schemas.microsoft.com/office/drawing/2014/main" id="{81045F2F-5A49-4444-A9ED-CE773BE55927}"/>
              </a:ext>
            </a:extLst>
          </p:cNvPr>
          <p:cNvSpPr/>
          <p:nvPr/>
        </p:nvSpPr>
        <p:spPr bwMode="auto">
          <a:xfrm>
            <a:off x="4548555" y="3510102"/>
            <a:ext cx="926595" cy="900430"/>
          </a:xfrm>
          <a:prstGeom prst="donut">
            <a:avLst>
              <a:gd name="adj" fmla="val 7035"/>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2000" tIns="36000" rIns="72000" bIns="36000" numCol="1" rtlCol="0" anchor="ctr" anchorCtr="0" compatLnSpc="1">
            <a:prstTxWarp prst="textNoShape">
              <a:avLst/>
            </a:prstTxWarp>
          </a:bodyPr>
          <a:lstStyle/>
          <a:p>
            <a:pPr algn="ctr" fontAlgn="base">
              <a:spcBef>
                <a:spcPct val="0"/>
              </a:spcBef>
              <a:spcAft>
                <a:spcPct val="0"/>
              </a:spcAft>
            </a:pPr>
            <a:r>
              <a:rPr lang="en-US" sz="900" b="1" dirty="0">
                <a:latin typeface="Arial" charset="0"/>
                <a:ea typeface="ＭＳ Ｐゴシック" pitchFamily="34" charset="-128"/>
              </a:rPr>
              <a:t>MSCI </a:t>
            </a:r>
          </a:p>
          <a:p>
            <a:pPr algn="ctr" fontAlgn="base">
              <a:spcBef>
                <a:spcPct val="0"/>
              </a:spcBef>
              <a:spcAft>
                <a:spcPct val="0"/>
              </a:spcAft>
            </a:pPr>
            <a:r>
              <a:rPr lang="en-US" sz="900" b="1" dirty="0">
                <a:latin typeface="Arial" charset="0"/>
                <a:ea typeface="ＭＳ Ｐゴシック" pitchFamily="34" charset="-128"/>
              </a:rPr>
              <a:t>World ESG</a:t>
            </a:r>
          </a:p>
          <a:p>
            <a:pPr algn="ctr" fontAlgn="base">
              <a:spcBef>
                <a:spcPct val="0"/>
              </a:spcBef>
              <a:spcAft>
                <a:spcPct val="0"/>
              </a:spcAft>
            </a:pPr>
            <a:r>
              <a:rPr lang="en-US" sz="900" b="1" dirty="0">
                <a:latin typeface="Arial" charset="0"/>
                <a:ea typeface="ＭＳ Ｐゴシック" pitchFamily="34" charset="-128"/>
              </a:rPr>
              <a:t>Screened</a:t>
            </a:r>
            <a:endParaRPr lang="en-GB" sz="900" b="1" dirty="0">
              <a:latin typeface="Arial" charset="0"/>
              <a:ea typeface="ＭＳ Ｐゴシック" pitchFamily="34" charset="-128"/>
            </a:endParaRPr>
          </a:p>
        </p:txBody>
      </p:sp>
      <p:sp>
        <p:nvSpPr>
          <p:cNvPr id="32" name="Circle: Hollow 31">
            <a:extLst>
              <a:ext uri="{FF2B5EF4-FFF2-40B4-BE49-F238E27FC236}">
                <a16:creationId xmlns:a16="http://schemas.microsoft.com/office/drawing/2014/main" id="{9CF2C818-1679-47AB-99F2-CD098096C86D}"/>
              </a:ext>
            </a:extLst>
          </p:cNvPr>
          <p:cNvSpPr/>
          <p:nvPr/>
        </p:nvSpPr>
        <p:spPr bwMode="auto">
          <a:xfrm>
            <a:off x="5961374" y="3040980"/>
            <a:ext cx="926595" cy="900430"/>
          </a:xfrm>
          <a:prstGeom prst="donut">
            <a:avLst>
              <a:gd name="adj" fmla="val 7035"/>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2000" tIns="36000" rIns="72000" bIns="36000" numCol="1" rtlCol="0" anchor="ctr" anchorCtr="0" compatLnSpc="1">
            <a:prstTxWarp prst="textNoShape">
              <a:avLst/>
            </a:prstTxWarp>
          </a:bodyPr>
          <a:lstStyle/>
          <a:p>
            <a:pPr algn="ctr" fontAlgn="base">
              <a:spcBef>
                <a:spcPct val="0"/>
              </a:spcBef>
              <a:spcAft>
                <a:spcPct val="0"/>
              </a:spcAft>
            </a:pPr>
            <a:r>
              <a:rPr lang="en-US" sz="900" b="1" dirty="0">
                <a:latin typeface="Arial" charset="0"/>
                <a:ea typeface="ＭＳ Ｐゴシック" pitchFamily="34" charset="-128"/>
              </a:rPr>
              <a:t>MSCI </a:t>
            </a:r>
          </a:p>
          <a:p>
            <a:pPr algn="ctr" fontAlgn="base">
              <a:spcBef>
                <a:spcPct val="0"/>
              </a:spcBef>
              <a:spcAft>
                <a:spcPct val="0"/>
              </a:spcAft>
            </a:pPr>
            <a:r>
              <a:rPr lang="en-US" sz="900" b="1" dirty="0">
                <a:latin typeface="Arial" charset="0"/>
                <a:ea typeface="ＭＳ Ｐゴシック" pitchFamily="34" charset="-128"/>
              </a:rPr>
              <a:t>EAFE ESG</a:t>
            </a:r>
          </a:p>
          <a:p>
            <a:pPr algn="ctr" fontAlgn="base">
              <a:spcBef>
                <a:spcPct val="0"/>
              </a:spcBef>
              <a:spcAft>
                <a:spcPct val="0"/>
              </a:spcAft>
            </a:pPr>
            <a:r>
              <a:rPr lang="en-US" sz="900" b="1" dirty="0">
                <a:latin typeface="Arial" charset="0"/>
                <a:ea typeface="ＭＳ Ｐゴシック" pitchFamily="34" charset="-128"/>
              </a:rPr>
              <a:t>Screened</a:t>
            </a:r>
            <a:endParaRPr lang="en-GB" sz="900" b="1" dirty="0">
              <a:latin typeface="Arial" charset="0"/>
              <a:ea typeface="ＭＳ Ｐゴシック" pitchFamily="34" charset="-128"/>
            </a:endParaRPr>
          </a:p>
        </p:txBody>
      </p:sp>
      <p:sp>
        <p:nvSpPr>
          <p:cNvPr id="33" name="Circle: Hollow 32">
            <a:extLst>
              <a:ext uri="{FF2B5EF4-FFF2-40B4-BE49-F238E27FC236}">
                <a16:creationId xmlns:a16="http://schemas.microsoft.com/office/drawing/2014/main" id="{77D8375F-ECFF-4F06-A3A8-2193EB1334CC}"/>
              </a:ext>
            </a:extLst>
          </p:cNvPr>
          <p:cNvSpPr/>
          <p:nvPr/>
        </p:nvSpPr>
        <p:spPr bwMode="auto">
          <a:xfrm>
            <a:off x="7393882" y="3467774"/>
            <a:ext cx="926595" cy="900430"/>
          </a:xfrm>
          <a:prstGeom prst="donut">
            <a:avLst>
              <a:gd name="adj" fmla="val 7035"/>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2000" tIns="36000" rIns="72000" bIns="36000" numCol="1" rtlCol="0" anchor="ctr" anchorCtr="0" compatLnSpc="1">
            <a:prstTxWarp prst="textNoShape">
              <a:avLst/>
            </a:prstTxWarp>
          </a:bodyPr>
          <a:lstStyle/>
          <a:p>
            <a:pPr algn="ctr" fontAlgn="base">
              <a:spcBef>
                <a:spcPct val="0"/>
              </a:spcBef>
              <a:spcAft>
                <a:spcPct val="0"/>
              </a:spcAft>
            </a:pPr>
            <a:r>
              <a:rPr lang="en-US" sz="900" b="1" dirty="0">
                <a:latin typeface="Arial" charset="0"/>
                <a:ea typeface="ＭＳ Ｐゴシック" pitchFamily="34" charset="-128"/>
              </a:rPr>
              <a:t>MSCI </a:t>
            </a:r>
          </a:p>
          <a:p>
            <a:pPr algn="ctr" fontAlgn="base">
              <a:spcBef>
                <a:spcPct val="0"/>
              </a:spcBef>
              <a:spcAft>
                <a:spcPct val="0"/>
              </a:spcAft>
            </a:pPr>
            <a:r>
              <a:rPr lang="en-US" sz="900" b="1" dirty="0">
                <a:latin typeface="Arial" charset="0"/>
                <a:ea typeface="ＭＳ Ｐゴシック" pitchFamily="34" charset="-128"/>
              </a:rPr>
              <a:t>EM ESG</a:t>
            </a:r>
          </a:p>
          <a:p>
            <a:pPr algn="ctr" fontAlgn="base">
              <a:spcBef>
                <a:spcPct val="0"/>
              </a:spcBef>
              <a:spcAft>
                <a:spcPct val="0"/>
              </a:spcAft>
            </a:pPr>
            <a:r>
              <a:rPr lang="en-US" sz="900" b="1" dirty="0">
                <a:latin typeface="Arial" charset="0"/>
                <a:ea typeface="ＭＳ Ｐゴシック" pitchFamily="34" charset="-128"/>
              </a:rPr>
              <a:t>Screened</a:t>
            </a:r>
            <a:endParaRPr lang="en-GB" sz="900" b="1" dirty="0">
              <a:latin typeface="Arial" charset="0"/>
              <a:ea typeface="ＭＳ Ｐゴシック" pitchFamily="34" charset="-128"/>
            </a:endParaRPr>
          </a:p>
        </p:txBody>
      </p:sp>
    </p:spTree>
    <p:extLst>
      <p:ext uri="{BB962C8B-B14F-4D97-AF65-F5344CB8AC3E}">
        <p14:creationId xmlns:p14="http://schemas.microsoft.com/office/powerpoint/2010/main" val="25389587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3DA25CA-8E5C-4613-A34C-FC580E03CBE4}"/>
              </a:ext>
            </a:extLst>
          </p:cNvPr>
          <p:cNvSpPr>
            <a:spLocks noGrp="1"/>
          </p:cNvSpPr>
          <p:nvPr>
            <p:ph type="title"/>
          </p:nvPr>
        </p:nvSpPr>
        <p:spPr/>
        <p:txBody>
          <a:bodyPr>
            <a:normAutofit fontScale="90000"/>
          </a:bodyPr>
          <a:lstStyle/>
          <a:p>
            <a:r>
              <a:rPr lang="en-GB" dirty="0"/>
              <a:t>MSCI ESG derivatives complement </a:t>
            </a:r>
            <a:r>
              <a:rPr lang="en-GB" dirty="0" err="1"/>
              <a:t>Eurex’s</a:t>
            </a:r>
            <a:r>
              <a:rPr lang="en-GB" dirty="0"/>
              <a:t> MSCI Derivatives flows</a:t>
            </a:r>
            <a:br>
              <a:rPr lang="en-GB" dirty="0"/>
            </a:br>
            <a:r>
              <a:rPr lang="en-GB" sz="2200" b="0" dirty="0">
                <a:solidFill>
                  <a:srgbClr val="201751"/>
                </a:solidFill>
              </a:rPr>
              <a:t>Eurex MSCI Derivatives are becoming an increasingly popular product</a:t>
            </a:r>
          </a:p>
        </p:txBody>
      </p:sp>
      <p:graphicFrame>
        <p:nvGraphicFramePr>
          <p:cNvPr id="9" name="Table 12">
            <a:extLst>
              <a:ext uri="{FF2B5EF4-FFF2-40B4-BE49-F238E27FC236}">
                <a16:creationId xmlns:a16="http://schemas.microsoft.com/office/drawing/2014/main" id="{B311432E-8BCB-4FEB-A329-9D54C8060824}"/>
              </a:ext>
            </a:extLst>
          </p:cNvPr>
          <p:cNvGraphicFramePr>
            <a:graphicFrameLocks noGrp="1"/>
          </p:cNvGraphicFramePr>
          <p:nvPr>
            <p:extLst>
              <p:ext uri="{D42A27DB-BD31-4B8C-83A1-F6EECF244321}">
                <p14:modId xmlns:p14="http://schemas.microsoft.com/office/powerpoint/2010/main" val="51411073"/>
              </p:ext>
            </p:extLst>
          </p:nvPr>
        </p:nvGraphicFramePr>
        <p:xfrm>
          <a:off x="587376" y="4982441"/>
          <a:ext cx="7272980" cy="932526"/>
        </p:xfrm>
        <a:graphic>
          <a:graphicData uri="http://schemas.openxmlformats.org/drawingml/2006/table">
            <a:tbl>
              <a:tblPr firstRow="1" bandRow="1">
                <a:tableStyleId>{2D5ABB26-0587-4C30-8999-92F81FD0307C}</a:tableStyleId>
              </a:tblPr>
              <a:tblGrid>
                <a:gridCol w="493614">
                  <a:extLst>
                    <a:ext uri="{9D8B030D-6E8A-4147-A177-3AD203B41FA5}">
                      <a16:colId xmlns:a16="http://schemas.microsoft.com/office/drawing/2014/main" val="3268853270"/>
                    </a:ext>
                  </a:extLst>
                </a:gridCol>
                <a:gridCol w="301276">
                  <a:extLst>
                    <a:ext uri="{9D8B030D-6E8A-4147-A177-3AD203B41FA5}">
                      <a16:colId xmlns:a16="http://schemas.microsoft.com/office/drawing/2014/main" val="28075578"/>
                    </a:ext>
                  </a:extLst>
                </a:gridCol>
                <a:gridCol w="1782554">
                  <a:extLst>
                    <a:ext uri="{9D8B030D-6E8A-4147-A177-3AD203B41FA5}">
                      <a16:colId xmlns:a16="http://schemas.microsoft.com/office/drawing/2014/main" val="2728757836"/>
                    </a:ext>
                  </a:extLst>
                </a:gridCol>
                <a:gridCol w="133400">
                  <a:extLst>
                    <a:ext uri="{9D8B030D-6E8A-4147-A177-3AD203B41FA5}">
                      <a16:colId xmlns:a16="http://schemas.microsoft.com/office/drawing/2014/main" val="2109206373"/>
                    </a:ext>
                  </a:extLst>
                </a:gridCol>
                <a:gridCol w="1172453">
                  <a:extLst>
                    <a:ext uri="{9D8B030D-6E8A-4147-A177-3AD203B41FA5}">
                      <a16:colId xmlns:a16="http://schemas.microsoft.com/office/drawing/2014/main" val="581108310"/>
                    </a:ext>
                  </a:extLst>
                </a:gridCol>
                <a:gridCol w="1313901">
                  <a:extLst>
                    <a:ext uri="{9D8B030D-6E8A-4147-A177-3AD203B41FA5}">
                      <a16:colId xmlns:a16="http://schemas.microsoft.com/office/drawing/2014/main" val="3247067787"/>
                    </a:ext>
                  </a:extLst>
                </a:gridCol>
                <a:gridCol w="133400">
                  <a:extLst>
                    <a:ext uri="{9D8B030D-6E8A-4147-A177-3AD203B41FA5}">
                      <a16:colId xmlns:a16="http://schemas.microsoft.com/office/drawing/2014/main" val="1858816537"/>
                    </a:ext>
                  </a:extLst>
                </a:gridCol>
                <a:gridCol w="1390042">
                  <a:extLst>
                    <a:ext uri="{9D8B030D-6E8A-4147-A177-3AD203B41FA5}">
                      <a16:colId xmlns:a16="http://schemas.microsoft.com/office/drawing/2014/main" val="1231284129"/>
                    </a:ext>
                  </a:extLst>
                </a:gridCol>
                <a:gridCol w="552340">
                  <a:extLst>
                    <a:ext uri="{9D8B030D-6E8A-4147-A177-3AD203B41FA5}">
                      <a16:colId xmlns:a16="http://schemas.microsoft.com/office/drawing/2014/main" val="2030349174"/>
                    </a:ext>
                  </a:extLst>
                </a:gridCol>
              </a:tblGrid>
              <a:tr h="370840">
                <a:tc>
                  <a:txBody>
                    <a:bodyPr/>
                    <a:lstStyle/>
                    <a:p>
                      <a:r>
                        <a:rPr lang="de-DE" sz="1000" b="1" dirty="0">
                          <a:solidFill>
                            <a:schemeClr val="tx1"/>
                          </a:solidFill>
                        </a:rPr>
                        <a:t>Eurex </a:t>
                      </a:r>
                      <a:r>
                        <a:rPr lang="de-DE" sz="1000" b="1" dirty="0" err="1">
                          <a:solidFill>
                            <a:schemeClr val="tx1"/>
                          </a:solidFill>
                        </a:rPr>
                        <a:t>is</a:t>
                      </a:r>
                      <a:r>
                        <a:rPr lang="de-DE" sz="1000" b="1" dirty="0">
                          <a:solidFill>
                            <a:schemeClr val="tx1"/>
                          </a:solidFill>
                        </a:rPr>
                        <a:t> </a:t>
                      </a:r>
                      <a:endParaRPr lang="en-GB" sz="1000" b="1" dirty="0">
                        <a:solidFill>
                          <a:schemeClr val="tx1"/>
                        </a:solidFill>
                      </a:endParaRPr>
                    </a:p>
                  </a:txBody>
                  <a:tcPr marR="36000" marT="72000" marB="72000">
                    <a:solidFill>
                      <a:schemeClr val="accent2"/>
                    </a:solidFill>
                  </a:tcPr>
                </a:tc>
                <a:tc>
                  <a:txBody>
                    <a:bodyPr/>
                    <a:lstStyle/>
                    <a:p>
                      <a:pPr algn="ctr">
                        <a:tabLst>
                          <a:tab pos="180975" algn="l"/>
                        </a:tabLst>
                      </a:pPr>
                      <a:r>
                        <a:rPr lang="de-DE" sz="1000" b="1" dirty="0">
                          <a:solidFill>
                            <a:schemeClr val="bg1"/>
                          </a:solidFill>
                        </a:rPr>
                        <a:t>#1 </a:t>
                      </a:r>
                      <a:endParaRPr lang="en-GB" sz="1000" b="1" dirty="0">
                        <a:solidFill>
                          <a:schemeClr val="bg1"/>
                        </a:solidFill>
                      </a:endParaRPr>
                    </a:p>
                  </a:txBody>
                  <a:tcPr marL="0" marR="0" marT="72000" marB="72000">
                    <a:solidFill>
                      <a:srgbClr val="201751"/>
                    </a:solidFill>
                  </a:tcPr>
                </a:tc>
                <a:tc>
                  <a:txBody>
                    <a:bodyPr/>
                    <a:lstStyle/>
                    <a:p>
                      <a:pPr>
                        <a:tabLst>
                          <a:tab pos="180975" algn="l"/>
                        </a:tabLst>
                      </a:pPr>
                      <a:r>
                        <a:rPr lang="en-GB" sz="1000" dirty="0"/>
                        <a:t>by Open Interest in MSCI Products (46% market share)</a:t>
                      </a:r>
                      <a:endParaRPr lang="en-GB" sz="1000" b="0" dirty="0">
                        <a:solidFill>
                          <a:schemeClr val="tx1"/>
                        </a:solidFill>
                      </a:endParaRPr>
                    </a:p>
                  </a:txBody>
                  <a:tcPr marL="72000" marR="0" marT="72000" marB="72000">
                    <a:lnB w="6350" cap="flat" cmpd="sng" algn="ctr">
                      <a:solidFill>
                        <a:srgbClr val="DCDCDC"/>
                      </a:solidFill>
                      <a:prstDash val="solid"/>
                      <a:round/>
                      <a:headEnd type="none" w="med" len="med"/>
                      <a:tailEnd type="none" w="med" len="med"/>
                    </a:lnB>
                  </a:tcPr>
                </a:tc>
                <a:tc>
                  <a:txBody>
                    <a:bodyPr/>
                    <a:lstStyle/>
                    <a:p>
                      <a:endParaRPr lang="en-GB" sz="1000" b="0" dirty="0">
                        <a:solidFill>
                          <a:schemeClr val="tx1"/>
                        </a:solidFill>
                      </a:endParaRPr>
                    </a:p>
                  </a:txBody>
                  <a:tcPr marL="72000" marR="36000" marT="72000" marB="72000">
                    <a:lnB w="6350" cap="flat" cmpd="sng" algn="ctr">
                      <a:solidFill>
                        <a:srgbClr val="DCDCDC"/>
                      </a:solidFill>
                      <a:prstDash val="solid"/>
                      <a:round/>
                      <a:headEnd type="none" w="med" len="med"/>
                      <a:tailEnd type="none" w="med" len="med"/>
                    </a:lnB>
                  </a:tcPr>
                </a:tc>
                <a:tc>
                  <a:txBody>
                    <a:bodyPr/>
                    <a:lstStyle/>
                    <a:p>
                      <a:r>
                        <a:rPr lang="de-DE" sz="1000" dirty="0" err="1"/>
                        <a:t>Traded</a:t>
                      </a:r>
                      <a:r>
                        <a:rPr lang="de-DE" sz="1000" dirty="0"/>
                        <a:t> </a:t>
                      </a:r>
                      <a:r>
                        <a:rPr lang="de-DE" sz="1000" dirty="0" err="1"/>
                        <a:t>volume</a:t>
                      </a:r>
                      <a:r>
                        <a:rPr lang="de-DE" sz="1000" dirty="0"/>
                        <a:t> </a:t>
                      </a:r>
                      <a:br>
                        <a:rPr lang="de-DE" sz="1000" dirty="0"/>
                      </a:br>
                      <a:r>
                        <a:rPr lang="de-DE" sz="1000" dirty="0"/>
                        <a:t>YTD 2020: </a:t>
                      </a:r>
                      <a:endParaRPr lang="en-GB" sz="1000" b="1" dirty="0">
                        <a:solidFill>
                          <a:schemeClr val="tx1"/>
                        </a:solidFill>
                      </a:endParaRPr>
                    </a:p>
                  </a:txBody>
                  <a:tcPr marL="72000" marR="36000" marT="72000" marB="72000">
                    <a:lnB w="6350" cap="flat" cmpd="sng" algn="ctr">
                      <a:solidFill>
                        <a:srgbClr val="DCDCDC"/>
                      </a:solidFill>
                      <a:prstDash val="solid"/>
                      <a:round/>
                      <a:headEnd type="none" w="med" len="med"/>
                      <a:tailEnd type="none" w="med" len="med"/>
                    </a:lnB>
                  </a:tcPr>
                </a:tc>
                <a:tc>
                  <a:txBody>
                    <a:bodyPr/>
                    <a:lstStyle/>
                    <a:p>
                      <a:r>
                        <a:rPr lang="de-DE" sz="1000" dirty="0"/>
                        <a:t>11,277,995 </a:t>
                      </a:r>
                      <a:r>
                        <a:rPr lang="de-DE" sz="1000" dirty="0" err="1"/>
                        <a:t>contracts</a:t>
                      </a:r>
                      <a:endParaRPr lang="en-GB" sz="1000" b="0" dirty="0">
                        <a:solidFill>
                          <a:schemeClr val="tx1"/>
                        </a:solidFill>
                      </a:endParaRPr>
                    </a:p>
                  </a:txBody>
                  <a:tcPr marL="72000" marR="0" marT="72000" marB="72000">
                    <a:lnB w="6350" cap="flat" cmpd="sng" algn="ctr">
                      <a:solidFill>
                        <a:srgbClr val="DCDCDC"/>
                      </a:solidFill>
                      <a:prstDash val="solid"/>
                      <a:round/>
                      <a:headEnd type="none" w="med" len="med"/>
                      <a:tailEnd type="none" w="med" len="med"/>
                    </a:lnB>
                  </a:tcPr>
                </a:tc>
                <a:tc>
                  <a:txBody>
                    <a:bodyPr/>
                    <a:lstStyle/>
                    <a:p>
                      <a:endParaRPr lang="en-GB" sz="1000" b="0" dirty="0">
                        <a:solidFill>
                          <a:schemeClr val="tx1"/>
                        </a:solidFill>
                      </a:endParaRPr>
                    </a:p>
                  </a:txBody>
                  <a:tcPr marL="72000" marR="36000" marT="72000" marB="72000">
                    <a:lnB w="6350" cap="flat" cmpd="sng" algn="ctr">
                      <a:solidFill>
                        <a:srgbClr val="DCDCDC"/>
                      </a:solidFill>
                      <a:prstDash val="solid"/>
                      <a:round/>
                      <a:headEnd type="none" w="med" len="med"/>
                      <a:tailEnd type="none" w="med" len="med"/>
                    </a:lnB>
                  </a:tcPr>
                </a:tc>
                <a:tc>
                  <a:txBody>
                    <a:bodyPr/>
                    <a:lstStyle/>
                    <a:p>
                      <a:r>
                        <a:rPr lang="en-US" sz="1000" dirty="0"/>
                        <a:t>YoY Growth in MSCI Futures 2019 – 2020:  </a:t>
                      </a:r>
                      <a:endParaRPr lang="en-GB" sz="1000" b="1" dirty="0">
                        <a:solidFill>
                          <a:schemeClr val="tx1"/>
                        </a:solidFill>
                      </a:endParaRPr>
                    </a:p>
                  </a:txBody>
                  <a:tcPr marL="72000" marR="36000" marT="72000" marB="72000">
                    <a:lnB w="6350" cap="flat" cmpd="sng" algn="ctr">
                      <a:solidFill>
                        <a:srgbClr val="DCDCDC"/>
                      </a:solidFill>
                      <a:prstDash val="solid"/>
                      <a:round/>
                      <a:headEnd type="none" w="med" len="med"/>
                      <a:tailEnd type="none" w="med" len="med"/>
                    </a:lnB>
                  </a:tcPr>
                </a:tc>
                <a:tc>
                  <a:txBody>
                    <a:bodyPr/>
                    <a:lstStyle/>
                    <a:p>
                      <a:r>
                        <a:rPr lang="en-US" sz="1000" dirty="0"/>
                        <a:t>13.32%</a:t>
                      </a:r>
                      <a:endParaRPr lang="en-GB" sz="1000" b="0" dirty="0">
                        <a:solidFill>
                          <a:schemeClr val="tx1"/>
                        </a:solidFill>
                      </a:endParaRPr>
                    </a:p>
                  </a:txBody>
                  <a:tcPr marL="72000" marR="36000" marT="72000" marB="72000">
                    <a:lnB w="6350" cap="flat" cmpd="sng" algn="ctr">
                      <a:solidFill>
                        <a:srgbClr val="DCDCDC"/>
                      </a:solidFill>
                      <a:prstDash val="solid"/>
                      <a:round/>
                      <a:headEnd type="none" w="med" len="med"/>
                      <a:tailEnd type="none" w="med" len="med"/>
                    </a:lnB>
                  </a:tcPr>
                </a:tc>
                <a:extLst>
                  <a:ext uri="{0D108BD9-81ED-4DB2-BD59-A6C34878D82A}">
                    <a16:rowId xmlns:a16="http://schemas.microsoft.com/office/drawing/2014/main" val="4166500505"/>
                  </a:ext>
                </a:extLst>
              </a:tr>
              <a:tr h="370840">
                <a:tc>
                  <a:txBody>
                    <a:bodyPr/>
                    <a:lstStyle/>
                    <a:p>
                      <a:endParaRPr lang="en-GB" sz="1000" b="1" dirty="0">
                        <a:solidFill>
                          <a:schemeClr val="tx1"/>
                        </a:solidFill>
                      </a:endParaRPr>
                    </a:p>
                  </a:txBody>
                  <a:tcPr marR="36000" marT="72000" marB="72000">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000" b="1" dirty="0">
                          <a:solidFill>
                            <a:schemeClr val="bg1"/>
                          </a:solidFill>
                        </a:rPr>
                        <a:t>#3 </a:t>
                      </a:r>
                    </a:p>
                  </a:txBody>
                  <a:tcPr marL="0" marR="0" marT="72000" marB="72000">
                    <a:solidFill>
                      <a:srgbClr val="20175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by Volume in MSCI Products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 (15% market share) </a:t>
                      </a:r>
                      <a:endParaRPr lang="de-DE" sz="1000" b="0" dirty="0">
                        <a:solidFill>
                          <a:schemeClr val="tx1"/>
                        </a:solidFill>
                      </a:endParaRPr>
                    </a:p>
                  </a:txBody>
                  <a:tcPr marL="72000" marR="0" marT="72000" marB="72000">
                    <a:lnT w="6350" cap="flat" cmpd="sng" algn="ctr">
                      <a:solidFill>
                        <a:srgbClr val="DCDCDC"/>
                      </a:solidFill>
                      <a:prstDash val="solid"/>
                      <a:round/>
                      <a:headEnd type="none" w="med" len="med"/>
                      <a:tailEnd type="none" w="med" len="med"/>
                    </a:lnT>
                  </a:tcPr>
                </a:tc>
                <a:tc>
                  <a:txBody>
                    <a:bodyPr/>
                    <a:lstStyle/>
                    <a:p>
                      <a:endParaRPr lang="en-GB" sz="1000" b="0" dirty="0">
                        <a:solidFill>
                          <a:schemeClr val="tx1"/>
                        </a:solidFill>
                      </a:endParaRPr>
                    </a:p>
                  </a:txBody>
                  <a:tcPr marL="72000" marR="36000" marT="72000" marB="72000">
                    <a:lnT w="6350" cap="flat" cmpd="sng" algn="ctr">
                      <a:solidFill>
                        <a:srgbClr val="DCDCDC"/>
                      </a:solidFill>
                      <a:prstDash val="solid"/>
                      <a:round/>
                      <a:headEnd type="none" w="med" len="med"/>
                      <a:tailEnd type="none" w="med" len="med"/>
                    </a:lnT>
                  </a:tcPr>
                </a:tc>
                <a:tc>
                  <a:txBody>
                    <a:bodyPr/>
                    <a:lstStyle/>
                    <a:p>
                      <a:r>
                        <a:rPr lang="de-DE" sz="1000" dirty="0"/>
                        <a:t>Open Interest</a:t>
                      </a:r>
                      <a:br>
                        <a:rPr lang="de-DE" sz="1000" dirty="0"/>
                      </a:br>
                      <a:r>
                        <a:rPr lang="de-DE" sz="1000" dirty="0"/>
                        <a:t>in end June 2020: </a:t>
                      </a:r>
                      <a:endParaRPr lang="en-GB" sz="1000" b="1" dirty="0">
                        <a:solidFill>
                          <a:schemeClr val="tx1"/>
                        </a:solidFill>
                      </a:endParaRPr>
                    </a:p>
                  </a:txBody>
                  <a:tcPr marL="72000" marR="36000" marT="72000" marB="72000">
                    <a:lnT w="6350" cap="flat" cmpd="sng" algn="ctr">
                      <a:solidFill>
                        <a:srgbClr val="DCDCDC"/>
                      </a:solidFill>
                      <a:prstDash val="solid"/>
                      <a:round/>
                      <a:headEnd type="none" w="med" len="med"/>
                      <a:tailEnd type="none" w="med" len="med"/>
                    </a:lnT>
                  </a:tcPr>
                </a:tc>
                <a:tc>
                  <a:txBody>
                    <a:bodyPr/>
                    <a:lstStyle/>
                    <a:p>
                      <a:r>
                        <a:rPr lang="fr-FR" sz="1000" dirty="0"/>
                        <a:t>2.1 million </a:t>
                      </a:r>
                      <a:r>
                        <a:rPr lang="fr-FR" sz="1000" dirty="0" err="1"/>
                        <a:t>contracts</a:t>
                      </a:r>
                      <a:r>
                        <a:rPr lang="fr-FR" sz="1000" dirty="0"/>
                        <a:t> </a:t>
                      </a:r>
                      <a:br>
                        <a:rPr lang="fr-FR" sz="1000" dirty="0"/>
                      </a:br>
                      <a:r>
                        <a:rPr lang="fr-FR" sz="1000" dirty="0"/>
                        <a:t>~ EUR 81.9 billion</a:t>
                      </a:r>
                      <a:endParaRPr lang="en-GB" sz="1000" b="0" dirty="0">
                        <a:solidFill>
                          <a:schemeClr val="tx1"/>
                        </a:solidFill>
                      </a:endParaRPr>
                    </a:p>
                  </a:txBody>
                  <a:tcPr marL="72000" marR="0" marT="72000" marB="72000">
                    <a:lnT w="6350" cap="flat" cmpd="sng" algn="ctr">
                      <a:solidFill>
                        <a:srgbClr val="DCDCDC"/>
                      </a:solidFill>
                      <a:prstDash val="solid"/>
                      <a:round/>
                      <a:headEnd type="none" w="med" len="med"/>
                      <a:tailEnd type="none" w="med" len="med"/>
                    </a:lnT>
                  </a:tcPr>
                </a:tc>
                <a:tc>
                  <a:txBody>
                    <a:bodyPr/>
                    <a:lstStyle/>
                    <a:p>
                      <a:endParaRPr lang="en-GB" sz="1000" b="0" dirty="0">
                        <a:solidFill>
                          <a:schemeClr val="tx1"/>
                        </a:solidFill>
                      </a:endParaRPr>
                    </a:p>
                  </a:txBody>
                  <a:tcPr marL="72000" marR="36000" marT="72000" marB="72000">
                    <a:lnT w="6350" cap="flat" cmpd="sng" algn="ctr">
                      <a:solidFill>
                        <a:srgbClr val="DCDCDC"/>
                      </a:solidFill>
                      <a:prstDash val="solid"/>
                      <a:round/>
                      <a:headEnd type="none" w="med" len="med"/>
                      <a:tailEnd type="none" w="med" len="med"/>
                    </a:lnT>
                  </a:tcPr>
                </a:tc>
                <a:tc>
                  <a:txBody>
                    <a:bodyPr/>
                    <a:lstStyle/>
                    <a:p>
                      <a:r>
                        <a:rPr lang="en-US" sz="1000" dirty="0"/>
                        <a:t>YoY Growth in MSCI Options 2019 – 2020: </a:t>
                      </a:r>
                      <a:endParaRPr lang="en-GB" sz="1000" b="1" dirty="0">
                        <a:solidFill>
                          <a:schemeClr val="tx1"/>
                        </a:solidFill>
                      </a:endParaRPr>
                    </a:p>
                  </a:txBody>
                  <a:tcPr marL="72000" marR="36000" marT="72000" marB="72000">
                    <a:lnT w="6350" cap="flat" cmpd="sng" algn="ctr">
                      <a:solidFill>
                        <a:srgbClr val="DCDCDC"/>
                      </a:solidFill>
                      <a:prstDash val="solid"/>
                      <a:round/>
                      <a:headEnd type="none" w="med" len="med"/>
                      <a:tailEnd type="none" w="med" len="med"/>
                    </a:lnT>
                  </a:tcPr>
                </a:tc>
                <a:tc>
                  <a:txBody>
                    <a:bodyPr/>
                    <a:lstStyle/>
                    <a:p>
                      <a:r>
                        <a:rPr lang="en-US" sz="1000" dirty="0"/>
                        <a:t>20.31%</a:t>
                      </a:r>
                      <a:endParaRPr lang="en-GB" sz="1000" b="0" dirty="0">
                        <a:solidFill>
                          <a:schemeClr val="tx1"/>
                        </a:solidFill>
                      </a:endParaRPr>
                    </a:p>
                  </a:txBody>
                  <a:tcPr marL="72000" marR="36000" marT="72000" marB="72000">
                    <a:lnT w="6350" cap="flat" cmpd="sng" algn="ctr">
                      <a:solidFill>
                        <a:srgbClr val="DCDCDC"/>
                      </a:solidFill>
                      <a:prstDash val="solid"/>
                      <a:round/>
                      <a:headEnd type="none" w="med" len="med"/>
                      <a:tailEnd type="none" w="med" len="med"/>
                    </a:lnT>
                  </a:tcPr>
                </a:tc>
                <a:extLst>
                  <a:ext uri="{0D108BD9-81ED-4DB2-BD59-A6C34878D82A}">
                    <a16:rowId xmlns:a16="http://schemas.microsoft.com/office/drawing/2014/main" val="4103540804"/>
                  </a:ext>
                </a:extLst>
              </a:tr>
            </a:tbl>
          </a:graphicData>
        </a:graphic>
      </p:graphicFrame>
      <p:sp>
        <p:nvSpPr>
          <p:cNvPr id="2" name="Date Placeholder 1">
            <a:extLst>
              <a:ext uri="{FF2B5EF4-FFF2-40B4-BE49-F238E27FC236}">
                <a16:creationId xmlns:a16="http://schemas.microsoft.com/office/drawing/2014/main" id="{BDB6C057-42B0-4B4E-AB84-B316B5D5C251}"/>
              </a:ext>
            </a:extLst>
          </p:cNvPr>
          <p:cNvSpPr>
            <a:spLocks noGrp="1"/>
          </p:cNvSpPr>
          <p:nvPr>
            <p:ph type="dt" sz="half" idx="10"/>
          </p:nvPr>
        </p:nvSpPr>
        <p:spPr/>
        <p:txBody>
          <a:bodyPr/>
          <a:lstStyle/>
          <a:p>
            <a:fld id="{1DF73E07-0E86-4EA8-A042-647CA6BD24D9}" type="datetime3">
              <a:rPr lang="en-US" noProof="0" smtClean="0"/>
              <a:t>7 October 2020</a:t>
            </a:fld>
            <a:endParaRPr lang="en-US" noProof="0"/>
          </a:p>
        </p:txBody>
      </p:sp>
      <p:sp>
        <p:nvSpPr>
          <p:cNvPr id="3" name="Slide Number Placeholder 2">
            <a:extLst>
              <a:ext uri="{FF2B5EF4-FFF2-40B4-BE49-F238E27FC236}">
                <a16:creationId xmlns:a16="http://schemas.microsoft.com/office/drawing/2014/main" id="{A79E3051-CCC5-4893-A45F-0615085CDE99}"/>
              </a:ext>
            </a:extLst>
          </p:cNvPr>
          <p:cNvSpPr>
            <a:spLocks noGrp="1"/>
          </p:cNvSpPr>
          <p:nvPr>
            <p:ph type="sldNum" sz="quarter" idx="11"/>
          </p:nvPr>
        </p:nvSpPr>
        <p:spPr/>
        <p:txBody>
          <a:bodyPr/>
          <a:lstStyle/>
          <a:p>
            <a:fld id="{62CB3E74-FC4B-418A-B5F6-72ED80208EB2}" type="slidenum">
              <a:rPr lang="en-US" noProof="0" smtClean="0"/>
              <a:pPr/>
              <a:t>4</a:t>
            </a:fld>
            <a:endParaRPr lang="en-US" noProof="0" dirty="0"/>
          </a:p>
        </p:txBody>
      </p:sp>
      <p:graphicFrame>
        <p:nvGraphicFramePr>
          <p:cNvPr id="14" name="Chart 13">
            <a:extLst>
              <a:ext uri="{FF2B5EF4-FFF2-40B4-BE49-F238E27FC236}">
                <a16:creationId xmlns:a16="http://schemas.microsoft.com/office/drawing/2014/main" id="{10A65FBF-C206-4DED-A5EC-E333566FE794}"/>
              </a:ext>
            </a:extLst>
          </p:cNvPr>
          <p:cNvGraphicFramePr>
            <a:graphicFrameLocks/>
          </p:cNvGraphicFramePr>
          <p:nvPr>
            <p:extLst>
              <p:ext uri="{D42A27DB-BD31-4B8C-83A1-F6EECF244321}">
                <p14:modId xmlns:p14="http://schemas.microsoft.com/office/powerpoint/2010/main" val="2409217091"/>
              </p:ext>
            </p:extLst>
          </p:nvPr>
        </p:nvGraphicFramePr>
        <p:xfrm>
          <a:off x="6270171" y="1541449"/>
          <a:ext cx="5334455" cy="4371827"/>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feld 10">
            <a:extLst>
              <a:ext uri="{FF2B5EF4-FFF2-40B4-BE49-F238E27FC236}">
                <a16:creationId xmlns:a16="http://schemas.microsoft.com/office/drawing/2014/main" id="{A9529E7E-6820-47E1-A151-4FF59F995C22}"/>
              </a:ext>
            </a:extLst>
          </p:cNvPr>
          <p:cNvSpPr txBox="1"/>
          <p:nvPr/>
        </p:nvSpPr>
        <p:spPr>
          <a:xfrm>
            <a:off x="587374" y="5913438"/>
            <a:ext cx="2695372" cy="215900"/>
          </a:xfrm>
          <a:prstGeom prst="rect">
            <a:avLst/>
          </a:prstGeom>
          <a:noFill/>
        </p:spPr>
        <p:txBody>
          <a:bodyPr wrap="square" lIns="0" tIns="0" rIns="0" bIns="0" rtlCol="0" anchor="b">
            <a:noAutofit/>
          </a:bodyPr>
          <a:lstStyle/>
          <a:p>
            <a:pPr algn="r"/>
            <a:r>
              <a:rPr lang="en-US" sz="800" dirty="0"/>
              <a:t>Based on statistics from Jan 2020 – May 2020 Source: FIA</a:t>
            </a:r>
          </a:p>
        </p:txBody>
      </p:sp>
      <p:sp>
        <p:nvSpPr>
          <p:cNvPr id="12" name="Textfeld 11">
            <a:extLst>
              <a:ext uri="{FF2B5EF4-FFF2-40B4-BE49-F238E27FC236}">
                <a16:creationId xmlns:a16="http://schemas.microsoft.com/office/drawing/2014/main" id="{09B860C7-8083-42A0-8117-618C2F2EC1A9}"/>
              </a:ext>
            </a:extLst>
          </p:cNvPr>
          <p:cNvSpPr txBox="1"/>
          <p:nvPr/>
        </p:nvSpPr>
        <p:spPr>
          <a:xfrm>
            <a:off x="8075613" y="5913276"/>
            <a:ext cx="3529012" cy="215900"/>
          </a:xfrm>
          <a:prstGeom prst="rect">
            <a:avLst/>
          </a:prstGeom>
          <a:noFill/>
        </p:spPr>
        <p:txBody>
          <a:bodyPr wrap="square" lIns="0" tIns="0" rIns="0" bIns="0" rtlCol="0" anchor="b">
            <a:noAutofit/>
          </a:bodyPr>
          <a:lstStyle/>
          <a:p>
            <a:pPr algn="r"/>
            <a:r>
              <a:rPr lang="en-US" sz="800" dirty="0"/>
              <a:t>Open Interest Adjusted as of June 30, 2020</a:t>
            </a:r>
          </a:p>
        </p:txBody>
      </p:sp>
      <p:graphicFrame>
        <p:nvGraphicFramePr>
          <p:cNvPr id="19" name="Chart 18">
            <a:extLst>
              <a:ext uri="{FF2B5EF4-FFF2-40B4-BE49-F238E27FC236}">
                <a16:creationId xmlns:a16="http://schemas.microsoft.com/office/drawing/2014/main" id="{277FF94A-ECE6-487A-89EF-5D1625A08D5E}"/>
              </a:ext>
            </a:extLst>
          </p:cNvPr>
          <p:cNvGraphicFramePr>
            <a:graphicFrameLocks/>
          </p:cNvGraphicFramePr>
          <p:nvPr>
            <p:extLst>
              <p:ext uri="{D42A27DB-BD31-4B8C-83A1-F6EECF244321}">
                <p14:modId xmlns:p14="http://schemas.microsoft.com/office/powerpoint/2010/main" val="2122385011"/>
              </p:ext>
            </p:extLst>
          </p:nvPr>
        </p:nvGraphicFramePr>
        <p:xfrm>
          <a:off x="587374" y="1916112"/>
          <a:ext cx="7272339" cy="286266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97699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4AFE27-4103-4222-A829-41343D02406F}"/>
              </a:ext>
            </a:extLst>
          </p:cNvPr>
          <p:cNvSpPr>
            <a:spLocks noGrp="1"/>
          </p:cNvSpPr>
          <p:nvPr>
            <p:ph type="title"/>
          </p:nvPr>
        </p:nvSpPr>
        <p:spPr/>
        <p:txBody>
          <a:bodyPr>
            <a:normAutofit fontScale="90000"/>
          </a:bodyPr>
          <a:lstStyle/>
          <a:p>
            <a:r>
              <a:rPr lang="en-GB" dirty="0"/>
              <a:t>ESG Futures on MSCI World, EM and EAFE will compliment growth we have seen in these products</a:t>
            </a:r>
            <a:br>
              <a:rPr lang="en-GB" dirty="0"/>
            </a:br>
            <a:r>
              <a:rPr lang="en-US" sz="2200" b="0" dirty="0">
                <a:solidFill>
                  <a:srgbClr val="201751"/>
                </a:solidFill>
              </a:rPr>
              <a:t>Performance of main benchmarks</a:t>
            </a:r>
            <a:endParaRPr lang="en-GB" sz="2200" b="0" dirty="0">
              <a:solidFill>
                <a:srgbClr val="201751"/>
              </a:solidFill>
            </a:endParaRPr>
          </a:p>
        </p:txBody>
      </p:sp>
      <p:graphicFrame>
        <p:nvGraphicFramePr>
          <p:cNvPr id="11" name="Chart 10">
            <a:extLst>
              <a:ext uri="{FF2B5EF4-FFF2-40B4-BE49-F238E27FC236}">
                <a16:creationId xmlns:a16="http://schemas.microsoft.com/office/drawing/2014/main" id="{3B617C4C-5429-4ECC-9518-F3E7D2D74680}"/>
              </a:ext>
            </a:extLst>
          </p:cNvPr>
          <p:cNvGraphicFramePr>
            <a:graphicFrameLocks/>
          </p:cNvGraphicFramePr>
          <p:nvPr>
            <p:extLst>
              <p:ext uri="{D42A27DB-BD31-4B8C-83A1-F6EECF244321}">
                <p14:modId xmlns:p14="http://schemas.microsoft.com/office/powerpoint/2010/main" val="2107474529"/>
              </p:ext>
            </p:extLst>
          </p:nvPr>
        </p:nvGraphicFramePr>
        <p:xfrm>
          <a:off x="587376" y="1700214"/>
          <a:ext cx="3523705" cy="2367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a:extLst>
              <a:ext uri="{FF2B5EF4-FFF2-40B4-BE49-F238E27FC236}">
                <a16:creationId xmlns:a16="http://schemas.microsoft.com/office/drawing/2014/main" id="{80FF4B3B-54A3-4EA7-906E-09F5D4FF942C}"/>
              </a:ext>
            </a:extLst>
          </p:cNvPr>
          <p:cNvGraphicFramePr>
            <a:graphicFrameLocks/>
          </p:cNvGraphicFramePr>
          <p:nvPr>
            <p:extLst>
              <p:ext uri="{D42A27DB-BD31-4B8C-83A1-F6EECF244321}">
                <p14:modId xmlns:p14="http://schemas.microsoft.com/office/powerpoint/2010/main" val="4003969579"/>
              </p:ext>
            </p:extLst>
          </p:nvPr>
        </p:nvGraphicFramePr>
        <p:xfrm>
          <a:off x="4334147" y="1700214"/>
          <a:ext cx="3523706" cy="220993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13">
            <a:extLst>
              <a:ext uri="{FF2B5EF4-FFF2-40B4-BE49-F238E27FC236}">
                <a16:creationId xmlns:a16="http://schemas.microsoft.com/office/drawing/2014/main" id="{57CD01B8-C1FC-43C9-BA43-BF76ABF2F6AB}"/>
              </a:ext>
            </a:extLst>
          </p:cNvPr>
          <p:cNvGraphicFramePr>
            <a:graphicFrameLocks/>
          </p:cNvGraphicFramePr>
          <p:nvPr>
            <p:extLst>
              <p:ext uri="{D42A27DB-BD31-4B8C-83A1-F6EECF244321}">
                <p14:modId xmlns:p14="http://schemas.microsoft.com/office/powerpoint/2010/main" val="781002500"/>
              </p:ext>
            </p:extLst>
          </p:nvPr>
        </p:nvGraphicFramePr>
        <p:xfrm>
          <a:off x="8080917" y="1700213"/>
          <a:ext cx="3523706" cy="220993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9" name="Chart 18">
            <a:extLst>
              <a:ext uri="{FF2B5EF4-FFF2-40B4-BE49-F238E27FC236}">
                <a16:creationId xmlns:a16="http://schemas.microsoft.com/office/drawing/2014/main" id="{9F85BB7E-A5A9-4A01-8C74-4C9FF80A66CB}"/>
              </a:ext>
            </a:extLst>
          </p:cNvPr>
          <p:cNvGraphicFramePr>
            <a:graphicFrameLocks/>
          </p:cNvGraphicFramePr>
          <p:nvPr>
            <p:extLst>
              <p:ext uri="{D42A27DB-BD31-4B8C-83A1-F6EECF244321}">
                <p14:modId xmlns:p14="http://schemas.microsoft.com/office/powerpoint/2010/main" val="2187339788"/>
              </p:ext>
            </p:extLst>
          </p:nvPr>
        </p:nvGraphicFramePr>
        <p:xfrm>
          <a:off x="588595" y="4058905"/>
          <a:ext cx="3522486" cy="206172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0" name="Chart 19">
            <a:extLst>
              <a:ext uri="{FF2B5EF4-FFF2-40B4-BE49-F238E27FC236}">
                <a16:creationId xmlns:a16="http://schemas.microsoft.com/office/drawing/2014/main" id="{CA93A06C-005D-4BF7-9006-7B71291533BD}"/>
              </a:ext>
            </a:extLst>
          </p:cNvPr>
          <p:cNvGraphicFramePr>
            <a:graphicFrameLocks/>
          </p:cNvGraphicFramePr>
          <p:nvPr>
            <p:extLst>
              <p:ext uri="{D42A27DB-BD31-4B8C-83A1-F6EECF244321}">
                <p14:modId xmlns:p14="http://schemas.microsoft.com/office/powerpoint/2010/main" val="545895775"/>
              </p:ext>
            </p:extLst>
          </p:nvPr>
        </p:nvGraphicFramePr>
        <p:xfrm>
          <a:off x="4332927" y="4067615"/>
          <a:ext cx="3523706" cy="2061724"/>
        </p:xfrm>
        <a:graphic>
          <a:graphicData uri="http://schemas.openxmlformats.org/drawingml/2006/chart">
            <c:chart xmlns:c="http://schemas.openxmlformats.org/drawingml/2006/chart" xmlns:r="http://schemas.openxmlformats.org/officeDocument/2006/relationships" r:id="rId7"/>
          </a:graphicData>
        </a:graphic>
      </p:graphicFrame>
      <p:sp>
        <p:nvSpPr>
          <p:cNvPr id="2" name="Date Placeholder 1">
            <a:extLst>
              <a:ext uri="{FF2B5EF4-FFF2-40B4-BE49-F238E27FC236}">
                <a16:creationId xmlns:a16="http://schemas.microsoft.com/office/drawing/2014/main" id="{25434E77-D8CB-4784-A5E9-21B92220090A}"/>
              </a:ext>
            </a:extLst>
          </p:cNvPr>
          <p:cNvSpPr>
            <a:spLocks noGrp="1"/>
          </p:cNvSpPr>
          <p:nvPr>
            <p:ph type="dt" sz="half" idx="10"/>
          </p:nvPr>
        </p:nvSpPr>
        <p:spPr/>
        <p:txBody>
          <a:bodyPr/>
          <a:lstStyle/>
          <a:p>
            <a:fld id="{D3373AC1-342C-4D01-92A6-76038816638A}" type="datetime3">
              <a:rPr lang="en-US" noProof="0" smtClean="0"/>
              <a:t>7 October 2020</a:t>
            </a:fld>
            <a:endParaRPr lang="en-US" noProof="0" dirty="0"/>
          </a:p>
        </p:txBody>
      </p:sp>
      <p:sp>
        <p:nvSpPr>
          <p:cNvPr id="5" name="Slide Number Placeholder 4">
            <a:extLst>
              <a:ext uri="{FF2B5EF4-FFF2-40B4-BE49-F238E27FC236}">
                <a16:creationId xmlns:a16="http://schemas.microsoft.com/office/drawing/2014/main" id="{81EA52B1-C75C-4387-8FE3-FB2AA2D65F9E}"/>
              </a:ext>
            </a:extLst>
          </p:cNvPr>
          <p:cNvSpPr>
            <a:spLocks noGrp="1"/>
          </p:cNvSpPr>
          <p:nvPr>
            <p:ph type="sldNum" sz="quarter" idx="11"/>
          </p:nvPr>
        </p:nvSpPr>
        <p:spPr/>
        <p:txBody>
          <a:bodyPr/>
          <a:lstStyle/>
          <a:p>
            <a:fld id="{62CB3E74-FC4B-418A-B5F6-72ED80208EB2}" type="slidenum">
              <a:rPr lang="en-US" noProof="0" smtClean="0"/>
              <a:pPr/>
              <a:t>5</a:t>
            </a:fld>
            <a:endParaRPr lang="en-US" noProof="0" dirty="0"/>
          </a:p>
        </p:txBody>
      </p:sp>
      <p:graphicFrame>
        <p:nvGraphicFramePr>
          <p:cNvPr id="13" name="Chart 12">
            <a:extLst>
              <a:ext uri="{FF2B5EF4-FFF2-40B4-BE49-F238E27FC236}">
                <a16:creationId xmlns:a16="http://schemas.microsoft.com/office/drawing/2014/main" id="{C4E6EA47-0113-4519-8CE5-17EB4170A3C0}"/>
              </a:ext>
            </a:extLst>
          </p:cNvPr>
          <p:cNvGraphicFramePr>
            <a:graphicFrameLocks/>
          </p:cNvGraphicFramePr>
          <p:nvPr>
            <p:extLst>
              <p:ext uri="{D42A27DB-BD31-4B8C-83A1-F6EECF244321}">
                <p14:modId xmlns:p14="http://schemas.microsoft.com/office/powerpoint/2010/main" val="349220831"/>
              </p:ext>
            </p:extLst>
          </p:nvPr>
        </p:nvGraphicFramePr>
        <p:xfrm>
          <a:off x="8075613" y="3959665"/>
          <a:ext cx="3526146" cy="1953611"/>
        </p:xfrm>
        <a:graphic>
          <a:graphicData uri="http://schemas.openxmlformats.org/drawingml/2006/chart">
            <c:chart xmlns:c="http://schemas.openxmlformats.org/drawingml/2006/chart" xmlns:r="http://schemas.openxmlformats.org/officeDocument/2006/relationships" r:id="rId8"/>
          </a:graphicData>
        </a:graphic>
      </p:graphicFrame>
      <p:sp>
        <p:nvSpPr>
          <p:cNvPr id="15" name="Textfeld 14">
            <a:extLst>
              <a:ext uri="{FF2B5EF4-FFF2-40B4-BE49-F238E27FC236}">
                <a16:creationId xmlns:a16="http://schemas.microsoft.com/office/drawing/2014/main" id="{C95AAEA8-2AC6-4DFC-B255-848B58351EC1}"/>
              </a:ext>
            </a:extLst>
          </p:cNvPr>
          <p:cNvSpPr txBox="1"/>
          <p:nvPr/>
        </p:nvSpPr>
        <p:spPr>
          <a:xfrm>
            <a:off x="8075613" y="5913276"/>
            <a:ext cx="3529012" cy="215900"/>
          </a:xfrm>
          <a:prstGeom prst="rect">
            <a:avLst/>
          </a:prstGeom>
          <a:noFill/>
        </p:spPr>
        <p:txBody>
          <a:bodyPr wrap="square" lIns="0" tIns="0" rIns="0" bIns="0" rtlCol="0" anchor="b">
            <a:noAutofit/>
          </a:bodyPr>
          <a:lstStyle/>
          <a:p>
            <a:pPr algn="r"/>
            <a:r>
              <a:rPr lang="en-US" sz="800" dirty="0"/>
              <a:t>All Open Interest values are depicted by number of contracts</a:t>
            </a:r>
          </a:p>
        </p:txBody>
      </p:sp>
    </p:spTree>
    <p:extLst>
      <p:ext uri="{BB962C8B-B14F-4D97-AF65-F5344CB8AC3E}">
        <p14:creationId xmlns:p14="http://schemas.microsoft.com/office/powerpoint/2010/main" val="95406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A1C91CA1-4015-4161-BF99-C2FE99BCEAA5}"/>
              </a:ext>
            </a:extLst>
          </p:cNvPr>
          <p:cNvSpPr>
            <a:spLocks noGrp="1"/>
          </p:cNvSpPr>
          <p:nvPr>
            <p:ph type="title"/>
          </p:nvPr>
        </p:nvSpPr>
        <p:spPr/>
        <p:txBody>
          <a:bodyPr>
            <a:normAutofit fontScale="90000"/>
          </a:bodyPr>
          <a:lstStyle/>
          <a:p>
            <a:r>
              <a:rPr lang="en-US" dirty="0"/>
              <a:t>MSCI ESG Screened Indexes are closest to benchmark (1/2)</a:t>
            </a:r>
            <a:br>
              <a:rPr lang="en-US" dirty="0"/>
            </a:br>
            <a:r>
              <a:rPr lang="en-US" sz="2200" b="0" dirty="0">
                <a:solidFill>
                  <a:srgbClr val="201751"/>
                </a:solidFill>
              </a:rPr>
              <a:t>Easy access to ESG compliance without compromising performance</a:t>
            </a:r>
            <a:br>
              <a:rPr lang="en-US" dirty="0">
                <a:solidFill>
                  <a:schemeClr val="accent6"/>
                </a:solidFill>
              </a:rPr>
            </a:br>
            <a:endParaRPr lang="en-GB" dirty="0"/>
          </a:p>
        </p:txBody>
      </p:sp>
      <p:sp>
        <p:nvSpPr>
          <p:cNvPr id="2" name="Content Placeholder 1">
            <a:extLst>
              <a:ext uri="{FF2B5EF4-FFF2-40B4-BE49-F238E27FC236}">
                <a16:creationId xmlns:a16="http://schemas.microsoft.com/office/drawing/2014/main" id="{2EE84E58-FF0C-4B8D-9BC0-52ED9EC0F0C5}"/>
              </a:ext>
            </a:extLst>
          </p:cNvPr>
          <p:cNvSpPr>
            <a:spLocks noGrp="1"/>
          </p:cNvSpPr>
          <p:nvPr>
            <p:ph idx="4294967295"/>
          </p:nvPr>
        </p:nvSpPr>
        <p:spPr>
          <a:xfrm>
            <a:off x="587375" y="1887085"/>
            <a:ext cx="7488237" cy="4213225"/>
          </a:xfrm>
        </p:spPr>
        <p:txBody>
          <a:bodyPr>
            <a:noAutofit/>
          </a:bodyPr>
          <a:lstStyle/>
          <a:p>
            <a:pPr lvl="1">
              <a:lnSpc>
                <a:spcPct val="100000"/>
              </a:lnSpc>
              <a:spcAft>
                <a:spcPts val="600"/>
              </a:spcAft>
              <a:buFont typeface="Wingdings" panose="05000000000000000000" pitchFamily="2" charset="2"/>
              <a:buChar char="§"/>
            </a:pPr>
            <a:r>
              <a:rPr lang="en-GB" sz="1400" b="1" dirty="0"/>
              <a:t>Flexible </a:t>
            </a:r>
            <a:r>
              <a:rPr lang="en-GB" sz="1400" dirty="0"/>
              <a:t>solution for asset managers with strict mandates to achieve ESG compliance</a:t>
            </a:r>
          </a:p>
          <a:p>
            <a:pPr lvl="1">
              <a:lnSpc>
                <a:spcPct val="100000"/>
              </a:lnSpc>
              <a:spcAft>
                <a:spcPts val="600"/>
              </a:spcAft>
              <a:buFont typeface="Wingdings" panose="05000000000000000000" pitchFamily="2" charset="2"/>
              <a:buChar char="§"/>
            </a:pPr>
            <a:r>
              <a:rPr lang="en-GB" sz="1400" dirty="0"/>
              <a:t>Based on </a:t>
            </a:r>
            <a:r>
              <a:rPr lang="en-GB" sz="1400" b="1" dirty="0"/>
              <a:t>liquid and successful </a:t>
            </a:r>
            <a:r>
              <a:rPr lang="en-GB" sz="1400" dirty="0"/>
              <a:t>benchmark indices </a:t>
            </a:r>
          </a:p>
          <a:p>
            <a:pPr lvl="1">
              <a:lnSpc>
                <a:spcPct val="100000"/>
              </a:lnSpc>
              <a:spcAft>
                <a:spcPts val="600"/>
              </a:spcAft>
              <a:buFont typeface="Wingdings" panose="05000000000000000000" pitchFamily="2" charset="2"/>
              <a:buChar char="§"/>
            </a:pPr>
            <a:r>
              <a:rPr lang="en-GB" sz="1400" b="1" dirty="0"/>
              <a:t>Similar risk and return figures </a:t>
            </a:r>
            <a:r>
              <a:rPr lang="en-GB" sz="1400" dirty="0"/>
              <a:t>compared to related benchmarks</a:t>
            </a:r>
            <a:endParaRPr lang="en-GB" sz="1400" b="1" dirty="0"/>
          </a:p>
          <a:p>
            <a:pPr lvl="1">
              <a:lnSpc>
                <a:spcPct val="100000"/>
              </a:lnSpc>
              <a:spcAft>
                <a:spcPts val="600"/>
              </a:spcAft>
              <a:buFont typeface="Wingdings" panose="05000000000000000000" pitchFamily="2" charset="2"/>
              <a:buChar char="§"/>
            </a:pPr>
            <a:r>
              <a:rPr lang="en-GB" sz="1400" b="1" dirty="0"/>
              <a:t>Simple and fast integration</a:t>
            </a:r>
            <a:r>
              <a:rPr lang="en-GB" sz="1400" dirty="0"/>
              <a:t> of the ESG Futures </a:t>
            </a:r>
            <a:r>
              <a:rPr lang="en-GB" sz="1400" b="1" dirty="0"/>
              <a:t>into the existing trading infrastructure</a:t>
            </a:r>
          </a:p>
          <a:p>
            <a:pPr lvl="1">
              <a:lnSpc>
                <a:spcPct val="100000"/>
              </a:lnSpc>
              <a:spcAft>
                <a:spcPts val="600"/>
              </a:spcAft>
              <a:buFont typeface="Wingdings" panose="05000000000000000000" pitchFamily="2" charset="2"/>
              <a:buChar char="§"/>
            </a:pPr>
            <a:r>
              <a:rPr lang="en-US" sz="1400" dirty="0"/>
              <a:t>Portfolio risk based margin (PRISMA) </a:t>
            </a:r>
            <a:r>
              <a:rPr lang="en-US" sz="1400" b="1" dirty="0"/>
              <a:t>enables margin offsets</a:t>
            </a:r>
            <a:endParaRPr lang="en-GB" sz="1400" b="1" dirty="0"/>
          </a:p>
          <a:p>
            <a:pPr lvl="1">
              <a:lnSpc>
                <a:spcPct val="100000"/>
              </a:lnSpc>
              <a:spcAft>
                <a:spcPts val="600"/>
              </a:spcAft>
              <a:buFont typeface="Wingdings" panose="05000000000000000000" pitchFamily="2" charset="2"/>
              <a:buChar char="§"/>
            </a:pPr>
            <a:r>
              <a:rPr lang="en-US" sz="1400" dirty="0"/>
              <a:t>Eurex ESG futures will </a:t>
            </a:r>
            <a:r>
              <a:rPr lang="en-US" sz="1400" b="1" dirty="0"/>
              <a:t>lower </a:t>
            </a:r>
            <a:r>
              <a:rPr lang="en-GB" sz="1400" b="1" dirty="0"/>
              <a:t>carbon footprint</a:t>
            </a:r>
          </a:p>
          <a:p>
            <a:pPr lvl="1">
              <a:lnSpc>
                <a:spcPct val="100000"/>
              </a:lnSpc>
              <a:spcAft>
                <a:spcPts val="600"/>
              </a:spcAft>
              <a:buFont typeface="Wingdings" panose="05000000000000000000" pitchFamily="2" charset="2"/>
              <a:buChar char="§"/>
            </a:pPr>
            <a:r>
              <a:rPr lang="en-GB" sz="1400" b="1" dirty="0"/>
              <a:t>Cost Efficient </a:t>
            </a:r>
            <a:r>
              <a:rPr lang="en-GB" sz="1400" dirty="0"/>
              <a:t>to incorporate ESG into investment strategies and manage undesired sustainability risks</a:t>
            </a:r>
            <a:br>
              <a:rPr lang="en-GB" sz="1400" dirty="0"/>
            </a:br>
            <a:br>
              <a:rPr lang="en-GB" sz="1400" dirty="0"/>
            </a:br>
            <a:br>
              <a:rPr lang="en-GB" sz="1400" dirty="0"/>
            </a:br>
            <a:endParaRPr lang="en-US" sz="1400" b="1" dirty="0">
              <a:solidFill>
                <a:srgbClr val="201751"/>
              </a:solidFill>
            </a:endParaRPr>
          </a:p>
          <a:p>
            <a:pPr lvl="1">
              <a:lnSpc>
                <a:spcPct val="100000"/>
              </a:lnSpc>
              <a:spcAft>
                <a:spcPts val="600"/>
              </a:spcAft>
              <a:buFont typeface="Wingdings" panose="05000000000000000000" pitchFamily="2" charset="2"/>
              <a:buChar char="§"/>
            </a:pPr>
            <a:r>
              <a:rPr lang="en-GB" sz="1400" dirty="0"/>
              <a:t>For the entire ESG offering, the index investment families are covering negative/exclusionary screening, norms-based screening, positive/best-in-class screening and sustainability themed investing</a:t>
            </a:r>
          </a:p>
          <a:p>
            <a:pPr lvl="1">
              <a:lnSpc>
                <a:spcPct val="100000"/>
              </a:lnSpc>
              <a:spcAft>
                <a:spcPts val="600"/>
              </a:spcAft>
              <a:buFont typeface="Wingdings" panose="05000000000000000000" pitchFamily="2" charset="2"/>
              <a:buChar char="§"/>
            </a:pPr>
            <a:r>
              <a:rPr lang="en-GB" sz="1400" b="1" dirty="0"/>
              <a:t>Stepwise extension </a:t>
            </a:r>
            <a:r>
              <a:rPr lang="en-GB" sz="1400" dirty="0"/>
              <a:t>to complementary sustainability offerings, further regions and options</a:t>
            </a:r>
          </a:p>
          <a:p>
            <a:pPr lvl="1">
              <a:lnSpc>
                <a:spcPct val="100000"/>
              </a:lnSpc>
              <a:spcAft>
                <a:spcPts val="600"/>
              </a:spcAft>
              <a:buFont typeface="Wingdings" panose="05000000000000000000" pitchFamily="2" charset="2"/>
              <a:buChar char="§"/>
            </a:pPr>
            <a:r>
              <a:rPr lang="en-GB" sz="1400" dirty="0"/>
              <a:t>Exclusions can help clients align their portfolios with: Social values; Financial, risk mitigation objectives; Regulations, global norms and treaties</a:t>
            </a:r>
          </a:p>
        </p:txBody>
      </p:sp>
      <p:graphicFrame>
        <p:nvGraphicFramePr>
          <p:cNvPr id="4" name="Diagram 3">
            <a:extLst>
              <a:ext uri="{FF2B5EF4-FFF2-40B4-BE49-F238E27FC236}">
                <a16:creationId xmlns:a16="http://schemas.microsoft.com/office/drawing/2014/main" id="{926C930C-661C-4B9C-BE4D-02BCBBCB267D}"/>
              </a:ext>
            </a:extLst>
          </p:cNvPr>
          <p:cNvGraphicFramePr/>
          <p:nvPr>
            <p:extLst>
              <p:ext uri="{D42A27DB-BD31-4B8C-83A1-F6EECF244321}">
                <p14:modId xmlns:p14="http://schemas.microsoft.com/office/powerpoint/2010/main" val="4039714774"/>
              </p:ext>
            </p:extLst>
          </p:nvPr>
        </p:nvGraphicFramePr>
        <p:xfrm>
          <a:off x="8186439" y="1916113"/>
          <a:ext cx="3553590" cy="42708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4EDAA827-1D02-483F-A85D-A7CA737F15B6}"/>
              </a:ext>
            </a:extLst>
          </p:cNvPr>
          <p:cNvSpPr txBox="1"/>
          <p:nvPr/>
        </p:nvSpPr>
        <p:spPr>
          <a:xfrm>
            <a:off x="8770787" y="1700213"/>
            <a:ext cx="2384893" cy="215444"/>
          </a:xfrm>
          <a:prstGeom prst="rect">
            <a:avLst/>
          </a:prstGeom>
          <a:noFill/>
        </p:spPr>
        <p:txBody>
          <a:bodyPr wrap="square" lIns="0" tIns="0" rIns="0" bIns="0" rtlCol="0">
            <a:spAutoFit/>
          </a:bodyPr>
          <a:lstStyle/>
          <a:p>
            <a:pPr algn="ctr"/>
            <a:r>
              <a:rPr lang="en-US" sz="1400" b="1" dirty="0">
                <a:solidFill>
                  <a:srgbClr val="201751"/>
                </a:solidFill>
              </a:rPr>
              <a:t>Key Values</a:t>
            </a:r>
            <a:endParaRPr lang="en-GB" sz="1400" b="1" dirty="0">
              <a:solidFill>
                <a:srgbClr val="201751"/>
              </a:solidFill>
            </a:endParaRPr>
          </a:p>
        </p:txBody>
      </p:sp>
      <p:sp>
        <p:nvSpPr>
          <p:cNvPr id="3" name="Date Placeholder 2">
            <a:extLst>
              <a:ext uri="{FF2B5EF4-FFF2-40B4-BE49-F238E27FC236}">
                <a16:creationId xmlns:a16="http://schemas.microsoft.com/office/drawing/2014/main" id="{F45CB04D-5FE9-4F04-879E-568B85511773}"/>
              </a:ext>
            </a:extLst>
          </p:cNvPr>
          <p:cNvSpPr>
            <a:spLocks noGrp="1"/>
          </p:cNvSpPr>
          <p:nvPr>
            <p:ph type="dt" sz="half" idx="10"/>
          </p:nvPr>
        </p:nvSpPr>
        <p:spPr/>
        <p:txBody>
          <a:bodyPr/>
          <a:lstStyle/>
          <a:p>
            <a:fld id="{8CD9E92D-BF9E-48D4-B608-819CA68B0048}" type="datetime3">
              <a:rPr lang="en-US" noProof="0" smtClean="0"/>
              <a:t>7 October 2020</a:t>
            </a:fld>
            <a:endParaRPr lang="en-US" noProof="0"/>
          </a:p>
        </p:txBody>
      </p:sp>
      <p:sp>
        <p:nvSpPr>
          <p:cNvPr id="7" name="Slide Number Placeholder 6">
            <a:extLst>
              <a:ext uri="{FF2B5EF4-FFF2-40B4-BE49-F238E27FC236}">
                <a16:creationId xmlns:a16="http://schemas.microsoft.com/office/drawing/2014/main" id="{E30D25BA-7FE8-46C6-A8DD-8AF8C26F848E}"/>
              </a:ext>
            </a:extLst>
          </p:cNvPr>
          <p:cNvSpPr>
            <a:spLocks noGrp="1"/>
          </p:cNvSpPr>
          <p:nvPr>
            <p:ph type="sldNum" sz="quarter" idx="11"/>
          </p:nvPr>
        </p:nvSpPr>
        <p:spPr/>
        <p:txBody>
          <a:bodyPr/>
          <a:lstStyle/>
          <a:p>
            <a:fld id="{62CB3E74-FC4B-418A-B5F6-72ED80208EB2}" type="slidenum">
              <a:rPr lang="en-US" noProof="0" smtClean="0"/>
              <a:pPr/>
              <a:t>6</a:t>
            </a:fld>
            <a:endParaRPr lang="en-US" noProof="0"/>
          </a:p>
        </p:txBody>
      </p:sp>
      <p:sp>
        <p:nvSpPr>
          <p:cNvPr id="6" name="Rectangle 5">
            <a:extLst>
              <a:ext uri="{FF2B5EF4-FFF2-40B4-BE49-F238E27FC236}">
                <a16:creationId xmlns:a16="http://schemas.microsoft.com/office/drawing/2014/main" id="{BDD4F568-EE35-4719-8FA0-F22633A272A9}"/>
              </a:ext>
            </a:extLst>
          </p:cNvPr>
          <p:cNvSpPr/>
          <p:nvPr/>
        </p:nvSpPr>
        <p:spPr>
          <a:xfrm>
            <a:off x="587376" y="1492262"/>
            <a:ext cx="1193981" cy="215444"/>
          </a:xfrm>
          <a:prstGeom prst="rect">
            <a:avLst/>
          </a:prstGeom>
        </p:spPr>
        <p:txBody>
          <a:bodyPr wrap="none" lIns="0" tIns="0" rIns="0" bIns="0">
            <a:spAutoFit/>
          </a:bodyPr>
          <a:lstStyle/>
          <a:p>
            <a:pPr>
              <a:spcAft>
                <a:spcPts val="600"/>
              </a:spcAft>
            </a:pPr>
            <a:r>
              <a:rPr lang="en-GB" sz="1400" b="1" dirty="0">
                <a:solidFill>
                  <a:srgbClr val="201751"/>
                </a:solidFill>
              </a:rPr>
              <a:t>Product Value</a:t>
            </a:r>
          </a:p>
        </p:txBody>
      </p:sp>
      <p:sp>
        <p:nvSpPr>
          <p:cNvPr id="9" name="Rectangle 8">
            <a:extLst>
              <a:ext uri="{FF2B5EF4-FFF2-40B4-BE49-F238E27FC236}">
                <a16:creationId xmlns:a16="http://schemas.microsoft.com/office/drawing/2014/main" id="{B11368D4-DCB0-4130-AE8F-8CFF2B2E500D}"/>
              </a:ext>
            </a:extLst>
          </p:cNvPr>
          <p:cNvSpPr/>
          <p:nvPr/>
        </p:nvSpPr>
        <p:spPr>
          <a:xfrm>
            <a:off x="587379" y="4398748"/>
            <a:ext cx="1193981" cy="215444"/>
          </a:xfrm>
          <a:prstGeom prst="rect">
            <a:avLst/>
          </a:prstGeom>
        </p:spPr>
        <p:txBody>
          <a:bodyPr wrap="none" lIns="0" tIns="0" rIns="0" bIns="0">
            <a:spAutoFit/>
          </a:bodyPr>
          <a:lstStyle/>
          <a:p>
            <a:pPr>
              <a:spcAft>
                <a:spcPts val="600"/>
              </a:spcAft>
            </a:pPr>
            <a:r>
              <a:rPr lang="en-GB" sz="1400" b="1" dirty="0">
                <a:solidFill>
                  <a:srgbClr val="201751"/>
                </a:solidFill>
              </a:rPr>
              <a:t>General Facts</a:t>
            </a:r>
          </a:p>
        </p:txBody>
      </p:sp>
    </p:spTree>
    <p:extLst>
      <p:ext uri="{BB962C8B-B14F-4D97-AF65-F5344CB8AC3E}">
        <p14:creationId xmlns:p14="http://schemas.microsoft.com/office/powerpoint/2010/main" val="1149376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A1C91CA1-4015-4161-BF99-C2FE99BCEAA5}"/>
              </a:ext>
            </a:extLst>
          </p:cNvPr>
          <p:cNvSpPr>
            <a:spLocks noGrp="1"/>
          </p:cNvSpPr>
          <p:nvPr>
            <p:ph type="title"/>
          </p:nvPr>
        </p:nvSpPr>
        <p:spPr/>
        <p:txBody>
          <a:bodyPr>
            <a:normAutofit fontScale="90000"/>
          </a:bodyPr>
          <a:lstStyle/>
          <a:p>
            <a:r>
              <a:rPr lang="en-US" dirty="0"/>
              <a:t>MSCI ESG Screened Indexes are closest to benchmark (2/2)</a:t>
            </a:r>
            <a:br>
              <a:rPr lang="en-US" dirty="0"/>
            </a:br>
            <a:r>
              <a:rPr lang="en-US" sz="2200" b="0" dirty="0">
                <a:solidFill>
                  <a:srgbClr val="201751"/>
                </a:solidFill>
              </a:rPr>
              <a:t>Easy access to ESG compliance without compromising performance</a:t>
            </a:r>
            <a:br>
              <a:rPr lang="en-US" dirty="0">
                <a:solidFill>
                  <a:schemeClr val="accent6"/>
                </a:solidFill>
              </a:rPr>
            </a:br>
            <a:endParaRPr lang="en-GB" dirty="0"/>
          </a:p>
        </p:txBody>
      </p:sp>
      <p:sp>
        <p:nvSpPr>
          <p:cNvPr id="2" name="Content Placeholder 1">
            <a:extLst>
              <a:ext uri="{FF2B5EF4-FFF2-40B4-BE49-F238E27FC236}">
                <a16:creationId xmlns:a16="http://schemas.microsoft.com/office/drawing/2014/main" id="{2EE84E58-FF0C-4B8D-9BC0-52ED9EC0F0C5}"/>
              </a:ext>
            </a:extLst>
          </p:cNvPr>
          <p:cNvSpPr>
            <a:spLocks noGrp="1"/>
          </p:cNvSpPr>
          <p:nvPr>
            <p:ph idx="4294967295"/>
          </p:nvPr>
        </p:nvSpPr>
        <p:spPr>
          <a:xfrm>
            <a:off x="587375" y="1502455"/>
            <a:ext cx="7272337" cy="330594"/>
          </a:xfrm>
        </p:spPr>
        <p:txBody>
          <a:bodyPr>
            <a:normAutofit/>
          </a:bodyPr>
          <a:lstStyle/>
          <a:p>
            <a:pPr marL="4763" indent="0">
              <a:buNone/>
            </a:pPr>
            <a:r>
              <a:rPr lang="en-GB" sz="1400" b="1" dirty="0">
                <a:solidFill>
                  <a:srgbClr val="201751"/>
                </a:solidFill>
              </a:rPr>
              <a:t>Why choose MSCI ESG Screened Indexes?</a:t>
            </a:r>
          </a:p>
          <a:p>
            <a:pPr lvl="1">
              <a:buFont typeface="Wingdings" panose="05000000000000000000" pitchFamily="2" charset="2"/>
              <a:buChar char="§"/>
            </a:pPr>
            <a:endParaRPr lang="en-GB" sz="1600" dirty="0"/>
          </a:p>
          <a:p>
            <a:pPr marL="361950" lvl="1" indent="0">
              <a:buNone/>
            </a:pPr>
            <a:endParaRPr lang="en-GB" sz="1600" dirty="0"/>
          </a:p>
          <a:p>
            <a:pPr marL="0" indent="0">
              <a:buNone/>
            </a:pPr>
            <a:endParaRPr lang="en-GB" sz="1600" b="1" dirty="0">
              <a:solidFill>
                <a:schemeClr val="accent6"/>
              </a:solidFill>
            </a:endParaRPr>
          </a:p>
        </p:txBody>
      </p:sp>
      <p:graphicFrame>
        <p:nvGraphicFramePr>
          <p:cNvPr id="6" name="Diagram 5">
            <a:extLst>
              <a:ext uri="{FF2B5EF4-FFF2-40B4-BE49-F238E27FC236}">
                <a16:creationId xmlns:a16="http://schemas.microsoft.com/office/drawing/2014/main" id="{FF7318F3-287C-4F0C-BE6C-5D5DCFDAF4B5}"/>
              </a:ext>
            </a:extLst>
          </p:cNvPr>
          <p:cNvGraphicFramePr/>
          <p:nvPr>
            <p:extLst>
              <p:ext uri="{D42A27DB-BD31-4B8C-83A1-F6EECF244321}">
                <p14:modId xmlns:p14="http://schemas.microsoft.com/office/powerpoint/2010/main" val="3359547917"/>
              </p:ext>
            </p:extLst>
          </p:nvPr>
        </p:nvGraphicFramePr>
        <p:xfrm>
          <a:off x="484094" y="2308221"/>
          <a:ext cx="11120531" cy="25865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ate Placeholder 2">
            <a:extLst>
              <a:ext uri="{FF2B5EF4-FFF2-40B4-BE49-F238E27FC236}">
                <a16:creationId xmlns:a16="http://schemas.microsoft.com/office/drawing/2014/main" id="{F45CB04D-5FE9-4F04-879E-568B85511773}"/>
              </a:ext>
            </a:extLst>
          </p:cNvPr>
          <p:cNvSpPr>
            <a:spLocks noGrp="1"/>
          </p:cNvSpPr>
          <p:nvPr>
            <p:ph type="dt" sz="half" idx="10"/>
          </p:nvPr>
        </p:nvSpPr>
        <p:spPr/>
        <p:txBody>
          <a:bodyPr/>
          <a:lstStyle/>
          <a:p>
            <a:fld id="{8CD9E92D-BF9E-48D4-B608-819CA68B0048}" type="datetime3">
              <a:rPr lang="en-US" noProof="0" smtClean="0"/>
              <a:t>7 October 2020</a:t>
            </a:fld>
            <a:endParaRPr lang="en-US" noProof="0"/>
          </a:p>
        </p:txBody>
      </p:sp>
      <p:sp>
        <p:nvSpPr>
          <p:cNvPr id="7" name="Slide Number Placeholder 6">
            <a:extLst>
              <a:ext uri="{FF2B5EF4-FFF2-40B4-BE49-F238E27FC236}">
                <a16:creationId xmlns:a16="http://schemas.microsoft.com/office/drawing/2014/main" id="{E30D25BA-7FE8-46C6-A8DD-8AF8C26F848E}"/>
              </a:ext>
            </a:extLst>
          </p:cNvPr>
          <p:cNvSpPr>
            <a:spLocks noGrp="1"/>
          </p:cNvSpPr>
          <p:nvPr>
            <p:ph type="sldNum" sz="quarter" idx="11"/>
          </p:nvPr>
        </p:nvSpPr>
        <p:spPr/>
        <p:txBody>
          <a:bodyPr/>
          <a:lstStyle/>
          <a:p>
            <a:fld id="{62CB3E74-FC4B-418A-B5F6-72ED80208EB2}" type="slidenum">
              <a:rPr lang="en-US" noProof="0" smtClean="0"/>
              <a:pPr/>
              <a:t>7</a:t>
            </a:fld>
            <a:endParaRPr lang="en-US" noProof="0"/>
          </a:p>
        </p:txBody>
      </p:sp>
    </p:spTree>
    <p:extLst>
      <p:ext uri="{BB962C8B-B14F-4D97-AF65-F5344CB8AC3E}">
        <p14:creationId xmlns:p14="http://schemas.microsoft.com/office/powerpoint/2010/main" val="93683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ct 16" hidden="1">
            <a:extLst>
              <a:ext uri="{FF2B5EF4-FFF2-40B4-BE49-F238E27FC236}">
                <a16:creationId xmlns:a16="http://schemas.microsoft.com/office/drawing/2014/main" id="{F45793F4-A5B2-4D61-988A-6E1B224FEF5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2770" name="think-cell Slide" r:id="rId6" imgW="286" imgH="286" progId="TCLayout.ActiveDocument.1">
                  <p:embed/>
                </p:oleObj>
              </mc:Choice>
              <mc:Fallback>
                <p:oleObj name="think-cell Slide" r:id="rId6" imgW="286" imgH="286" progId="TCLayout.ActiveDocument.1">
                  <p:embed/>
                  <p:pic>
                    <p:nvPicPr>
                      <p:cNvPr id="17" name="Object 16" hidden="1">
                        <a:extLst>
                          <a:ext uri="{FF2B5EF4-FFF2-40B4-BE49-F238E27FC236}">
                            <a16:creationId xmlns:a16="http://schemas.microsoft.com/office/drawing/2014/main" id="{F45793F4-A5B2-4D61-988A-6E1B224FEF5A}"/>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6" name="Rectangle 15" hidden="1">
            <a:extLst>
              <a:ext uri="{FF2B5EF4-FFF2-40B4-BE49-F238E27FC236}">
                <a16:creationId xmlns:a16="http://schemas.microsoft.com/office/drawing/2014/main" id="{68750E53-2CC1-4130-A148-1B95CD2CDFB5}"/>
              </a:ext>
            </a:extLst>
          </p:cNvPr>
          <p:cNvSpPr/>
          <p:nvPr>
            <p:custDataLst>
              <p:tags r:id="rId3"/>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2000" b="1" dirty="0">
              <a:latin typeface="Arial" panose="020B0604020202020204" pitchFamily="34" charset="0"/>
              <a:ea typeface="+mj-ea"/>
              <a:cs typeface="+mj-cs"/>
              <a:sym typeface="Arial" panose="020B0604020202020204" pitchFamily="34" charset="0"/>
            </a:endParaRPr>
          </a:p>
        </p:txBody>
      </p:sp>
      <p:sp>
        <p:nvSpPr>
          <p:cNvPr id="3" name="Title 2">
            <a:extLst>
              <a:ext uri="{FF2B5EF4-FFF2-40B4-BE49-F238E27FC236}">
                <a16:creationId xmlns:a16="http://schemas.microsoft.com/office/drawing/2014/main" id="{DD92316D-C1F9-40BB-BA0A-92324D50C137}"/>
              </a:ext>
            </a:extLst>
          </p:cNvPr>
          <p:cNvSpPr>
            <a:spLocks noGrp="1"/>
          </p:cNvSpPr>
          <p:nvPr>
            <p:ph type="title"/>
          </p:nvPr>
        </p:nvSpPr>
        <p:spPr>
          <a:xfrm>
            <a:off x="581026" y="368300"/>
            <a:ext cx="11017250" cy="468412"/>
          </a:xfrm>
        </p:spPr>
        <p:txBody>
          <a:bodyPr>
            <a:normAutofit fontScale="90000"/>
          </a:bodyPr>
          <a:lstStyle/>
          <a:p>
            <a:r>
              <a:rPr lang="en-US" dirty="0"/>
              <a:t>Exclusion Criteria for MSCI ESG Screened Indexes</a:t>
            </a:r>
            <a:br>
              <a:rPr lang="en-US" dirty="0"/>
            </a:br>
            <a:r>
              <a:rPr lang="en-US" sz="2200" b="0" kern="0" dirty="0">
                <a:solidFill>
                  <a:srgbClr val="201751"/>
                </a:solidFill>
              </a:rPr>
              <a:t>Selection of Exclusion</a:t>
            </a:r>
            <a:endParaRPr lang="en-GB" sz="2200" b="0" dirty="0">
              <a:solidFill>
                <a:srgbClr val="201751"/>
              </a:solidFill>
            </a:endParaRPr>
          </a:p>
        </p:txBody>
      </p:sp>
      <p:sp>
        <p:nvSpPr>
          <p:cNvPr id="4" name="Freeform: Shape 3">
            <a:extLst>
              <a:ext uri="{FF2B5EF4-FFF2-40B4-BE49-F238E27FC236}">
                <a16:creationId xmlns:a16="http://schemas.microsoft.com/office/drawing/2014/main" id="{54E0339B-660F-4BF5-9F7F-116674405404}"/>
              </a:ext>
            </a:extLst>
          </p:cNvPr>
          <p:cNvSpPr/>
          <p:nvPr/>
        </p:nvSpPr>
        <p:spPr bwMode="gray">
          <a:xfrm>
            <a:off x="598105" y="2756719"/>
            <a:ext cx="2231442" cy="2231553"/>
          </a:xfrm>
          <a:custGeom>
            <a:avLst/>
            <a:gdLst>
              <a:gd name="connsiteX0" fmla="*/ 0 w 2231442"/>
              <a:gd name="connsiteY0" fmla="*/ 1115777 h 2231553"/>
              <a:gd name="connsiteX1" fmla="*/ 1115721 w 2231442"/>
              <a:gd name="connsiteY1" fmla="*/ 0 h 2231553"/>
              <a:gd name="connsiteX2" fmla="*/ 2231442 w 2231442"/>
              <a:gd name="connsiteY2" fmla="*/ 1115777 h 2231553"/>
              <a:gd name="connsiteX3" fmla="*/ 1115721 w 2231442"/>
              <a:gd name="connsiteY3" fmla="*/ 2231554 h 2231553"/>
              <a:gd name="connsiteX4" fmla="*/ 0 w 2231442"/>
              <a:gd name="connsiteY4" fmla="*/ 1115777 h 2231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1442" h="2231553">
                <a:moveTo>
                  <a:pt x="0" y="1115777"/>
                </a:moveTo>
                <a:cubicBezTo>
                  <a:pt x="0" y="499550"/>
                  <a:pt x="499525" y="0"/>
                  <a:pt x="1115721" y="0"/>
                </a:cubicBezTo>
                <a:cubicBezTo>
                  <a:pt x="1731917" y="0"/>
                  <a:pt x="2231442" y="499550"/>
                  <a:pt x="2231442" y="1115777"/>
                </a:cubicBezTo>
                <a:cubicBezTo>
                  <a:pt x="2231442" y="1732004"/>
                  <a:pt x="1731917" y="2231554"/>
                  <a:pt x="1115721" y="2231554"/>
                </a:cubicBezTo>
                <a:cubicBezTo>
                  <a:pt x="499525" y="2231554"/>
                  <a:pt x="0" y="1732004"/>
                  <a:pt x="0" y="1115777"/>
                </a:cubicBezTo>
                <a:close/>
              </a:path>
            </a:pathLst>
          </a:custGeom>
          <a:solidFill>
            <a:schemeClr val="accent5"/>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352187" tIns="352203" rIns="352187" bIns="352203"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latin typeface="+mn-lt"/>
              </a:rPr>
              <a:t>ESG Exclusion Criteria</a:t>
            </a:r>
            <a:endParaRPr lang="en-GB" sz="2000" b="1" kern="1200" dirty="0">
              <a:solidFill>
                <a:schemeClr val="tx1"/>
              </a:solidFill>
              <a:latin typeface="+mn-lt"/>
            </a:endParaRPr>
          </a:p>
        </p:txBody>
      </p:sp>
      <p:sp>
        <p:nvSpPr>
          <p:cNvPr id="6" name="Block Arc 5">
            <a:extLst>
              <a:ext uri="{FF2B5EF4-FFF2-40B4-BE49-F238E27FC236}">
                <a16:creationId xmlns:a16="http://schemas.microsoft.com/office/drawing/2014/main" id="{360144BD-160F-4C27-ADDE-5400FF89771C}"/>
              </a:ext>
            </a:extLst>
          </p:cNvPr>
          <p:cNvSpPr/>
          <p:nvPr/>
        </p:nvSpPr>
        <p:spPr bwMode="gray">
          <a:xfrm>
            <a:off x="-817834" y="1603480"/>
            <a:ext cx="4498220" cy="4689121"/>
          </a:xfrm>
          <a:prstGeom prst="blockArc">
            <a:avLst>
              <a:gd name="adj1" fmla="val 17527788"/>
              <a:gd name="adj2" fmla="val 4119114"/>
              <a:gd name="adj3" fmla="val 5750"/>
            </a:avLst>
          </a:prstGeom>
          <a:solidFill>
            <a:srgbClr val="F3F3F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10" name="Oval 9" descr="Leaf">
            <a:extLst>
              <a:ext uri="{FF2B5EF4-FFF2-40B4-BE49-F238E27FC236}">
                <a16:creationId xmlns:a16="http://schemas.microsoft.com/office/drawing/2014/main" id="{1516D1F6-2414-4EC7-9E50-5324FAB369C0}"/>
              </a:ext>
            </a:extLst>
          </p:cNvPr>
          <p:cNvSpPr/>
          <p:nvPr/>
        </p:nvSpPr>
        <p:spPr>
          <a:xfrm>
            <a:off x="2926435" y="1691882"/>
            <a:ext cx="1195391" cy="1195726"/>
          </a:xfrm>
          <a:prstGeom prst="ellipse">
            <a:avLst/>
          </a:prstGeom>
          <a:solidFill>
            <a:schemeClr val="tx1"/>
          </a:solidFill>
          <a:ln>
            <a:solidFill>
              <a:schemeClr val="accent6"/>
            </a:solid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solidFill>
                <a:schemeClr val="tx1"/>
              </a:solidFill>
            </a:endParaRPr>
          </a:p>
        </p:txBody>
      </p:sp>
      <p:sp>
        <p:nvSpPr>
          <p:cNvPr id="11" name="Freeform: Shape 10">
            <a:extLst>
              <a:ext uri="{FF2B5EF4-FFF2-40B4-BE49-F238E27FC236}">
                <a16:creationId xmlns:a16="http://schemas.microsoft.com/office/drawing/2014/main" id="{5A7C3318-455C-46E7-BA5F-626FD6EFBBFB}"/>
              </a:ext>
            </a:extLst>
          </p:cNvPr>
          <p:cNvSpPr/>
          <p:nvPr/>
        </p:nvSpPr>
        <p:spPr>
          <a:xfrm>
            <a:off x="4332288" y="1700213"/>
            <a:ext cx="7272337" cy="942060"/>
          </a:xfrm>
          <a:custGeom>
            <a:avLst/>
            <a:gdLst>
              <a:gd name="connsiteX0" fmla="*/ 0 w 5623779"/>
              <a:gd name="connsiteY0" fmla="*/ 0 h 1038793"/>
              <a:gd name="connsiteX1" fmla="*/ 5623779 w 5623779"/>
              <a:gd name="connsiteY1" fmla="*/ 0 h 1038793"/>
              <a:gd name="connsiteX2" fmla="*/ 5623779 w 5623779"/>
              <a:gd name="connsiteY2" fmla="*/ 1038793 h 1038793"/>
              <a:gd name="connsiteX3" fmla="*/ 0 w 5623779"/>
              <a:gd name="connsiteY3" fmla="*/ 1038793 h 1038793"/>
              <a:gd name="connsiteX4" fmla="*/ 0 w 5623779"/>
              <a:gd name="connsiteY4" fmla="*/ 0 h 10387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23779" h="1038793">
                <a:moveTo>
                  <a:pt x="0" y="0"/>
                </a:moveTo>
                <a:lnTo>
                  <a:pt x="5623779" y="0"/>
                </a:lnTo>
                <a:lnTo>
                  <a:pt x="5623779" y="1038793"/>
                </a:lnTo>
                <a:lnTo>
                  <a:pt x="0" y="103879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182563" lvl="0" indent="-182563" algn="l" defTabSz="622300">
              <a:lnSpc>
                <a:spcPct val="90000"/>
              </a:lnSpc>
              <a:spcBef>
                <a:spcPct val="0"/>
              </a:spcBef>
              <a:spcAft>
                <a:spcPct val="10000"/>
              </a:spcAft>
              <a:buFont typeface="Wingdings" panose="05000000000000000000" pitchFamily="2" charset="2"/>
              <a:buChar char="§"/>
            </a:pPr>
            <a:r>
              <a:rPr lang="en-US" sz="1200" b="1" kern="1200" dirty="0">
                <a:solidFill>
                  <a:srgbClr val="201751"/>
                </a:solidFill>
                <a:latin typeface="+mn-lt"/>
              </a:rPr>
              <a:t>Thermal Coal</a:t>
            </a:r>
            <a:br>
              <a:rPr lang="en-US" sz="1200" b="1" kern="1200" dirty="0">
                <a:solidFill>
                  <a:srgbClr val="201751"/>
                </a:solidFill>
                <a:latin typeface="+mn-lt"/>
              </a:rPr>
            </a:br>
            <a:r>
              <a:rPr lang="en-GB" sz="1200" b="0" i="0" kern="1200" dirty="0">
                <a:solidFill>
                  <a:srgbClr val="201751"/>
                </a:solidFill>
                <a:latin typeface="+mn-lt"/>
              </a:rPr>
              <a:t>Companies deriving 5% or more revenue from mining or thermal coal or 5% or more revenue from thermal coal based power generation</a:t>
            </a:r>
          </a:p>
          <a:p>
            <a:pPr marL="182563" lvl="0" indent="-182563" algn="l" defTabSz="622300">
              <a:lnSpc>
                <a:spcPct val="90000"/>
              </a:lnSpc>
              <a:spcBef>
                <a:spcPct val="0"/>
              </a:spcBef>
              <a:spcAft>
                <a:spcPct val="10000"/>
              </a:spcAft>
              <a:buFont typeface="Wingdings" panose="05000000000000000000" pitchFamily="2" charset="2"/>
              <a:buChar char="§"/>
            </a:pPr>
            <a:r>
              <a:rPr lang="en-US" sz="1200" b="1" kern="1200" dirty="0">
                <a:solidFill>
                  <a:srgbClr val="201751"/>
                </a:solidFill>
                <a:latin typeface="+mn-lt"/>
              </a:rPr>
              <a:t>Oil Sands</a:t>
            </a:r>
            <a:br>
              <a:rPr lang="en-US" sz="1200" b="1" kern="1200" dirty="0">
                <a:solidFill>
                  <a:srgbClr val="201751"/>
                </a:solidFill>
                <a:latin typeface="+mn-lt"/>
              </a:rPr>
            </a:br>
            <a:r>
              <a:rPr lang="en-GB" sz="1200" b="0" i="0" kern="1200" dirty="0">
                <a:solidFill>
                  <a:srgbClr val="201751"/>
                </a:solidFill>
                <a:latin typeface="+mn-lt"/>
                <a:ea typeface="+mn-ea"/>
                <a:cs typeface="+mn-cs"/>
              </a:rPr>
              <a:t>Companies deriving 5% or more revenue from oil sands extraction</a:t>
            </a:r>
            <a:r>
              <a:rPr lang="en-US" sz="1200" b="0" i="0" kern="1200" dirty="0">
                <a:solidFill>
                  <a:srgbClr val="201751"/>
                </a:solidFill>
                <a:latin typeface="+mn-lt"/>
                <a:ea typeface="+mn-ea"/>
                <a:cs typeface="+mn-cs"/>
              </a:rPr>
              <a:t> </a:t>
            </a:r>
            <a:endParaRPr lang="en-GB" sz="1200" b="0" i="0" kern="1200" dirty="0">
              <a:solidFill>
                <a:srgbClr val="201751"/>
              </a:solidFill>
              <a:latin typeface="+mn-lt"/>
              <a:ea typeface="+mn-ea"/>
              <a:cs typeface="+mn-cs"/>
            </a:endParaRPr>
          </a:p>
        </p:txBody>
      </p:sp>
      <p:sp>
        <p:nvSpPr>
          <p:cNvPr id="12" name="Oval 11" descr="Group success">
            <a:extLst>
              <a:ext uri="{FF2B5EF4-FFF2-40B4-BE49-F238E27FC236}">
                <a16:creationId xmlns:a16="http://schemas.microsoft.com/office/drawing/2014/main" id="{08455B05-C788-4162-969D-4335D8A52C2C}"/>
              </a:ext>
            </a:extLst>
          </p:cNvPr>
          <p:cNvSpPr/>
          <p:nvPr/>
        </p:nvSpPr>
        <p:spPr>
          <a:xfrm>
            <a:off x="3464664" y="3192025"/>
            <a:ext cx="1195391" cy="1195726"/>
          </a:xfrm>
          <a:prstGeom prst="ellipse">
            <a:avLst/>
          </a:prstGeom>
          <a:solidFill>
            <a:schemeClr val="tx1"/>
          </a:solidFill>
          <a:ln>
            <a:solidFill>
              <a:srgbClr val="F3F3F3"/>
            </a:solid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solidFill>
                <a:schemeClr val="tx1"/>
              </a:solidFill>
            </a:endParaRPr>
          </a:p>
        </p:txBody>
      </p:sp>
      <p:sp>
        <p:nvSpPr>
          <p:cNvPr id="13" name="Freeform: Shape 12">
            <a:extLst>
              <a:ext uri="{FF2B5EF4-FFF2-40B4-BE49-F238E27FC236}">
                <a16:creationId xmlns:a16="http://schemas.microsoft.com/office/drawing/2014/main" id="{28919521-021E-4003-AC75-8A53EC1AAED5}"/>
              </a:ext>
            </a:extLst>
          </p:cNvPr>
          <p:cNvSpPr/>
          <p:nvPr/>
        </p:nvSpPr>
        <p:spPr>
          <a:xfrm>
            <a:off x="4885857" y="2916876"/>
            <a:ext cx="6718767" cy="2217312"/>
          </a:xfrm>
          <a:custGeom>
            <a:avLst/>
            <a:gdLst>
              <a:gd name="connsiteX0" fmla="*/ 0 w 5890736"/>
              <a:gd name="connsiteY0" fmla="*/ 0 h 2803881"/>
              <a:gd name="connsiteX1" fmla="*/ 5890736 w 5890736"/>
              <a:gd name="connsiteY1" fmla="*/ 0 h 2803881"/>
              <a:gd name="connsiteX2" fmla="*/ 5890736 w 5890736"/>
              <a:gd name="connsiteY2" fmla="*/ 2803881 h 2803881"/>
              <a:gd name="connsiteX3" fmla="*/ 0 w 5890736"/>
              <a:gd name="connsiteY3" fmla="*/ 2803881 h 2803881"/>
              <a:gd name="connsiteX4" fmla="*/ 0 w 5890736"/>
              <a:gd name="connsiteY4" fmla="*/ 0 h 28038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90736" h="2803881">
                <a:moveTo>
                  <a:pt x="0" y="0"/>
                </a:moveTo>
                <a:lnTo>
                  <a:pt x="5890736" y="0"/>
                </a:lnTo>
                <a:lnTo>
                  <a:pt x="5890736" y="2803881"/>
                </a:lnTo>
                <a:lnTo>
                  <a:pt x="0" y="280388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 tIns="17780" rIns="17780" bIns="17780" numCol="1" spcCol="1270" anchor="ctr" anchorCtr="0">
            <a:noAutofit/>
          </a:bodyPr>
          <a:lstStyle/>
          <a:p>
            <a:pPr marL="177800" lvl="0" indent="-177800" algn="l" defTabSz="622300">
              <a:lnSpc>
                <a:spcPct val="90000"/>
              </a:lnSpc>
              <a:spcBef>
                <a:spcPct val="0"/>
              </a:spcBef>
              <a:spcAft>
                <a:spcPct val="10000"/>
              </a:spcAft>
              <a:buFont typeface="Wingdings" panose="05000000000000000000" pitchFamily="2" charset="2"/>
              <a:buChar char="§"/>
            </a:pPr>
            <a:r>
              <a:rPr lang="en-US" sz="1200" b="1" kern="1200" dirty="0">
                <a:solidFill>
                  <a:srgbClr val="201751"/>
                </a:solidFill>
                <a:latin typeface="+mn-lt"/>
              </a:rPr>
              <a:t>Tobacco</a:t>
            </a:r>
            <a:br>
              <a:rPr lang="en-US" sz="1200" b="1" kern="1200" dirty="0">
                <a:solidFill>
                  <a:srgbClr val="201751"/>
                </a:solidFill>
                <a:latin typeface="+mn-lt"/>
              </a:rPr>
            </a:br>
            <a:r>
              <a:rPr lang="en-GB" sz="1200" b="0" i="0" kern="1200" dirty="0">
                <a:solidFill>
                  <a:srgbClr val="201751"/>
                </a:solidFill>
                <a:latin typeface="+mn-lt"/>
              </a:rPr>
              <a:t>Companies classified as producers or deriving 5% or more aggregate revenue from production, distribution, retail and supply of tobacco-related products</a:t>
            </a:r>
          </a:p>
          <a:p>
            <a:pPr marL="177800" lvl="0" indent="-177800" algn="l" defTabSz="622300">
              <a:lnSpc>
                <a:spcPct val="90000"/>
              </a:lnSpc>
              <a:spcBef>
                <a:spcPct val="0"/>
              </a:spcBef>
              <a:spcAft>
                <a:spcPct val="10000"/>
              </a:spcAft>
              <a:buFont typeface="Wingdings" panose="05000000000000000000" pitchFamily="2" charset="2"/>
              <a:buChar char="§"/>
            </a:pPr>
            <a:r>
              <a:rPr lang="en-US" sz="1200" b="1" kern="1200" dirty="0">
                <a:solidFill>
                  <a:srgbClr val="201751"/>
                </a:solidFill>
                <a:latin typeface="+mn-lt"/>
              </a:rPr>
              <a:t>Controversial weapons</a:t>
            </a:r>
            <a:br>
              <a:rPr lang="en-US" sz="1200" b="1" kern="1200" dirty="0">
                <a:solidFill>
                  <a:srgbClr val="201751"/>
                </a:solidFill>
                <a:latin typeface="+mn-lt"/>
              </a:rPr>
            </a:br>
            <a:r>
              <a:rPr lang="en-GB" sz="1200" b="0" i="0" kern="1200" dirty="0">
                <a:solidFill>
                  <a:srgbClr val="201751"/>
                </a:solidFill>
                <a:latin typeface="+mn-lt"/>
              </a:rPr>
              <a:t>Companies with ties to cluster bombs, landmines, depleted uranium weapons, chemical and </a:t>
            </a:r>
            <a:br>
              <a:rPr lang="en-GB" sz="1200" b="0" i="0" kern="1200" dirty="0">
                <a:solidFill>
                  <a:srgbClr val="201751"/>
                </a:solidFill>
                <a:latin typeface="+mn-lt"/>
              </a:rPr>
            </a:br>
            <a:r>
              <a:rPr lang="en-GB" sz="1200" b="0" i="0" kern="1200" dirty="0">
                <a:solidFill>
                  <a:srgbClr val="201751"/>
                </a:solidFill>
                <a:latin typeface="+mn-lt"/>
              </a:rPr>
              <a:t>biological weapons, blinding laser weapons, non-detectable fragments, incendiary weapons</a:t>
            </a:r>
          </a:p>
          <a:p>
            <a:pPr marL="177800" lvl="0" indent="-177800" algn="l" defTabSz="622300">
              <a:lnSpc>
                <a:spcPct val="90000"/>
              </a:lnSpc>
              <a:spcBef>
                <a:spcPct val="0"/>
              </a:spcBef>
              <a:spcAft>
                <a:spcPct val="10000"/>
              </a:spcAft>
              <a:buFont typeface="Wingdings" panose="05000000000000000000" pitchFamily="2" charset="2"/>
              <a:buChar char="§"/>
            </a:pPr>
            <a:r>
              <a:rPr lang="en-US" sz="1200" b="1" kern="1200" dirty="0">
                <a:solidFill>
                  <a:srgbClr val="201751"/>
                </a:solidFill>
                <a:latin typeface="+mn-lt"/>
              </a:rPr>
              <a:t>Civilian Firearms</a:t>
            </a:r>
            <a:br>
              <a:rPr lang="en-US" sz="1200" b="1" kern="1200" dirty="0">
                <a:solidFill>
                  <a:srgbClr val="201751"/>
                </a:solidFill>
                <a:latin typeface="+mn-lt"/>
              </a:rPr>
            </a:br>
            <a:r>
              <a:rPr lang="en-GB" sz="1200" b="0" i="0" kern="1200" dirty="0">
                <a:solidFill>
                  <a:srgbClr val="201751"/>
                </a:solidFill>
                <a:latin typeface="+mn-lt"/>
              </a:rPr>
              <a:t>Companies classified as producers of firearms and small arms ammunition for civilian market </a:t>
            </a:r>
            <a:br>
              <a:rPr lang="en-GB" sz="1200" b="0" i="0" kern="1200" dirty="0">
                <a:solidFill>
                  <a:srgbClr val="201751"/>
                </a:solidFill>
                <a:latin typeface="+mn-lt"/>
              </a:rPr>
            </a:br>
            <a:r>
              <a:rPr lang="en-GB" sz="1200" b="0" i="0" kern="1200" dirty="0">
                <a:solidFill>
                  <a:srgbClr val="201751"/>
                </a:solidFill>
                <a:latin typeface="+mn-lt"/>
              </a:rPr>
              <a:t>or deriving 5% or more revenue from distribution of firearms and small arms</a:t>
            </a:r>
          </a:p>
          <a:p>
            <a:pPr marL="177800" lvl="0" indent="-177800" algn="l" defTabSz="622300">
              <a:lnSpc>
                <a:spcPct val="90000"/>
              </a:lnSpc>
              <a:spcBef>
                <a:spcPct val="0"/>
              </a:spcBef>
              <a:spcAft>
                <a:spcPct val="10000"/>
              </a:spcAft>
              <a:buFont typeface="Wingdings" panose="05000000000000000000" pitchFamily="2" charset="2"/>
              <a:buChar char="§"/>
            </a:pPr>
            <a:r>
              <a:rPr lang="en-US" sz="1200" b="1" kern="1200" dirty="0">
                <a:solidFill>
                  <a:srgbClr val="201751"/>
                </a:solidFill>
                <a:latin typeface="+mn-lt"/>
              </a:rPr>
              <a:t>Nuclear Weapons</a:t>
            </a:r>
            <a:br>
              <a:rPr lang="en-US" sz="1200" b="1" kern="1200" dirty="0">
                <a:solidFill>
                  <a:srgbClr val="201751"/>
                </a:solidFill>
                <a:latin typeface="+mn-lt"/>
              </a:rPr>
            </a:br>
            <a:r>
              <a:rPr lang="en-GB" sz="1200" b="0" i="0" kern="1200" dirty="0">
                <a:solidFill>
                  <a:srgbClr val="201751"/>
                </a:solidFill>
                <a:latin typeface="+mn-lt"/>
              </a:rPr>
              <a:t>Companies connect with nuclear weapons: Manufacturers, providers of components or auxiliary </a:t>
            </a:r>
            <a:br>
              <a:rPr lang="en-GB" sz="1200" b="0" i="0" kern="1200" dirty="0">
                <a:solidFill>
                  <a:srgbClr val="201751"/>
                </a:solidFill>
                <a:latin typeface="+mn-lt"/>
              </a:rPr>
            </a:br>
            <a:r>
              <a:rPr lang="en-GB" sz="1200" b="0" i="0" kern="1200" dirty="0">
                <a:solidFill>
                  <a:srgbClr val="201751"/>
                </a:solidFill>
                <a:latin typeface="+mn-lt"/>
              </a:rPr>
              <a:t>services related to nuclear warheads and missiles; Assemblers of delivery platforms for nuclear weapons</a:t>
            </a:r>
            <a:endParaRPr lang="en-GB" sz="1200" b="1" kern="1200" dirty="0">
              <a:solidFill>
                <a:srgbClr val="201751"/>
              </a:solidFill>
              <a:latin typeface="+mn-lt"/>
            </a:endParaRPr>
          </a:p>
        </p:txBody>
      </p:sp>
      <p:sp>
        <p:nvSpPr>
          <p:cNvPr id="14" name="Oval 13" descr="World">
            <a:extLst>
              <a:ext uri="{FF2B5EF4-FFF2-40B4-BE49-F238E27FC236}">
                <a16:creationId xmlns:a16="http://schemas.microsoft.com/office/drawing/2014/main" id="{24D98B3B-C977-4C9F-82E6-CC89224AD482}"/>
              </a:ext>
            </a:extLst>
          </p:cNvPr>
          <p:cNvSpPr/>
          <p:nvPr/>
        </p:nvSpPr>
        <p:spPr>
          <a:xfrm>
            <a:off x="3141462" y="4692177"/>
            <a:ext cx="1195391" cy="1195726"/>
          </a:xfrm>
          <a:prstGeom prst="ellipse">
            <a:avLst/>
          </a:prstGeom>
          <a:solidFill>
            <a:schemeClr val="tx1"/>
          </a:solidFill>
          <a:ln>
            <a:solidFill>
              <a:srgbClr val="F3F3F3"/>
            </a:solid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solidFill>
                <a:schemeClr val="tx1"/>
              </a:solidFill>
            </a:endParaRPr>
          </a:p>
        </p:txBody>
      </p:sp>
      <p:sp>
        <p:nvSpPr>
          <p:cNvPr id="15" name="Freeform: Shape 14">
            <a:extLst>
              <a:ext uri="{FF2B5EF4-FFF2-40B4-BE49-F238E27FC236}">
                <a16:creationId xmlns:a16="http://schemas.microsoft.com/office/drawing/2014/main" id="{DCDA5820-557C-42F2-B285-B35E1FF2EF0D}"/>
              </a:ext>
            </a:extLst>
          </p:cNvPr>
          <p:cNvSpPr/>
          <p:nvPr/>
        </p:nvSpPr>
        <p:spPr>
          <a:xfrm>
            <a:off x="4332288" y="5649370"/>
            <a:ext cx="7272337" cy="479968"/>
          </a:xfrm>
          <a:custGeom>
            <a:avLst/>
            <a:gdLst>
              <a:gd name="connsiteX0" fmla="*/ 0 w 5295235"/>
              <a:gd name="connsiteY0" fmla="*/ 0 h 479968"/>
              <a:gd name="connsiteX1" fmla="*/ 5295235 w 5295235"/>
              <a:gd name="connsiteY1" fmla="*/ 0 h 479968"/>
              <a:gd name="connsiteX2" fmla="*/ 5295235 w 5295235"/>
              <a:gd name="connsiteY2" fmla="*/ 479968 h 479968"/>
              <a:gd name="connsiteX3" fmla="*/ 0 w 5295235"/>
              <a:gd name="connsiteY3" fmla="*/ 479968 h 479968"/>
              <a:gd name="connsiteX4" fmla="*/ 0 w 5295235"/>
              <a:gd name="connsiteY4" fmla="*/ 0 h 479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5235" h="479968">
                <a:moveTo>
                  <a:pt x="0" y="0"/>
                </a:moveTo>
                <a:lnTo>
                  <a:pt x="5295235" y="0"/>
                </a:lnTo>
                <a:lnTo>
                  <a:pt x="5295235" y="479968"/>
                </a:lnTo>
                <a:lnTo>
                  <a:pt x="0" y="4799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 tIns="17780" rIns="17780" bIns="17780" numCol="1" spcCol="1270" anchor="ctr" anchorCtr="0">
            <a:noAutofit/>
          </a:bodyPr>
          <a:lstStyle/>
          <a:p>
            <a:pPr marL="177800" lvl="0" indent="-177800" algn="l" defTabSz="622300">
              <a:lnSpc>
                <a:spcPct val="90000"/>
              </a:lnSpc>
              <a:spcBef>
                <a:spcPct val="0"/>
              </a:spcBef>
              <a:spcAft>
                <a:spcPct val="10000"/>
              </a:spcAft>
              <a:buFont typeface="Wingdings" panose="05000000000000000000" pitchFamily="2" charset="2"/>
              <a:buChar char="§"/>
            </a:pPr>
            <a:r>
              <a:rPr lang="en-US" sz="1200" b="1" kern="1200" dirty="0">
                <a:solidFill>
                  <a:srgbClr val="201751"/>
                </a:solidFill>
                <a:latin typeface="+mn-lt"/>
              </a:rPr>
              <a:t>UN Global Compact</a:t>
            </a:r>
            <a:br>
              <a:rPr lang="en-US" sz="1200" b="1" kern="1200" dirty="0">
                <a:solidFill>
                  <a:srgbClr val="201751"/>
                </a:solidFill>
                <a:latin typeface="+mn-lt"/>
              </a:rPr>
            </a:br>
            <a:r>
              <a:rPr lang="en-GB" sz="1200" b="0" i="0" kern="1200" dirty="0">
                <a:solidFill>
                  <a:srgbClr val="201751"/>
                </a:solidFill>
                <a:latin typeface="+mn-lt"/>
              </a:rPr>
              <a:t>Companies that are not in compliance with the United Nations </a:t>
            </a:r>
            <a:br>
              <a:rPr lang="en-GB" sz="1200" b="0" i="0" kern="1200" dirty="0">
                <a:solidFill>
                  <a:srgbClr val="201751"/>
                </a:solidFill>
                <a:latin typeface="+mn-lt"/>
              </a:rPr>
            </a:br>
            <a:r>
              <a:rPr lang="en-GB" sz="1200" b="0" i="0" kern="1200" dirty="0">
                <a:solidFill>
                  <a:srgbClr val="201751"/>
                </a:solidFill>
                <a:latin typeface="+mn-lt"/>
              </a:rPr>
              <a:t>Global Compact principles</a:t>
            </a:r>
          </a:p>
        </p:txBody>
      </p:sp>
      <p:sp>
        <p:nvSpPr>
          <p:cNvPr id="7" name="TextBox 6">
            <a:extLst>
              <a:ext uri="{FF2B5EF4-FFF2-40B4-BE49-F238E27FC236}">
                <a16:creationId xmlns:a16="http://schemas.microsoft.com/office/drawing/2014/main" id="{DD017019-B18D-4FD7-8D8C-57D61A824655}"/>
              </a:ext>
            </a:extLst>
          </p:cNvPr>
          <p:cNvSpPr txBox="1"/>
          <p:nvPr/>
        </p:nvSpPr>
        <p:spPr bwMode="white">
          <a:xfrm>
            <a:off x="3208369" y="2012744"/>
            <a:ext cx="631528" cy="553998"/>
          </a:xfrm>
          <a:prstGeom prst="rect">
            <a:avLst/>
          </a:prstGeom>
          <a:noFill/>
        </p:spPr>
        <p:txBody>
          <a:bodyPr wrap="square" rtlCol="0">
            <a:spAutoFit/>
          </a:bodyPr>
          <a:lstStyle/>
          <a:p>
            <a:pPr algn="ctr"/>
            <a:r>
              <a:rPr lang="en-US" sz="3000" dirty="0">
                <a:solidFill>
                  <a:schemeClr val="bg1"/>
                </a:solidFill>
                <a:latin typeface="+mj-lt"/>
              </a:rPr>
              <a:t>E</a:t>
            </a:r>
            <a:endParaRPr lang="en-GB" sz="3000" dirty="0">
              <a:solidFill>
                <a:schemeClr val="bg1"/>
              </a:solidFill>
              <a:latin typeface="+mj-lt"/>
            </a:endParaRPr>
          </a:p>
        </p:txBody>
      </p:sp>
      <p:sp>
        <p:nvSpPr>
          <p:cNvPr id="8" name="TextBox 7">
            <a:extLst>
              <a:ext uri="{FF2B5EF4-FFF2-40B4-BE49-F238E27FC236}">
                <a16:creationId xmlns:a16="http://schemas.microsoft.com/office/drawing/2014/main" id="{238E4008-19C1-4796-8807-58E26087BEB0}"/>
              </a:ext>
            </a:extLst>
          </p:cNvPr>
          <p:cNvSpPr txBox="1"/>
          <p:nvPr/>
        </p:nvSpPr>
        <p:spPr bwMode="white">
          <a:xfrm>
            <a:off x="3742724" y="3512890"/>
            <a:ext cx="631528" cy="553998"/>
          </a:xfrm>
          <a:prstGeom prst="rect">
            <a:avLst/>
          </a:prstGeom>
          <a:noFill/>
        </p:spPr>
        <p:txBody>
          <a:bodyPr wrap="square" rtlCol="0">
            <a:spAutoFit/>
          </a:bodyPr>
          <a:lstStyle/>
          <a:p>
            <a:pPr algn="ctr"/>
            <a:r>
              <a:rPr lang="en-US" sz="3000" dirty="0">
                <a:solidFill>
                  <a:schemeClr val="bg1"/>
                </a:solidFill>
                <a:latin typeface="+mj-lt"/>
              </a:rPr>
              <a:t>S</a:t>
            </a:r>
            <a:endParaRPr lang="en-GB" sz="3000" dirty="0">
              <a:solidFill>
                <a:schemeClr val="bg1"/>
              </a:solidFill>
              <a:latin typeface="+mj-lt"/>
            </a:endParaRPr>
          </a:p>
        </p:txBody>
      </p:sp>
      <p:sp>
        <p:nvSpPr>
          <p:cNvPr id="9" name="TextBox 8">
            <a:extLst>
              <a:ext uri="{FF2B5EF4-FFF2-40B4-BE49-F238E27FC236}">
                <a16:creationId xmlns:a16="http://schemas.microsoft.com/office/drawing/2014/main" id="{421CFC53-54BF-41BD-9534-3C2B47904409}"/>
              </a:ext>
            </a:extLst>
          </p:cNvPr>
          <p:cNvSpPr txBox="1"/>
          <p:nvPr/>
        </p:nvSpPr>
        <p:spPr bwMode="white">
          <a:xfrm>
            <a:off x="3426960" y="5013343"/>
            <a:ext cx="631528" cy="553998"/>
          </a:xfrm>
          <a:prstGeom prst="rect">
            <a:avLst/>
          </a:prstGeom>
          <a:noFill/>
        </p:spPr>
        <p:txBody>
          <a:bodyPr wrap="square" rtlCol="0">
            <a:spAutoFit/>
          </a:bodyPr>
          <a:lstStyle/>
          <a:p>
            <a:pPr algn="ctr"/>
            <a:r>
              <a:rPr lang="en-US" sz="3000" dirty="0">
                <a:solidFill>
                  <a:schemeClr val="bg1"/>
                </a:solidFill>
                <a:latin typeface="+mj-lt"/>
              </a:rPr>
              <a:t>G</a:t>
            </a:r>
            <a:endParaRPr lang="en-GB" sz="3000" dirty="0">
              <a:solidFill>
                <a:schemeClr val="bg1"/>
              </a:solidFill>
              <a:latin typeface="+mj-lt"/>
            </a:endParaRPr>
          </a:p>
        </p:txBody>
      </p:sp>
      <p:sp>
        <p:nvSpPr>
          <p:cNvPr id="18" name="Date Placeholder 17">
            <a:extLst>
              <a:ext uri="{FF2B5EF4-FFF2-40B4-BE49-F238E27FC236}">
                <a16:creationId xmlns:a16="http://schemas.microsoft.com/office/drawing/2014/main" id="{35357EBD-132A-4A71-9AD5-B67290F953E3}"/>
              </a:ext>
            </a:extLst>
          </p:cNvPr>
          <p:cNvSpPr>
            <a:spLocks noGrp="1"/>
          </p:cNvSpPr>
          <p:nvPr>
            <p:ph type="dt" sz="half" idx="10"/>
          </p:nvPr>
        </p:nvSpPr>
        <p:spPr/>
        <p:txBody>
          <a:bodyPr/>
          <a:lstStyle/>
          <a:p>
            <a:fld id="{F03A9FEF-B42C-4C04-8F28-7F2226ECA95E}" type="datetime3">
              <a:rPr lang="en-US" noProof="0" smtClean="0"/>
              <a:t>7 October 2020</a:t>
            </a:fld>
            <a:endParaRPr lang="en-US" noProof="0"/>
          </a:p>
        </p:txBody>
      </p:sp>
      <p:sp>
        <p:nvSpPr>
          <p:cNvPr id="19" name="Slide Number Placeholder 18">
            <a:extLst>
              <a:ext uri="{FF2B5EF4-FFF2-40B4-BE49-F238E27FC236}">
                <a16:creationId xmlns:a16="http://schemas.microsoft.com/office/drawing/2014/main" id="{9B43DE02-237F-4E82-81CF-BC33E75060C6}"/>
              </a:ext>
            </a:extLst>
          </p:cNvPr>
          <p:cNvSpPr>
            <a:spLocks noGrp="1"/>
          </p:cNvSpPr>
          <p:nvPr>
            <p:ph type="sldNum" sz="quarter" idx="11"/>
          </p:nvPr>
        </p:nvSpPr>
        <p:spPr/>
        <p:txBody>
          <a:bodyPr/>
          <a:lstStyle/>
          <a:p>
            <a:fld id="{62CB3E74-FC4B-418A-B5F6-72ED80208EB2}" type="slidenum">
              <a:rPr lang="en-US" noProof="0" smtClean="0"/>
              <a:pPr/>
              <a:t>8</a:t>
            </a:fld>
            <a:endParaRPr lang="en-US" noProof="0"/>
          </a:p>
        </p:txBody>
      </p:sp>
    </p:spTree>
    <p:extLst>
      <p:ext uri="{BB962C8B-B14F-4D97-AF65-F5344CB8AC3E}">
        <p14:creationId xmlns:p14="http://schemas.microsoft.com/office/powerpoint/2010/main" val="3126342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31F304-71A3-499E-BAD5-EF9507850C76}"/>
              </a:ext>
            </a:extLst>
          </p:cNvPr>
          <p:cNvSpPr>
            <a:spLocks noGrp="1"/>
          </p:cNvSpPr>
          <p:nvPr>
            <p:ph type="title"/>
          </p:nvPr>
        </p:nvSpPr>
        <p:spPr/>
        <p:txBody>
          <a:bodyPr>
            <a:normAutofit/>
          </a:bodyPr>
          <a:lstStyle/>
          <a:p>
            <a:r>
              <a:rPr lang="en-US" dirty="0"/>
              <a:t>Derivatives on MSCI World ESG Screened Index</a:t>
            </a:r>
            <a:endParaRPr lang="en-GB" dirty="0"/>
          </a:p>
        </p:txBody>
      </p:sp>
      <p:sp>
        <p:nvSpPr>
          <p:cNvPr id="5" name="TextBox 4">
            <a:extLst>
              <a:ext uri="{FF2B5EF4-FFF2-40B4-BE49-F238E27FC236}">
                <a16:creationId xmlns:a16="http://schemas.microsoft.com/office/drawing/2014/main" id="{B855D250-0BA5-4901-AEF1-0051C5FF2A70}"/>
              </a:ext>
            </a:extLst>
          </p:cNvPr>
          <p:cNvSpPr txBox="1"/>
          <p:nvPr/>
        </p:nvSpPr>
        <p:spPr>
          <a:xfrm>
            <a:off x="11010403" y="6095664"/>
            <a:ext cx="687882" cy="184666"/>
          </a:xfrm>
          <a:prstGeom prst="rect">
            <a:avLst/>
          </a:prstGeom>
          <a:noFill/>
        </p:spPr>
        <p:txBody>
          <a:bodyPr wrap="square" rtlCol="0">
            <a:spAutoFit/>
          </a:bodyPr>
          <a:lstStyle/>
          <a:p>
            <a:r>
              <a:rPr lang="en-US" sz="600" dirty="0"/>
              <a:t>Source: MSCI</a:t>
            </a:r>
            <a:endParaRPr lang="en-GB" sz="600" dirty="0"/>
          </a:p>
        </p:txBody>
      </p:sp>
      <p:pic>
        <p:nvPicPr>
          <p:cNvPr id="2" name="Picture 1">
            <a:extLst>
              <a:ext uri="{FF2B5EF4-FFF2-40B4-BE49-F238E27FC236}">
                <a16:creationId xmlns:a16="http://schemas.microsoft.com/office/drawing/2014/main" id="{3FA444D4-D1D6-4DAA-A9A2-BB35A1757462}"/>
              </a:ext>
            </a:extLst>
          </p:cNvPr>
          <p:cNvPicPr>
            <a:picLocks noChangeAspect="1"/>
          </p:cNvPicPr>
          <p:nvPr/>
        </p:nvPicPr>
        <p:blipFill>
          <a:blip r:embed="rId3"/>
          <a:stretch>
            <a:fillRect/>
          </a:stretch>
        </p:blipFill>
        <p:spPr>
          <a:xfrm>
            <a:off x="637780" y="1916113"/>
            <a:ext cx="5606352" cy="4220512"/>
          </a:xfrm>
          <a:prstGeom prst="rect">
            <a:avLst/>
          </a:prstGeom>
        </p:spPr>
      </p:pic>
      <p:pic>
        <p:nvPicPr>
          <p:cNvPr id="4" name="Picture 3">
            <a:extLst>
              <a:ext uri="{FF2B5EF4-FFF2-40B4-BE49-F238E27FC236}">
                <a16:creationId xmlns:a16="http://schemas.microsoft.com/office/drawing/2014/main" id="{9CB3EDE2-3AD5-49EF-9DFC-091898BA3B3A}"/>
              </a:ext>
            </a:extLst>
          </p:cNvPr>
          <p:cNvPicPr>
            <a:picLocks noChangeAspect="1"/>
          </p:cNvPicPr>
          <p:nvPr/>
        </p:nvPicPr>
        <p:blipFill>
          <a:blip r:embed="rId4"/>
          <a:stretch>
            <a:fillRect/>
          </a:stretch>
        </p:blipFill>
        <p:spPr>
          <a:xfrm>
            <a:off x="7859714" y="1534271"/>
            <a:ext cx="3744911" cy="2664019"/>
          </a:xfrm>
          <a:prstGeom prst="rect">
            <a:avLst/>
          </a:prstGeom>
        </p:spPr>
      </p:pic>
      <p:sp>
        <p:nvSpPr>
          <p:cNvPr id="6" name="Date Placeholder 5">
            <a:extLst>
              <a:ext uri="{FF2B5EF4-FFF2-40B4-BE49-F238E27FC236}">
                <a16:creationId xmlns:a16="http://schemas.microsoft.com/office/drawing/2014/main" id="{40FB0A4B-68BF-4B06-8DC6-656B9DB6A2DA}"/>
              </a:ext>
            </a:extLst>
          </p:cNvPr>
          <p:cNvSpPr>
            <a:spLocks noGrp="1"/>
          </p:cNvSpPr>
          <p:nvPr>
            <p:ph type="dt" sz="half" idx="10"/>
          </p:nvPr>
        </p:nvSpPr>
        <p:spPr/>
        <p:txBody>
          <a:bodyPr/>
          <a:lstStyle/>
          <a:p>
            <a:fld id="{57CC0797-5F09-4784-9CC8-E2EDD18E6B26}" type="datetime3">
              <a:rPr lang="en-US" noProof="0" smtClean="0"/>
              <a:t>7 October 2020</a:t>
            </a:fld>
            <a:endParaRPr lang="en-US" noProof="0"/>
          </a:p>
        </p:txBody>
      </p:sp>
      <p:sp>
        <p:nvSpPr>
          <p:cNvPr id="7" name="Slide Number Placeholder 6">
            <a:extLst>
              <a:ext uri="{FF2B5EF4-FFF2-40B4-BE49-F238E27FC236}">
                <a16:creationId xmlns:a16="http://schemas.microsoft.com/office/drawing/2014/main" id="{B4D8E035-586C-40C9-9216-E4967C31B765}"/>
              </a:ext>
            </a:extLst>
          </p:cNvPr>
          <p:cNvSpPr>
            <a:spLocks noGrp="1"/>
          </p:cNvSpPr>
          <p:nvPr>
            <p:ph type="sldNum" sz="quarter" idx="11"/>
          </p:nvPr>
        </p:nvSpPr>
        <p:spPr/>
        <p:txBody>
          <a:bodyPr/>
          <a:lstStyle/>
          <a:p>
            <a:fld id="{62CB3E74-FC4B-418A-B5F6-72ED80208EB2}" type="slidenum">
              <a:rPr lang="en-US" noProof="0" smtClean="0"/>
              <a:pPr/>
              <a:t>9</a:t>
            </a:fld>
            <a:endParaRPr lang="en-US" noProof="0"/>
          </a:p>
        </p:txBody>
      </p:sp>
    </p:spTree>
    <p:extLst>
      <p:ext uri="{BB962C8B-B14F-4D97-AF65-F5344CB8AC3E}">
        <p14:creationId xmlns:p14="http://schemas.microsoft.com/office/powerpoint/2010/main" val="24968814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L1B7Uf6NQcSpdmB2hkyL1g"/>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g0d2e0oGKHb10hbURwsIw"/>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heme/theme1.xml><?xml version="1.0" encoding="utf-8"?>
<a:theme xmlns:a="http://schemas.openxmlformats.org/drawingml/2006/main" name="EUREX EX">
  <a:themeElements>
    <a:clrScheme name="EUREX">
      <a:dk1>
        <a:srgbClr val="201751"/>
      </a:dk1>
      <a:lt1>
        <a:srgbClr val="FEFFFF"/>
      </a:lt1>
      <a:dk2>
        <a:srgbClr val="00CE7D"/>
      </a:dk2>
      <a:lt2>
        <a:srgbClr val="F3F3F3"/>
      </a:lt2>
      <a:accent1>
        <a:srgbClr val="201751"/>
      </a:accent1>
      <a:accent2>
        <a:srgbClr val="00CE7D"/>
      </a:accent2>
      <a:accent3>
        <a:srgbClr val="00454D"/>
      </a:accent3>
      <a:accent4>
        <a:srgbClr val="3C7DBE"/>
      </a:accent4>
      <a:accent5>
        <a:srgbClr val="DCDCDC"/>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DBG_PowerPoint_16x9.potx" id="{2DE12C27-C869-4AA8-BE60-AB0248EDDCBE}" vid="{F2A30D54-A040-4E62-98AC-277815C9D092}"/>
    </a:ext>
  </a:extLst>
</a:theme>
</file>

<file path=ppt/theme/theme2.xml><?xml version="1.0" encoding="utf-8"?>
<a:theme xmlns:a="http://schemas.openxmlformats.org/drawingml/2006/main" name="1_EUREX EX">
  <a:themeElements>
    <a:clrScheme name="EUREX">
      <a:dk1>
        <a:srgbClr val="201751"/>
      </a:dk1>
      <a:lt1>
        <a:srgbClr val="FEFFFF"/>
      </a:lt1>
      <a:dk2>
        <a:srgbClr val="00CE7D"/>
      </a:dk2>
      <a:lt2>
        <a:srgbClr val="F3F3F3"/>
      </a:lt2>
      <a:accent1>
        <a:srgbClr val="201751"/>
      </a:accent1>
      <a:accent2>
        <a:srgbClr val="00CE7D"/>
      </a:accent2>
      <a:accent3>
        <a:srgbClr val="00454D"/>
      </a:accent3>
      <a:accent4>
        <a:srgbClr val="3C7DBE"/>
      </a:accent4>
      <a:accent5>
        <a:srgbClr val="DCDCDC"/>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DBG_PowerPoint_16x9.potx" id="{2DE12C27-C869-4AA8-BE60-AB0248EDDCBE}" vid="{F2A30D54-A040-4E62-98AC-277815C9D092}"/>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aa9c2804-9abb-4864-ab35-2d0bb4bdc603">
      <UserInfo>
        <DisplayName>Xin Yee Ng</DisplayName>
        <AccountId>351</AccountId>
        <AccountType/>
      </UserInfo>
    </SharedWithUsers>
  </documentManagement>
</p:properties>
</file>

<file path=customXml/item2.xml><?xml version="1.0" encoding="utf-8"?>
<WrappedLabelHistory xmlns:xsi="http://www.w3.org/2001/XMLSchema-instance" xmlns:xsd="http://www.w3.org/2001/XMLSchema" xmlns="http://www.boldonjames.com/2016/02/Classifier/internal/wrappedLabelHistory">
  <Value>PD94bWwgdmVyc2lvbj0iMS4wIiBlbmNvZGluZz0idXMtYXNjaWkiPz48bGFiZWxIaXN0b3J5IHhtbG5zOnhzaT0iaHR0cDovL3d3dy53My5vcmcvMjAwMS9YTUxTY2hlbWEtaW5zdGFuY2UiIHhtbG5zOnhzZD0iaHR0cDovL3d3dy53My5vcmcvMjAwMS9YTUxTY2hlbWEiIHhtbG5zPSJodHRwOi8vd3d3LmJvbGRvbmphbWVzLmNvbS8yMDE2LzAyL0NsYXNzaWZpZXIvaW50ZXJuYWwvbGFiZWxIaXN0b3J5Ij48aXRlbT48c2lzbCBzaXNsVmVyc2lvbj0iMCIgcG9saWN5PSI1ZTIxNjY1Mi03Y2IxLTQyZDMtYTIyZi1mYjVjN2YzNDhkYjUiIG9yaWdpbj0iZGVmYXVsdFZhbHVlIj48ZWxlbWVudCB1aWQ9ImlkX2NsYXNzaWZpY2F0aW9uX2ludGVybmFsb25seSIgdmFsdWU9IiIgeG1sbnM9Imh0dHA6Ly93d3cuYm9sZG9uamFtZXMuY29tLzIwMDgvMDEvc2llL2ludGVybmFsL2xhYmVsIiAvPjwvc2lzbD48VXNlck5hbWU+T0FBRFxvbjQyMzwvVXNlck5hbWU+PERhdGVUaW1lPjA2LjA4LjIwMjAgMDk6NTk6NTc8L0RhdGVUaW1lPjxMYWJlbFN0cmluZz5JbnRlcm5hbDwvTGFiZWxTdHJpbmc+PC9pdGVtPjwvbGFiZWxIaXN0b3J5Pg==</Value>
</WrappedLabelHistory>
</file>

<file path=customXml/item3.xml><?xml version="1.0" encoding="utf-8"?>
<ct:contentTypeSchema xmlns:ct="http://schemas.microsoft.com/office/2006/metadata/contentType" xmlns:ma="http://schemas.microsoft.com/office/2006/metadata/properties/metaAttributes" ct:_="" ma:_="" ma:contentTypeName="Document" ma:contentTypeID="0x01010003AA89EF1C49594DA81733E3FA66AF3F" ma:contentTypeVersion="1" ma:contentTypeDescription="Create a new document." ma:contentTypeScope="" ma:versionID="b9f5b652604e726f493c71edc71e7d0e">
  <xsd:schema xmlns:xsd="http://www.w3.org/2001/XMLSchema" xmlns:xs="http://www.w3.org/2001/XMLSchema" xmlns:p="http://schemas.microsoft.com/office/2006/metadata/properties" xmlns:ns2="aa9c2804-9abb-4864-ab35-2d0bb4bdc603" targetNamespace="http://schemas.microsoft.com/office/2006/metadata/properties" ma:root="true" ma:fieldsID="581f3757aba13c00210024c324224192" ns2:_="">
    <xsd:import namespace="aa9c2804-9abb-4864-ab35-2d0bb4bdc603"/>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9c2804-9abb-4864-ab35-2d0bb4bdc60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sisl xmlns:xsi="http://www.w3.org/2001/XMLSchema-instance" xmlns:xsd="http://www.w3.org/2001/XMLSchema" xmlns="http://www.boldonjames.com/2008/01/sie/internal/label" sislVersion="0" policy="5e216652-7cb1-42d3-a22f-fb5c7f348db5" origin="defaultValue">
  <element uid="id_classification_internalonly" value=""/>
</sisl>
</file>

<file path=customXml/itemProps1.xml><?xml version="1.0" encoding="utf-8"?>
<ds:datastoreItem xmlns:ds="http://schemas.openxmlformats.org/officeDocument/2006/customXml" ds:itemID="{987283CE-2350-4A03-B352-465E46765C4B}">
  <ds:schemaRef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purl.org/dc/terms/"/>
    <ds:schemaRef ds:uri="16833c8f-8a0b-493a-80ea-2df4c52d53ed"/>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81260EA-838B-4975-91AE-B82BF6306D1B}">
  <ds:schemaRefs>
    <ds:schemaRef ds:uri="http://www.w3.org/2001/XMLSchema"/>
    <ds:schemaRef ds:uri="http://www.boldonjames.com/2016/02/Classifier/internal/wrappedLabelHistory"/>
  </ds:schemaRefs>
</ds:datastoreItem>
</file>

<file path=customXml/itemProps3.xml><?xml version="1.0" encoding="utf-8"?>
<ds:datastoreItem xmlns:ds="http://schemas.openxmlformats.org/officeDocument/2006/customXml" ds:itemID="{F7E1982A-1E68-4E87-81A1-58A2FF9F047A}"/>
</file>

<file path=customXml/itemProps4.xml><?xml version="1.0" encoding="utf-8"?>
<ds:datastoreItem xmlns:ds="http://schemas.openxmlformats.org/officeDocument/2006/customXml" ds:itemID="{2665BE63-EE2A-4915-8AA9-D0ACD839C336}">
  <ds:schemaRefs>
    <ds:schemaRef ds:uri="http://schemas.microsoft.com/sharepoint/v3/contenttype/forms"/>
  </ds:schemaRefs>
</ds:datastoreItem>
</file>

<file path=customXml/itemProps5.xml><?xml version="1.0" encoding="utf-8"?>
<ds:datastoreItem xmlns:ds="http://schemas.openxmlformats.org/officeDocument/2006/customXml" ds:itemID="{64140064-1DA5-40DB-9096-BA95F58B180D}">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otalTime>0</TotalTime>
  <Words>2500</Words>
  <Application>Microsoft Office PowerPoint</Application>
  <PresentationFormat>Breitbild</PresentationFormat>
  <Paragraphs>266</Paragraphs>
  <Slides>21</Slides>
  <Notes>21</Notes>
  <HiddenSlides>0</HiddenSlides>
  <MMClips>0</MMClips>
  <ScaleCrop>false</ScaleCrop>
  <HeadingPairs>
    <vt:vector size="8" baseType="variant">
      <vt:variant>
        <vt:lpstr>Verwendete Schriftarten</vt:lpstr>
      </vt:variant>
      <vt:variant>
        <vt:i4>3</vt:i4>
      </vt:variant>
      <vt:variant>
        <vt:lpstr>Design</vt:lpstr>
      </vt:variant>
      <vt:variant>
        <vt:i4>2</vt:i4>
      </vt:variant>
      <vt:variant>
        <vt:lpstr>Eingebettete OLE-Server</vt:lpstr>
      </vt:variant>
      <vt:variant>
        <vt:i4>1</vt:i4>
      </vt:variant>
      <vt:variant>
        <vt:lpstr>Folientitel</vt:lpstr>
      </vt:variant>
      <vt:variant>
        <vt:i4>21</vt:i4>
      </vt:variant>
    </vt:vector>
  </HeadingPairs>
  <TitlesOfParts>
    <vt:vector size="27" baseType="lpstr">
      <vt:lpstr>Arial</vt:lpstr>
      <vt:lpstr>Calibri</vt:lpstr>
      <vt:lpstr>Wingdings</vt:lpstr>
      <vt:lpstr>EUREX EX</vt:lpstr>
      <vt:lpstr>1_EUREX EX</vt:lpstr>
      <vt:lpstr>think-cell Slide</vt:lpstr>
      <vt:lpstr>Derivatives on MSCI ESG Screened Indexes</vt:lpstr>
      <vt:lpstr>Eurex ESG Derivatives are leading the way by getting more traction from the buy-side ESG Screened versions have gained more momentum thus far</vt:lpstr>
      <vt:lpstr>Eurex has strengthened its ESG offering by launching Derivatives on MSCI ESG Screened Indexes MSCI ESG Screened Futures Products were launched on March 2, 2020</vt:lpstr>
      <vt:lpstr>MSCI ESG derivatives complement Eurex’s MSCI Derivatives flows Eurex MSCI Derivatives are becoming an increasingly popular product</vt:lpstr>
      <vt:lpstr>ESG Futures on MSCI World, EM and EAFE will compliment growth we have seen in these products Performance of main benchmarks</vt:lpstr>
      <vt:lpstr>MSCI ESG Screened Indexes are closest to benchmark (1/2) Easy access to ESG compliance without compromising performance </vt:lpstr>
      <vt:lpstr>MSCI ESG Screened Indexes are closest to benchmark (2/2) Easy access to ESG compliance without compromising performance </vt:lpstr>
      <vt:lpstr>Exclusion Criteria for MSCI ESG Screened Indexes Selection of Exclusion</vt:lpstr>
      <vt:lpstr>Derivatives on MSCI World ESG Screened Index</vt:lpstr>
      <vt:lpstr>Derivatives on MSCI World ESG Screened Index ESG Metrics</vt:lpstr>
      <vt:lpstr>Derivatives on MSCI EM ESG Screened Index</vt:lpstr>
      <vt:lpstr>Derivatives on MSCI EM ESG Screened Index ESG Metrics</vt:lpstr>
      <vt:lpstr>Derivatives on MSCI EAFE ESG Screened Index</vt:lpstr>
      <vt:lpstr>Derivatives on MSCI EAFE ESG Screened Index ESG Metrics</vt:lpstr>
      <vt:lpstr>Derivatives on MSCI Japan ESG Screened Index</vt:lpstr>
      <vt:lpstr>Derivatives on MSCI Japan ESG Screened Index ESG Metrics</vt:lpstr>
      <vt:lpstr>Derivatives on MSCI USA ESG Screened Index</vt:lpstr>
      <vt:lpstr>Derivatives on MSCI USA ESG Screened Index ESG Metrics</vt:lpstr>
      <vt:lpstr>Product Specifications</vt:lpstr>
      <vt:lpstr>Thank you!</vt:lpstr>
      <vt:lpstr>Disclaimer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Derivatives on MSCI ESG Screened Indexes</dc:title>
  <dc:creator>Sophie Moritz</dc:creator>
  <cp:lastModifiedBy>Anna Lisa Engelland</cp:lastModifiedBy>
  <cp:revision>65</cp:revision>
  <dcterms:created xsi:type="dcterms:W3CDTF">2020-08-06T08:48:01Z</dcterms:created>
  <dcterms:modified xsi:type="dcterms:W3CDTF">2020-10-07T07:55:52Z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24e4b90d-da7c-4b3d-9dcd-0ae7ab70b0dd</vt:lpwstr>
  </property>
  <property fmtid="{D5CDD505-2E9C-101B-9397-08002B2CF9AE}" pid="3" name="bjDocumentLabelXML">
    <vt:lpwstr>&lt;?xml version="1.0" encoding="us-ascii"?&gt;&lt;sisl xmlns:xsi="http://www.w3.org/2001/XMLSchema-instance" xmlns:xsd="http://www.w3.org/2001/XMLSchema" sislVersion="0" policy="5e216652-7cb1-42d3-a22f-fb5c7f348db5" origin="defaultValue" xmlns="http://www.boldonj</vt:lpwstr>
  </property>
  <property fmtid="{D5CDD505-2E9C-101B-9397-08002B2CF9AE}" pid="4" name="bjDocumentLabelXML-0">
    <vt:lpwstr>ames.com/2008/01/sie/internal/label"&gt;&lt;element uid="id_classification_internalonly" value="" /&gt;&lt;/sisl&gt;</vt:lpwstr>
  </property>
  <property fmtid="{D5CDD505-2E9C-101B-9397-08002B2CF9AE}" pid="5" name="bjDocumentSecurityLabel">
    <vt:lpwstr>Internal</vt:lpwstr>
  </property>
  <property fmtid="{D5CDD505-2E9C-101B-9397-08002B2CF9AE}" pid="6" name="DBG_Classification_ID">
    <vt:lpwstr>2</vt:lpwstr>
  </property>
  <property fmtid="{D5CDD505-2E9C-101B-9397-08002B2CF9AE}" pid="7" name="DBG_Classification_Name">
    <vt:lpwstr>Internal</vt:lpwstr>
  </property>
  <property fmtid="{D5CDD505-2E9C-101B-9397-08002B2CF9AE}" pid="8" name="bjSaver">
    <vt:lpwstr>2UbKSRXuzVp8Fwkhk66jFOxLtkO7j2U/</vt:lpwstr>
  </property>
  <property fmtid="{D5CDD505-2E9C-101B-9397-08002B2CF9AE}" pid="9" name="bjLabelHistoryID">
    <vt:lpwstr>{681260EA-838B-4975-91AE-B82BF6306D1B}</vt:lpwstr>
  </property>
  <property fmtid="{D5CDD505-2E9C-101B-9397-08002B2CF9AE}" pid="10" name="ContentTypeId">
    <vt:lpwstr>0x01010003AA89EF1C49594DA81733E3FA66AF3F</vt:lpwstr>
  </property>
</Properties>
</file>