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32.xml" ContentType="application/vnd.openxmlformats-officedocument.presentationml.tags+xml"/>
  <Override PartName="/ppt/tags/tag33.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3.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notesSlides/notesSlide4.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5.xml" ContentType="application/vnd.openxmlformats-officedocument.presentationml.notesSlide+xml"/>
  <Override PartName="/ppt/tags/tag34.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35.xml" ContentType="application/vnd.openxmlformats-officedocument.presentationml.tags+xml"/>
  <Override PartName="/ppt/tags/tag36.xml" ContentType="application/vnd.openxmlformats-officedocument.presentationml.tags+xml"/>
  <Override PartName="/ppt/notesSlides/notesSlide8.xml" ContentType="application/vnd.openxmlformats-officedocument.presentationml.notesSlide+xml"/>
  <Override PartName="/ppt/tags/tag37.xml" ContentType="application/vnd.openxmlformats-officedocument.presentationml.tags+xml"/>
  <Override PartName="/ppt/tags/tag38.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17.xml" ContentType="application/vnd.openxmlformats-officedocument.presentationml.notesSlide+xml"/>
  <Override PartName="/ppt/tags/tag39.xml" ContentType="application/vnd.openxmlformats-officedocument.presentationml.tags+xml"/>
  <Override PartName="/ppt/tags/tag40.xml" ContentType="application/vnd.openxmlformats-officedocument.presentationml.tags+xml"/>
  <Override PartName="/ppt/notesSlides/notesSlide18.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drawings/drawing1.xml" ContentType="application/vnd.openxmlformats-officedocument.drawingml.chartshape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ags/tag41.xml" ContentType="application/vnd.openxmlformats-officedocument.presentationml.tags+xml"/>
  <Override PartName="/ppt/tags/tag42.xml" ContentType="application/vnd.openxmlformats-officedocument.presentationml.tags+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charts/chart7.xml" ContentType="application/vnd.openxmlformats-officedocument.drawingml.chart+xml"/>
  <Override PartName="/ppt/theme/themeOverride3.xml" ContentType="application/vnd.openxmlformats-officedocument.themeOverride+xml"/>
  <Override PartName="/ppt/charts/chart8.xml" ContentType="application/vnd.openxmlformats-officedocument.drawingml.chart+xml"/>
  <Override PartName="/ppt/charts/style7.xml" ContentType="application/vnd.ms-office.chartstyle+xml"/>
  <Override PartName="/ppt/charts/colors7.xml" ContentType="application/vnd.ms-office.chartcolorstyle+xml"/>
  <Override PartName="/ppt/theme/themeOverride4.xml" ContentType="application/vnd.openxmlformats-officedocument.themeOverride+xml"/>
  <Override PartName="/ppt/notesSlides/notesSlide30.xml" ContentType="application/vnd.openxmlformats-officedocument.presentationml.notesSlide+xml"/>
  <Override PartName="/ppt/charts/chart9.xml" ContentType="application/vnd.openxmlformats-officedocument.drawingml.chart+xml"/>
  <Override PartName="/ppt/charts/style8.xml" ContentType="application/vnd.ms-office.chartstyle+xml"/>
  <Override PartName="/ppt/charts/colors8.xml" ContentType="application/vnd.ms-office.chartcolorstyl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tags/tag43.xml" ContentType="application/vnd.openxmlformats-officedocument.presentationml.tags+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6"/>
  </p:sldMasterIdLst>
  <p:notesMasterIdLst>
    <p:notesMasterId r:id="rId40"/>
  </p:notesMasterIdLst>
  <p:handoutMasterIdLst>
    <p:handoutMasterId r:id="rId41"/>
  </p:handoutMasterIdLst>
  <p:sldIdLst>
    <p:sldId id="437" r:id="rId7"/>
    <p:sldId id="1439" r:id="rId8"/>
    <p:sldId id="1407" r:id="rId9"/>
    <p:sldId id="1411" r:id="rId10"/>
    <p:sldId id="1400" r:id="rId11"/>
    <p:sldId id="539" r:id="rId12"/>
    <p:sldId id="1441" r:id="rId13"/>
    <p:sldId id="1438" r:id="rId14"/>
    <p:sldId id="1413" r:id="rId15"/>
    <p:sldId id="1412" r:id="rId16"/>
    <p:sldId id="1432" r:id="rId17"/>
    <p:sldId id="1442" r:id="rId18"/>
    <p:sldId id="1433" r:id="rId19"/>
    <p:sldId id="1408" r:id="rId20"/>
    <p:sldId id="1443" r:id="rId21"/>
    <p:sldId id="1418" r:id="rId22"/>
    <p:sldId id="1444" r:id="rId23"/>
    <p:sldId id="1398" r:id="rId24"/>
    <p:sldId id="1445" r:id="rId25"/>
    <p:sldId id="1397" r:id="rId26"/>
    <p:sldId id="1325" r:id="rId27"/>
    <p:sldId id="1434" r:id="rId28"/>
    <p:sldId id="1440" r:id="rId29"/>
    <p:sldId id="1326" r:id="rId30"/>
    <p:sldId id="1435" r:id="rId31"/>
    <p:sldId id="1426" r:id="rId32"/>
    <p:sldId id="1427" r:id="rId33"/>
    <p:sldId id="1436" r:id="rId34"/>
    <p:sldId id="1404" r:id="rId35"/>
    <p:sldId id="1437" r:id="rId36"/>
    <p:sldId id="1430" r:id="rId37"/>
    <p:sldId id="1446" r:id="rId38"/>
    <p:sldId id="1431" r:id="rId39"/>
  </p:sldIdLst>
  <p:sldSz cx="12192000" cy="6858000"/>
  <p:notesSz cx="6858000" cy="9947275"/>
  <p:custDataLst>
    <p:tags r:id="rId42"/>
  </p:custDataLst>
  <p:defaultTextStyle>
    <a:defPPr>
      <a:defRPr lang="de-DE"/>
    </a:defPPr>
    <a:lvl1pPr marL="0" indent="0" algn="l" defTabSz="914400" rtl="0" eaLnBrk="1" latinLnBrk="0" hangingPunct="1">
      <a:lnSpc>
        <a:spcPct val="110000"/>
      </a:lnSpc>
      <a:spcBef>
        <a:spcPts val="0"/>
      </a:spcBef>
      <a:spcAft>
        <a:spcPts val="0"/>
      </a:spcAft>
      <a:buFont typeface="Wingdings" panose="05000000000000000000" pitchFamily="2" charset="2"/>
      <a:buNone/>
      <a:defRPr sz="1600" kern="1200">
        <a:solidFill>
          <a:schemeClr val="tx1"/>
        </a:solidFill>
        <a:latin typeface="+mn-lt"/>
        <a:ea typeface="+mn-ea"/>
        <a:cs typeface="+mn-cs"/>
      </a:defRPr>
    </a:lvl1pPr>
    <a:lvl2pPr marL="216000" indent="-216000" algn="l" defTabSz="914400" rtl="0" eaLnBrk="1" latinLnBrk="0" hangingPunct="1">
      <a:lnSpc>
        <a:spcPct val="110000"/>
      </a:lnSpc>
      <a:spcBef>
        <a:spcPts val="0"/>
      </a:spcBef>
      <a:spcAft>
        <a:spcPts val="0"/>
      </a:spcAft>
      <a:buFont typeface="Wingdings" panose="05000000000000000000" pitchFamily="2" charset="2"/>
      <a:buChar char="§"/>
      <a:defRPr sz="1600" kern="1200">
        <a:solidFill>
          <a:srgbClr val="1C1854"/>
        </a:solidFill>
        <a:latin typeface="+mn-lt"/>
        <a:ea typeface="+mn-ea"/>
        <a:cs typeface="+mn-cs"/>
      </a:defRPr>
    </a:lvl2pPr>
    <a:lvl3pPr marL="432000" indent="-216000" algn="l" defTabSz="914400" rtl="0" eaLnBrk="1" latinLnBrk="0" hangingPunct="1">
      <a:lnSpc>
        <a:spcPct val="110000"/>
      </a:lnSpc>
      <a:spcBef>
        <a:spcPts val="0"/>
      </a:spcBef>
      <a:spcAft>
        <a:spcPts val="0"/>
      </a:spcAft>
      <a:buFont typeface="Wingdings" panose="05000000000000000000" pitchFamily="2" charset="2"/>
      <a:buChar char="§"/>
      <a:defRPr sz="1600" kern="1200">
        <a:solidFill>
          <a:schemeClr val="tx1"/>
        </a:solidFill>
        <a:latin typeface="+mn-lt"/>
        <a:ea typeface="+mn-ea"/>
        <a:cs typeface="+mn-cs"/>
      </a:defRPr>
    </a:lvl3pPr>
    <a:lvl4pPr marL="0" indent="0" algn="l" defTabSz="914400" rtl="0" eaLnBrk="1" latinLnBrk="0" hangingPunct="1">
      <a:lnSpc>
        <a:spcPct val="110000"/>
      </a:lnSpc>
      <a:spcBef>
        <a:spcPts val="0"/>
      </a:spcBef>
      <a:spcAft>
        <a:spcPts val="600"/>
      </a:spcAft>
      <a:buFont typeface="Wingdings" panose="05000000000000000000" pitchFamily="2" charset="2"/>
      <a:buNone/>
      <a:defRPr sz="1600" kern="1200">
        <a:solidFill>
          <a:schemeClr val="tx1"/>
        </a:solidFill>
        <a:latin typeface="+mn-lt"/>
        <a:ea typeface="+mn-ea"/>
        <a:cs typeface="+mn-cs"/>
      </a:defRPr>
    </a:lvl4pPr>
    <a:lvl5pPr marL="216000" indent="-216000" algn="l" defTabSz="914400" rtl="0" eaLnBrk="1" latinLnBrk="0" hangingPunct="1">
      <a:lnSpc>
        <a:spcPct val="110000"/>
      </a:lnSpc>
      <a:spcBef>
        <a:spcPts val="0"/>
      </a:spcBef>
      <a:spcAft>
        <a:spcPts val="600"/>
      </a:spcAft>
      <a:buFont typeface="Wingdings" panose="05000000000000000000" pitchFamily="2" charset="2"/>
      <a:buChar char="§"/>
      <a:defRPr sz="1600" kern="1200">
        <a:solidFill>
          <a:schemeClr val="tx1"/>
        </a:solidFill>
        <a:latin typeface="+mn-lt"/>
        <a:ea typeface="+mn-ea"/>
        <a:cs typeface="+mn-cs"/>
      </a:defRPr>
    </a:lvl5pPr>
    <a:lvl6pPr marL="432000" indent="-216000" algn="l" defTabSz="914400" rtl="0" eaLnBrk="1" latinLnBrk="0" hangingPunct="1">
      <a:lnSpc>
        <a:spcPct val="110000"/>
      </a:lnSpc>
      <a:spcBef>
        <a:spcPts val="0"/>
      </a:spcBef>
      <a:spcAft>
        <a:spcPts val="600"/>
      </a:spcAft>
      <a:buFont typeface="Wingdings" panose="05000000000000000000" pitchFamily="2" charset="2"/>
      <a:buChar char="§"/>
      <a:defRPr sz="1600" kern="1200">
        <a:solidFill>
          <a:schemeClr val="tx1"/>
        </a:solidFill>
        <a:latin typeface="+mn-lt"/>
        <a:ea typeface="+mn-ea"/>
        <a:cs typeface="+mn-cs"/>
      </a:defRPr>
    </a:lvl6pPr>
    <a:lvl7pPr marL="2743200" algn="l" defTabSz="914400" rtl="0" eaLnBrk="1" latinLnBrk="0" hangingPunct="1">
      <a:defRPr sz="1600" kern="1200">
        <a:solidFill>
          <a:schemeClr val="tx1"/>
        </a:solidFill>
        <a:latin typeface="+mn-lt"/>
        <a:ea typeface="+mn-ea"/>
        <a:cs typeface="+mn-cs"/>
      </a:defRPr>
    </a:lvl7pPr>
    <a:lvl8pPr marL="3200400" algn="l" defTabSz="914400" rtl="0" eaLnBrk="1" latinLnBrk="0" hangingPunct="1">
      <a:defRPr sz="1600" kern="1200">
        <a:solidFill>
          <a:schemeClr val="tx1"/>
        </a:solidFill>
        <a:latin typeface="+mn-lt"/>
        <a:ea typeface="+mn-ea"/>
        <a:cs typeface="+mn-cs"/>
      </a:defRPr>
    </a:lvl8pPr>
    <a:lvl9pPr marL="3657600" algn="l" defTabSz="914400" rtl="0" eaLnBrk="1" latinLnBrk="0" hangingPunct="1">
      <a:defRPr sz="1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FF"/>
    <a:srgbClr val="201751"/>
    <a:srgbClr val="1F175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69E97D87-A029-4C6C-A0FF-1963AD8DBCBE}">
  <a:tblStyle styleId="{69E97D87-A029-4C6C-A0FF-1963AD8DBCBE}" styleName="EUREX Table">
    <a:tblBg/>
    <a:wholeTbl>
      <a:tcTxStyle b="off" i="off">
        <a:fontRef idx="minor"/>
        <a:schemeClr val="tx1"/>
      </a:tcTxStyle>
      <a:tcStyle>
        <a:tcBdr>
          <a:left>
            <a:ln>
              <a:noFill/>
            </a:ln>
          </a:left>
          <a:right>
            <a:ln>
              <a:noFill/>
            </a:ln>
          </a:right>
          <a:top>
            <a:ln>
              <a:noFill/>
            </a:ln>
          </a:top>
          <a:bottom>
            <a:ln>
              <a:noFill/>
            </a:ln>
          </a:bottom>
          <a:insideH>
            <a:ln w="6350" cap="flat" cmpd="sng" algn="ctr">
              <a:solidFill>
                <a:srgbClr val="DCDCDC"/>
              </a:solidFill>
              <a:prstDash val="solid"/>
            </a:ln>
          </a:insideH>
          <a:insideV>
            <a:ln>
              <a:noFill/>
            </a:ln>
          </a:insideV>
          <a:tl2br>
            <a:ln>
              <a:noFill/>
            </a:ln>
          </a:tl2br>
          <a:tr2bl>
            <a:ln>
              <a:noFill/>
            </a:ln>
          </a:tr2bl>
        </a:tcBdr>
        <a:fill>
          <a:noFill/>
        </a:fill>
      </a:tcStyle>
    </a:wholeTbl>
    <a:band1H>
      <a:tcStyle>
        <a:tcBdr>
          <a:left>
            <a:ln>
              <a:noFill/>
            </a:ln>
          </a:left>
          <a:right>
            <a:ln>
              <a:noFill/>
            </a:ln>
          </a:right>
          <a:top>
            <a:ln>
              <a:noFill/>
            </a:ln>
          </a:top>
          <a:bottom>
            <a:ln>
              <a:noFill/>
            </a:ln>
          </a:bottom>
          <a:insideH>
            <a:ln w="6350" cap="flat" cmpd="sng" algn="ctr">
              <a:solidFill>
                <a:srgbClr val="DCDCDC"/>
              </a:solidFill>
              <a:prstDash val="solid"/>
            </a:ln>
          </a:insideH>
          <a:insideV>
            <a:ln>
              <a:noFill/>
            </a:ln>
          </a:insideV>
          <a:tl2br>
            <a:ln>
              <a:noFill/>
            </a:ln>
          </a:tl2br>
          <a:tr2bl>
            <a:ln>
              <a:noFill/>
            </a:ln>
          </a:tr2bl>
        </a:tcBdr>
        <a:fill>
          <a:solidFill>
            <a:schemeClr val="bg2"/>
          </a:solidFill>
        </a:fill>
      </a:tcStyle>
    </a:band1H>
    <a:band2H>
      <a:tcStyle>
        <a:tcBdr/>
      </a:tcStyle>
    </a:band2H>
    <a:band1V>
      <a:tcStyle>
        <a:tcBdr>
          <a:left>
            <a:ln>
              <a:noFill/>
            </a:ln>
          </a:left>
          <a:right>
            <a:ln>
              <a:noFill/>
            </a:ln>
          </a:right>
          <a:top>
            <a:ln>
              <a:noFill/>
            </a:ln>
          </a:top>
          <a:bottom>
            <a:ln>
              <a:noFill/>
            </a:ln>
          </a:bottom>
          <a:insideH>
            <a:ln w="6350" cap="flat" cmpd="sng" algn="ctr">
              <a:solidFill>
                <a:srgbClr val="DCDCDC"/>
              </a:solidFill>
              <a:prstDash val="solid"/>
            </a:ln>
          </a:insideH>
          <a:insideV>
            <a:ln>
              <a:noFill/>
            </a:ln>
          </a:insideV>
          <a:tl2br>
            <a:ln>
              <a:noFill/>
            </a:ln>
          </a:tl2br>
          <a:tr2bl>
            <a:ln>
              <a:noFill/>
            </a:ln>
          </a:tr2bl>
        </a:tcBdr>
        <a:fill>
          <a:solidFill>
            <a:schemeClr val="bg2"/>
          </a:solidFill>
        </a:fill>
      </a:tcStyle>
    </a:band1V>
    <a:band2V>
      <a:tcStyle>
        <a:tcBdr/>
      </a:tcStyle>
    </a:band2V>
    <a:lastCol>
      <a:tcTxStyle b="on" i="off">
        <a:fontRef idx="minor"/>
        <a:schemeClr val="tx1"/>
      </a:tcTxStyle>
      <a:tcStyle>
        <a:tcBdr>
          <a:left>
            <a:ln>
              <a:noFill/>
            </a:ln>
          </a:left>
          <a:right>
            <a:ln>
              <a:noFill/>
            </a:ln>
          </a:right>
          <a:top>
            <a:ln w="6350" cap="flat" cmpd="sng" algn="ctr">
              <a:solidFill>
                <a:srgbClr val="DCDCDC"/>
              </a:solidFill>
              <a:prstDash val="solid"/>
            </a:ln>
          </a:top>
          <a:bottom>
            <a:ln>
              <a:noFill/>
            </a:ln>
          </a:bottom>
          <a:insideH>
            <a:ln w="6350" cap="flat" cmpd="sng" algn="ctr">
              <a:solidFill>
                <a:srgbClr val="DCDCDC"/>
              </a:solidFill>
              <a:prstDash val="solid"/>
            </a:ln>
          </a:insideH>
          <a:insideV>
            <a:ln>
              <a:noFill/>
            </a:ln>
          </a:insideV>
          <a:tl2br>
            <a:ln>
              <a:noFill/>
            </a:ln>
          </a:tl2br>
          <a:tr2bl>
            <a:ln>
              <a:noFill/>
            </a:ln>
          </a:tr2bl>
        </a:tcBdr>
        <a:fill>
          <a:solidFill>
            <a:schemeClr val="bg2"/>
          </a:solidFill>
        </a:fill>
      </a:tcStyle>
    </a:lastCol>
    <a:firstCol>
      <a:tcTxStyle b="on" i="off">
        <a:fontRef idx="major"/>
        <a:schemeClr val="bg2"/>
      </a:tcTxStyle>
      <a:tcStyle>
        <a:tcBdr>
          <a:left>
            <a:ln>
              <a:noFill/>
            </a:ln>
          </a:left>
          <a:right>
            <a:ln>
              <a:noFill/>
            </a:ln>
          </a:right>
          <a:top>
            <a:ln>
              <a:noFill/>
            </a:ln>
          </a:top>
          <a:bottom>
            <a:ln>
              <a:noFill/>
            </a:ln>
          </a:bottom>
          <a:insideH>
            <a:ln w="6350" cap="flat" cmpd="sng" algn="ctr">
              <a:solidFill>
                <a:srgbClr val="DCDCDC"/>
              </a:solidFill>
              <a:prstDash val="solid"/>
            </a:ln>
          </a:insideH>
          <a:insideV>
            <a:ln>
              <a:noFill/>
            </a:ln>
          </a:insideV>
          <a:tl2br>
            <a:ln>
              <a:noFill/>
            </a:ln>
          </a:tl2br>
          <a:tr2bl>
            <a:ln>
              <a:noFill/>
            </a:ln>
          </a:tr2bl>
        </a:tcBdr>
        <a:fill>
          <a:solidFill>
            <a:schemeClr val="dk1"/>
          </a:solidFill>
        </a:fill>
      </a:tcStyle>
    </a:firstCol>
    <a:lastRow>
      <a:tcTxStyle b="on" i="off">
        <a:fontRef idx="minor"/>
        <a:schemeClr val="tx1"/>
      </a:tcTxStyle>
      <a:tcStyle>
        <a:tcBdr>
          <a:left>
            <a:ln>
              <a:noFill/>
            </a:ln>
          </a:left>
          <a:right>
            <a:ln>
              <a:noFill/>
            </a:ln>
          </a:right>
          <a:top>
            <a:ln w="6350" cap="flat" cmpd="sng" algn="ctr">
              <a:solidFill>
                <a:srgbClr val="DCDCDC"/>
              </a:solidFill>
              <a:prstDash val="solid"/>
            </a:ln>
          </a:top>
          <a:bottom>
            <a:ln>
              <a:noFill/>
            </a:ln>
          </a:bottom>
          <a:insideH>
            <a:ln w="6350" cap="flat" cmpd="sng" algn="ctr">
              <a:solidFill>
                <a:srgbClr val="DCDCDC"/>
              </a:solidFill>
              <a:prstDash val="solid"/>
            </a:ln>
          </a:insideH>
          <a:insideV>
            <a:ln>
              <a:noFill/>
            </a:ln>
          </a:insideV>
          <a:tl2br>
            <a:ln>
              <a:noFill/>
            </a:ln>
          </a:tl2br>
          <a:tr2bl>
            <a:ln>
              <a:noFill/>
            </a:ln>
          </a:tr2bl>
        </a:tcBdr>
        <a:fill>
          <a:solidFill>
            <a:schemeClr val="bg2"/>
          </a:solidFill>
        </a:fill>
      </a:tcStyle>
    </a:lastRow>
    <a:seCell>
      <a:tcStyle>
        <a:tcBdr/>
      </a:tcStyle>
    </a:seCell>
    <a:swCell>
      <a:tcTxStyle b="on" i="off">
        <a:fontRef idx="minor"/>
        <a:schemeClr val="bg2"/>
      </a:tcTxStyle>
      <a:tcStyle>
        <a:tcBdr>
          <a:left>
            <a:ln>
              <a:noFill/>
            </a:ln>
          </a:left>
          <a:right>
            <a:ln>
              <a:noFill/>
            </a:ln>
          </a:right>
          <a:top>
            <a:ln w="6350" cap="flat" cmpd="sng" algn="ctr">
              <a:solidFill>
                <a:srgbClr val="DCDCDC"/>
              </a:solidFill>
              <a:prstDash val="solid"/>
            </a:ln>
          </a:top>
          <a:bottom>
            <a:ln>
              <a:noFill/>
            </a:ln>
          </a:bottom>
          <a:insideH>
            <a:ln w="6350" cap="flat" cmpd="sng" algn="ctr">
              <a:solidFill>
                <a:srgbClr val="DCDCDC"/>
              </a:solidFill>
              <a:prstDash val="solid"/>
            </a:ln>
          </a:insideH>
          <a:insideV>
            <a:ln>
              <a:noFill/>
            </a:ln>
          </a:insideV>
          <a:tl2br>
            <a:ln>
              <a:noFill/>
            </a:ln>
          </a:tl2br>
          <a:tr2bl>
            <a:ln>
              <a:noFill/>
            </a:ln>
          </a:tr2bl>
        </a:tcBdr>
        <a:fill>
          <a:solidFill>
            <a:schemeClr val="dk1"/>
          </a:solidFill>
        </a:fill>
      </a:tcStyle>
    </a:swCell>
    <a:firstRow>
      <a:tcTxStyle b="on" i="off">
        <a:fontRef idx="major"/>
        <a:schemeClr val="bg2"/>
      </a:tcTxStyle>
      <a:tcStyle>
        <a:tcBdr>
          <a:left>
            <a:ln>
              <a:noFill/>
            </a:ln>
          </a:left>
          <a:right>
            <a:ln>
              <a:noFill/>
            </a:ln>
          </a:right>
          <a:top>
            <a:ln>
              <a:noFill/>
            </a:ln>
          </a:top>
          <a:bottom>
            <a:ln w="6350" cap="flat" cmpd="sng" algn="ctr">
              <a:solidFill>
                <a:srgbClr val="DCDCDC"/>
              </a:solidFill>
              <a:prstDash val="solid"/>
            </a:ln>
          </a:bottom>
          <a:insideH>
            <a:ln w="6350" cap="flat" cmpd="sng" algn="ctr">
              <a:solidFill>
                <a:srgbClr val="DCDCDC"/>
              </a:solidFill>
              <a:prstDash val="solid"/>
            </a:ln>
          </a:insideH>
          <a:insideV>
            <a:ln>
              <a:noFill/>
            </a:ln>
          </a:insideV>
          <a:tl2br>
            <a:ln>
              <a:noFill/>
            </a:ln>
          </a:tl2br>
          <a:tr2bl>
            <a:ln>
              <a:noFill/>
            </a:ln>
          </a:tr2bl>
        </a:tcBdr>
        <a:fill>
          <a:solidFill>
            <a:schemeClr val="dk1"/>
          </a:solidFill>
        </a:fill>
      </a:tcStyle>
    </a:firstRow>
    <a:neCell>
      <a:tcStyle>
        <a:tcBdr/>
      </a:tcStyle>
    </a:neCell>
    <a:nwCell>
      <a:tcTxStyle b="on" i="off">
        <a:fontRef idx="minor"/>
        <a:schemeClr val="tx1"/>
      </a:tcTxStyle>
      <a:tcStyle>
        <a:tcBdr>
          <a:left>
            <a:ln>
              <a:noFill/>
            </a:ln>
          </a:left>
          <a:right>
            <a:ln>
              <a:noFill/>
            </a:ln>
          </a:right>
          <a:top>
            <a:ln>
              <a:noFill/>
            </a:ln>
          </a:top>
          <a:bottom>
            <a:ln w="6350" cap="flat" cmpd="sng" algn="ctr">
              <a:solidFill>
                <a:srgbClr val="DCDCDC"/>
              </a:solidFill>
              <a:prstDash val="solid"/>
            </a:ln>
          </a:bottom>
          <a:insideH>
            <a:ln w="6350" cap="flat" cmpd="sng" algn="ctr">
              <a:solidFill>
                <a:srgbClr val="DCDCDC"/>
              </a:solidFill>
              <a:prstDash val="solid"/>
            </a:ln>
          </a:insideH>
          <a:insideV>
            <a:ln>
              <a:noFill/>
            </a:ln>
          </a:insideV>
          <a:tl2br>
            <a:ln>
              <a:noFill/>
            </a:ln>
          </a:tl2br>
          <a:tr2bl>
            <a:ln>
              <a:noFill/>
            </a:ln>
          </a:tr2bl>
        </a:tcBdr>
        <a:fill>
          <a:noFill/>
        </a:fill>
      </a:tcStyle>
    </a:nwCell>
    <a:extLst/>
  </a:tblStyle>
  <a:tblStyle styleId="{30FC0DDD-37FB-4523-A006-01308BA8B187}" styleName="EUREX Table Green">
    <a:tblBg/>
    <a:wholeTbl>
      <a:tcTxStyle b="off" i="off">
        <a:fontRef idx="minor"/>
        <a:schemeClr val="tx1"/>
      </a:tcTxStyle>
      <a:tcStyle>
        <a:tcBdr>
          <a:left>
            <a:ln>
              <a:noFill/>
            </a:ln>
          </a:left>
          <a:right>
            <a:ln>
              <a:noFill/>
            </a:ln>
          </a:right>
          <a:top>
            <a:ln>
              <a:noFill/>
            </a:ln>
          </a:top>
          <a:bottom>
            <a:ln>
              <a:noFill/>
            </a:ln>
          </a:bottom>
          <a:insideH>
            <a:ln w="6350" cap="flat" cmpd="sng" algn="ctr">
              <a:solidFill>
                <a:srgbClr val="DCDCDC"/>
              </a:solidFill>
              <a:prstDash val="solid"/>
            </a:ln>
          </a:insideH>
          <a:insideV>
            <a:ln>
              <a:noFill/>
            </a:ln>
          </a:insideV>
          <a:tl2br>
            <a:ln>
              <a:noFill/>
            </a:ln>
          </a:tl2br>
          <a:tr2bl>
            <a:ln>
              <a:noFill/>
            </a:ln>
          </a:tr2bl>
        </a:tcBdr>
        <a:fill>
          <a:noFill/>
        </a:fill>
      </a:tcStyle>
    </a:wholeTbl>
    <a:band1H>
      <a:tcStyle>
        <a:tcBdr>
          <a:left>
            <a:ln>
              <a:noFill/>
            </a:ln>
          </a:left>
          <a:right>
            <a:ln>
              <a:noFill/>
            </a:ln>
          </a:right>
          <a:top>
            <a:ln>
              <a:noFill/>
            </a:ln>
          </a:top>
          <a:bottom>
            <a:ln>
              <a:noFill/>
            </a:ln>
          </a:bottom>
          <a:insideH>
            <a:ln w="6350" cap="flat" cmpd="sng" algn="ctr">
              <a:solidFill>
                <a:srgbClr val="DCDCDC"/>
              </a:solidFill>
              <a:prstDash val="solid"/>
            </a:ln>
          </a:insideH>
          <a:insideV>
            <a:ln>
              <a:noFill/>
            </a:ln>
          </a:insideV>
          <a:tl2br>
            <a:ln>
              <a:noFill/>
            </a:ln>
          </a:tl2br>
          <a:tr2bl>
            <a:ln>
              <a:noFill/>
            </a:ln>
          </a:tr2bl>
        </a:tcBdr>
        <a:fill>
          <a:solidFill>
            <a:schemeClr val="bg2"/>
          </a:solidFill>
        </a:fill>
      </a:tcStyle>
    </a:band1H>
    <a:band2H>
      <a:tcStyle>
        <a:tcBdr/>
      </a:tcStyle>
    </a:band2H>
    <a:band1V>
      <a:tcStyle>
        <a:tcBdr>
          <a:left>
            <a:ln>
              <a:noFill/>
            </a:ln>
          </a:left>
          <a:right>
            <a:ln>
              <a:noFill/>
            </a:ln>
          </a:right>
          <a:top>
            <a:ln>
              <a:noFill/>
            </a:ln>
          </a:top>
          <a:bottom>
            <a:ln>
              <a:noFill/>
            </a:ln>
          </a:bottom>
          <a:insideH>
            <a:ln w="6350" cap="flat" cmpd="sng" algn="ctr">
              <a:solidFill>
                <a:srgbClr val="DCDCDC"/>
              </a:solidFill>
              <a:prstDash val="solid"/>
            </a:ln>
          </a:insideH>
          <a:insideV>
            <a:ln>
              <a:noFill/>
            </a:ln>
          </a:insideV>
          <a:tl2br>
            <a:ln>
              <a:noFill/>
            </a:ln>
          </a:tl2br>
          <a:tr2bl>
            <a:ln>
              <a:noFill/>
            </a:ln>
          </a:tr2bl>
        </a:tcBdr>
        <a:fill>
          <a:solidFill>
            <a:schemeClr val="bg2"/>
          </a:solidFill>
        </a:fill>
      </a:tcStyle>
    </a:band1V>
    <a:band2V>
      <a:tcStyle>
        <a:tcBdr/>
      </a:tcStyle>
    </a:band2V>
    <a:lastCol>
      <a:tcTxStyle b="on" i="off">
        <a:fontRef idx="minor"/>
        <a:schemeClr val="tx2"/>
      </a:tcTxStyle>
      <a:tcStyle>
        <a:tcBdr>
          <a:left>
            <a:ln>
              <a:noFill/>
            </a:ln>
          </a:left>
          <a:right>
            <a:ln>
              <a:noFill/>
            </a:ln>
          </a:right>
          <a:top>
            <a:ln w="6350" cap="flat" cmpd="sng" algn="ctr">
              <a:solidFill>
                <a:srgbClr val="DCDCDC"/>
              </a:solidFill>
              <a:prstDash val="solid"/>
            </a:ln>
          </a:top>
          <a:bottom>
            <a:ln>
              <a:noFill/>
            </a:ln>
          </a:bottom>
          <a:insideH>
            <a:ln w="6350" cap="flat" cmpd="sng" algn="ctr">
              <a:solidFill>
                <a:srgbClr val="DCDCDC"/>
              </a:solidFill>
              <a:prstDash val="solid"/>
            </a:ln>
          </a:insideH>
          <a:insideV>
            <a:ln>
              <a:noFill/>
            </a:ln>
          </a:insideV>
          <a:tl2br>
            <a:ln>
              <a:noFill/>
            </a:ln>
          </a:tl2br>
          <a:tr2bl>
            <a:ln>
              <a:noFill/>
            </a:ln>
          </a:tr2bl>
        </a:tcBdr>
        <a:fill>
          <a:solidFill>
            <a:schemeClr val="bg2"/>
          </a:solidFill>
        </a:fill>
      </a:tcStyle>
    </a:lastCol>
    <a:firstCol>
      <a:tcTxStyle b="on" i="off">
        <a:fontRef idx="major"/>
        <a:schemeClr val="tx1"/>
      </a:tcTxStyle>
      <a:tcStyle>
        <a:tcBdr>
          <a:left>
            <a:ln>
              <a:noFill/>
            </a:ln>
          </a:left>
          <a:right>
            <a:ln>
              <a:noFill/>
            </a:ln>
          </a:right>
          <a:top>
            <a:ln>
              <a:noFill/>
            </a:ln>
          </a:top>
          <a:bottom>
            <a:ln>
              <a:noFill/>
            </a:ln>
          </a:bottom>
          <a:insideH>
            <a:ln w="6350" cap="flat" cmpd="sng" algn="ctr">
              <a:solidFill>
                <a:srgbClr val="DCDCDC"/>
              </a:solidFill>
              <a:prstDash val="solid"/>
            </a:ln>
          </a:insideH>
          <a:insideV>
            <a:ln>
              <a:noFill/>
            </a:ln>
          </a:insideV>
          <a:tl2br>
            <a:ln>
              <a:noFill/>
            </a:ln>
          </a:tl2br>
          <a:tr2bl>
            <a:ln>
              <a:noFill/>
            </a:ln>
          </a:tr2bl>
        </a:tcBdr>
        <a:fill>
          <a:solidFill>
            <a:schemeClr val="tx2"/>
          </a:solidFill>
        </a:fill>
      </a:tcStyle>
    </a:firstCol>
    <a:lastRow>
      <a:tcTxStyle b="on" i="off">
        <a:fontRef idx="minor"/>
        <a:schemeClr val="tx1"/>
      </a:tcTxStyle>
      <a:tcStyle>
        <a:tcBdr>
          <a:left>
            <a:ln>
              <a:noFill/>
            </a:ln>
          </a:left>
          <a:right>
            <a:ln>
              <a:noFill/>
            </a:ln>
          </a:right>
          <a:top>
            <a:ln w="6350" cap="flat" cmpd="sng" algn="ctr">
              <a:solidFill>
                <a:srgbClr val="DCDCDC"/>
              </a:solidFill>
              <a:prstDash val="solid"/>
            </a:ln>
          </a:top>
          <a:bottom>
            <a:ln>
              <a:noFill/>
            </a:ln>
          </a:bottom>
          <a:insideH>
            <a:ln w="6350" cap="flat" cmpd="sng" algn="ctr">
              <a:solidFill>
                <a:srgbClr val="DCDCDC"/>
              </a:solidFill>
              <a:prstDash val="solid"/>
            </a:ln>
          </a:insideH>
          <a:insideV>
            <a:ln>
              <a:noFill/>
            </a:ln>
          </a:insideV>
          <a:tl2br>
            <a:ln>
              <a:noFill/>
            </a:ln>
          </a:tl2br>
          <a:tr2bl>
            <a:ln>
              <a:noFill/>
            </a:ln>
          </a:tr2bl>
        </a:tcBdr>
        <a:fill>
          <a:solidFill>
            <a:schemeClr val="bg2"/>
          </a:solidFill>
        </a:fill>
      </a:tcStyle>
    </a:lastRow>
    <a:seCell>
      <a:tcStyle>
        <a:tcBdr/>
      </a:tcStyle>
    </a:seCell>
    <a:swCell>
      <a:tcTxStyle b="on" i="off">
        <a:fontRef idx="minor"/>
        <a:schemeClr val="tx1"/>
      </a:tcTxStyle>
      <a:tcStyle>
        <a:tcBdr>
          <a:left>
            <a:ln>
              <a:noFill/>
            </a:ln>
          </a:left>
          <a:right>
            <a:ln>
              <a:noFill/>
            </a:ln>
          </a:right>
          <a:top>
            <a:ln w="6350" cap="flat" cmpd="sng" algn="ctr">
              <a:solidFill>
                <a:srgbClr val="DCDCDC"/>
              </a:solidFill>
              <a:prstDash val="solid"/>
            </a:ln>
          </a:top>
          <a:bottom>
            <a:ln>
              <a:noFill/>
            </a:ln>
          </a:bottom>
          <a:insideH>
            <a:ln w="6350" cap="flat" cmpd="sng" algn="ctr">
              <a:solidFill>
                <a:srgbClr val="DCDCDC"/>
              </a:solidFill>
              <a:prstDash val="solid"/>
            </a:ln>
          </a:insideH>
          <a:insideV>
            <a:ln>
              <a:noFill/>
            </a:ln>
          </a:insideV>
          <a:tl2br>
            <a:ln>
              <a:noFill/>
            </a:ln>
          </a:tl2br>
          <a:tr2bl>
            <a:ln>
              <a:noFill/>
            </a:ln>
          </a:tr2bl>
        </a:tcBdr>
        <a:fill>
          <a:solidFill>
            <a:schemeClr val="tx2"/>
          </a:solidFill>
        </a:fill>
      </a:tcStyle>
    </a:swCell>
    <a:firstRow>
      <a:tcTxStyle b="on" i="off">
        <a:fontRef idx="major"/>
        <a:schemeClr val="tx1"/>
      </a:tcTxStyle>
      <a:tcStyle>
        <a:tcBdr>
          <a:left>
            <a:ln>
              <a:noFill/>
            </a:ln>
          </a:left>
          <a:right>
            <a:ln>
              <a:noFill/>
            </a:ln>
          </a:right>
          <a:top>
            <a:ln>
              <a:noFill/>
            </a:ln>
          </a:top>
          <a:bottom>
            <a:ln w="6350" cap="flat" cmpd="sng" algn="ctr">
              <a:solidFill>
                <a:srgbClr val="DCDCDC"/>
              </a:solidFill>
              <a:prstDash val="solid"/>
            </a:ln>
          </a:bottom>
          <a:insideH>
            <a:ln w="6350" cap="flat" cmpd="sng" algn="ctr">
              <a:solidFill>
                <a:srgbClr val="DCDCDC"/>
              </a:solidFill>
              <a:prstDash val="solid"/>
            </a:ln>
          </a:insideH>
          <a:insideV>
            <a:ln>
              <a:noFill/>
            </a:ln>
          </a:insideV>
          <a:tl2br>
            <a:ln>
              <a:noFill/>
            </a:ln>
          </a:tl2br>
          <a:tr2bl>
            <a:ln>
              <a:noFill/>
            </a:ln>
          </a:tr2bl>
        </a:tcBdr>
        <a:fill>
          <a:solidFill>
            <a:schemeClr val="tx2"/>
          </a:solidFill>
        </a:fill>
      </a:tcStyle>
    </a:firstRow>
    <a:neCell>
      <a:tcStyle>
        <a:tcBdr/>
      </a:tcStyle>
    </a:neCell>
    <a:nwCell>
      <a:tcTxStyle b="on" i="off">
        <a:fontRef idx="minor"/>
        <a:schemeClr val="tx1"/>
      </a:tcTxStyle>
      <a:tcStyle>
        <a:tcBdr>
          <a:left>
            <a:ln>
              <a:noFill/>
            </a:ln>
          </a:left>
          <a:right>
            <a:ln>
              <a:noFill/>
            </a:ln>
          </a:right>
          <a:top>
            <a:ln>
              <a:noFill/>
            </a:ln>
          </a:top>
          <a:bottom>
            <a:ln w="6350" cap="flat" cmpd="sng" algn="ctr">
              <a:solidFill>
                <a:srgbClr val="DCDCDC"/>
              </a:solidFill>
              <a:prstDash val="solid"/>
            </a:ln>
          </a:bottom>
          <a:insideH>
            <a:ln w="6350" cap="flat" cmpd="sng" algn="ctr">
              <a:solidFill>
                <a:srgbClr val="DCDCDC"/>
              </a:solidFill>
              <a:prstDash val="solid"/>
            </a:ln>
          </a:insideH>
          <a:insideV>
            <a:ln>
              <a:noFill/>
            </a:ln>
          </a:insideV>
          <a:tl2br>
            <a:ln>
              <a:noFill/>
            </a:ln>
          </a:tl2br>
          <a:tr2bl>
            <a:ln>
              <a:noFill/>
            </a:ln>
          </a:tr2bl>
        </a:tcBdr>
        <a:fill>
          <a:noFill/>
        </a:fill>
      </a:tcStyle>
    </a:nwCell>
    <a:extLst/>
  </a:tblStyle>
  <a:tblStyle styleId="{3328C8A7-C3E3-475F-BAE9-F2AA3C6B7DF7}" styleName="EUREX Table Grid">
    <a:tblBg/>
    <a:wholeTbl>
      <a:tcTxStyle b="off" i="off">
        <a:fontRef idx="minor"/>
        <a:schemeClr val="tx1"/>
      </a:tcTxStyle>
      <a:tcStyle>
        <a:tcBdr>
          <a:left>
            <a:ln>
              <a:noFill/>
            </a:ln>
          </a:left>
          <a:right>
            <a:ln>
              <a:noFill/>
            </a:ln>
          </a:right>
          <a:top>
            <a:ln>
              <a:noFill/>
            </a:ln>
          </a:top>
          <a:bottom>
            <a:ln>
              <a:noFill/>
            </a:ln>
          </a:bottom>
          <a:insideH>
            <a:ln w="19050" cap="flat" cmpd="sng" algn="ctr">
              <a:solidFill>
                <a:srgbClr val="FFFFFF"/>
              </a:solidFill>
              <a:prstDash val="solid"/>
            </a:ln>
          </a:insideH>
          <a:insideV>
            <a:ln w="19050" cap="flat" cmpd="sng" algn="ctr">
              <a:solidFill>
                <a:srgbClr val="FFFFFF"/>
              </a:solidFill>
              <a:prstDash val="solid"/>
            </a:ln>
          </a:insideV>
          <a:tl2br>
            <a:ln>
              <a:noFill/>
            </a:ln>
          </a:tl2br>
          <a:tr2bl>
            <a:ln>
              <a:noFill/>
            </a:ln>
          </a:tr2bl>
        </a:tcBdr>
        <a:fill>
          <a:solidFill>
            <a:schemeClr val="bg2"/>
          </a:solidFill>
        </a:fill>
      </a:tcStyle>
    </a:wholeTbl>
    <a:band1H>
      <a:tcStyle>
        <a:tcBdr>
          <a:left>
            <a:ln>
              <a:noFill/>
            </a:ln>
          </a:left>
          <a:right>
            <a:ln>
              <a:noFill/>
            </a:ln>
          </a:right>
          <a:top>
            <a:ln w="19050" cap="flat" cmpd="sng" algn="ctr">
              <a:solidFill>
                <a:srgbClr val="FFFFFF"/>
              </a:solidFill>
              <a:prstDash val="solid"/>
            </a:ln>
          </a:top>
          <a:bottom>
            <a:ln>
              <a:noFill/>
            </a:ln>
          </a:bottom>
          <a:insideH>
            <a:ln w="19050" cap="flat" cmpd="sng" algn="ctr">
              <a:solidFill>
                <a:srgbClr val="FFFFFF"/>
              </a:solidFill>
              <a:prstDash val="solid"/>
            </a:ln>
          </a:insideH>
          <a:insideV>
            <a:ln w="19050" cap="flat" cmpd="sng" algn="ctr">
              <a:solidFill>
                <a:srgbClr val="FFFFFF"/>
              </a:solidFill>
              <a:prstDash val="solid"/>
            </a:ln>
          </a:insideV>
          <a:tl2br>
            <a:ln>
              <a:noFill/>
            </a:ln>
          </a:tl2br>
          <a:tr2bl>
            <a:ln>
              <a:noFill/>
            </a:ln>
          </a:tr2bl>
        </a:tcBdr>
        <a:fill>
          <a:solidFill>
            <a:schemeClr val="bg2"/>
          </a:solidFill>
        </a:fill>
      </a:tcStyle>
    </a:band1H>
    <a:band2H>
      <a:tcStyle>
        <a:tcBdr>
          <a:left>
            <a:ln>
              <a:noFill/>
            </a:ln>
          </a:left>
          <a:right>
            <a:ln w="19050" cap="flat" cmpd="sng" algn="ctr">
              <a:solidFill>
                <a:srgbClr val="FFFFFF"/>
              </a:solidFill>
              <a:prstDash val="solid"/>
            </a:ln>
          </a:right>
          <a:top>
            <a:ln w="19050" cap="flat" cmpd="sng" algn="ctr">
              <a:solidFill>
                <a:srgbClr val="FFFFFF"/>
              </a:solidFill>
              <a:prstDash val="solid"/>
            </a:ln>
          </a:top>
          <a:bottom>
            <a:ln>
              <a:noFill/>
            </a:ln>
          </a:bottom>
          <a:insideH>
            <a:ln w="19050" cap="flat" cmpd="sng" algn="ctr">
              <a:solidFill>
                <a:srgbClr val="FFFFFF"/>
              </a:solidFill>
              <a:prstDash val="solid"/>
            </a:ln>
          </a:insideH>
          <a:insideV>
            <a:ln w="19050" cap="flat" cmpd="sng" algn="ctr">
              <a:solidFill>
                <a:srgbClr val="FFFFFF"/>
              </a:solidFill>
              <a:prstDash val="solid"/>
            </a:ln>
          </a:insideV>
          <a:tl2br>
            <a:ln>
              <a:noFill/>
            </a:ln>
          </a:tl2br>
          <a:tr2bl>
            <a:ln>
              <a:noFill/>
            </a:ln>
          </a:tr2bl>
        </a:tcBdr>
        <a:fill>
          <a:solidFill>
            <a:schemeClr val="bg1"/>
          </a:solidFill>
        </a:fill>
      </a:tcStyle>
    </a:band2H>
    <a:band1V>
      <a:tcStyle>
        <a:tcBdr>
          <a:left>
            <a:ln>
              <a:noFill/>
            </a:ln>
          </a:left>
          <a:right>
            <a:ln w="19050" cap="flat" cmpd="sng" algn="ctr">
              <a:solidFill>
                <a:srgbClr val="FFFFFF"/>
              </a:solidFill>
              <a:prstDash val="solid"/>
            </a:ln>
          </a:right>
          <a:top>
            <a:ln>
              <a:noFill/>
            </a:ln>
          </a:top>
          <a:bottom>
            <a:ln>
              <a:noFill/>
            </a:ln>
          </a:bottom>
          <a:insideH>
            <a:ln w="19050" cap="flat" cmpd="sng" algn="ctr">
              <a:solidFill>
                <a:srgbClr val="FFFFFF"/>
              </a:solidFill>
              <a:prstDash val="solid"/>
            </a:ln>
          </a:insideH>
          <a:insideV>
            <a:ln w="19050" cap="flat" cmpd="sng" algn="ctr">
              <a:solidFill>
                <a:srgbClr val="FFFFFF"/>
              </a:solidFill>
              <a:prstDash val="solid"/>
            </a:ln>
          </a:insideV>
          <a:tl2br>
            <a:ln>
              <a:noFill/>
            </a:ln>
          </a:tl2br>
          <a:tr2bl>
            <a:ln>
              <a:noFill/>
            </a:ln>
          </a:tr2bl>
        </a:tcBdr>
        <a:fill>
          <a:solidFill>
            <a:schemeClr val="bg2"/>
          </a:solidFill>
        </a:fill>
      </a:tcStyle>
    </a:band1V>
    <a:band2V>
      <a:tcStyle>
        <a:tcBdr>
          <a:left>
            <a:ln>
              <a:noFill/>
            </a:ln>
          </a:left>
          <a:right>
            <a:ln w="19050" cap="flat" cmpd="sng" algn="ctr">
              <a:solidFill>
                <a:srgbClr val="FFFFFF"/>
              </a:solidFill>
              <a:prstDash val="solid"/>
            </a:ln>
          </a:right>
          <a:top>
            <a:ln w="19050" cap="flat" cmpd="sng" algn="ctr">
              <a:solidFill>
                <a:srgbClr val="FFFFFF"/>
              </a:solidFill>
              <a:prstDash val="solid"/>
            </a:ln>
          </a:top>
          <a:bottom>
            <a:ln>
              <a:noFill/>
            </a:ln>
          </a:bottom>
          <a:insideH>
            <a:ln w="19050" cap="flat" cmpd="sng" algn="ctr">
              <a:solidFill>
                <a:srgbClr val="FFFFFF"/>
              </a:solidFill>
              <a:prstDash val="solid"/>
            </a:ln>
          </a:insideH>
          <a:insideV>
            <a:ln w="19050" cap="flat" cmpd="sng" algn="ctr">
              <a:solidFill>
                <a:srgbClr val="FFFFFF"/>
              </a:solidFill>
              <a:prstDash val="solid"/>
            </a:ln>
          </a:insideV>
          <a:tl2br>
            <a:ln>
              <a:noFill/>
            </a:ln>
          </a:tl2br>
          <a:tr2bl>
            <a:ln>
              <a:noFill/>
            </a:ln>
          </a:tr2bl>
        </a:tcBdr>
        <a:fill>
          <a:solidFill>
            <a:schemeClr val="bg1"/>
          </a:solidFill>
        </a:fill>
      </a:tcStyle>
    </a:band2V>
    <a:lastCol>
      <a:tcTxStyle b="on" i="off">
        <a:fontRef idx="minor"/>
        <a:schemeClr val="tx1"/>
      </a:tcTxStyle>
      <a:tcStyle>
        <a:tcBdr>
          <a:left>
            <a:ln w="19050" cap="flat" cmpd="sng" algn="ctr">
              <a:solidFill>
                <a:srgbClr val="FFFFFF"/>
              </a:solidFill>
              <a:prstDash val="solid"/>
            </a:ln>
          </a:left>
          <a:right>
            <a:ln>
              <a:noFill/>
            </a:ln>
          </a:right>
          <a:top>
            <a:ln w="19050" cap="flat" cmpd="sng" algn="ctr">
              <a:solidFill>
                <a:srgbClr val="FFFFFF"/>
              </a:solidFill>
              <a:prstDash val="solid"/>
            </a:ln>
          </a:top>
          <a:bottom>
            <a:ln>
              <a:noFill/>
            </a:ln>
          </a:bottom>
          <a:insideH>
            <a:ln w="19050" cap="flat" cmpd="sng" algn="ctr">
              <a:solidFill>
                <a:srgbClr val="FFFFFF"/>
              </a:solidFill>
              <a:prstDash val="solid"/>
            </a:ln>
          </a:insideH>
          <a:insideV>
            <a:ln w="19050" cap="flat" cmpd="sng" algn="ctr">
              <a:solidFill>
                <a:srgbClr val="FFFFFF"/>
              </a:solidFill>
              <a:prstDash val="solid"/>
            </a:ln>
          </a:insideV>
          <a:tl2br>
            <a:ln>
              <a:noFill/>
            </a:ln>
          </a:tl2br>
          <a:tr2bl>
            <a:ln>
              <a:noFill/>
            </a:ln>
          </a:tr2bl>
        </a:tcBdr>
        <a:fill>
          <a:solidFill>
            <a:schemeClr val="bg2"/>
          </a:solidFill>
        </a:fill>
      </a:tcStyle>
    </a:lastCol>
    <a:firstCol>
      <a:tcTxStyle b="on" i="off">
        <a:fontRef idx="major"/>
        <a:schemeClr val="bg2"/>
      </a:tcTxStyle>
      <a:tcStyle>
        <a:tcBdr>
          <a:left>
            <a:ln>
              <a:noFill/>
            </a:ln>
          </a:left>
          <a:right>
            <a:ln w="19050" cap="flat" cmpd="sng" algn="ctr">
              <a:solidFill>
                <a:srgbClr val="FFFFFF"/>
              </a:solidFill>
              <a:prstDash val="solid"/>
            </a:ln>
          </a:right>
          <a:top>
            <a:ln>
              <a:noFill/>
            </a:ln>
          </a:top>
          <a:bottom>
            <a:ln>
              <a:noFill/>
            </a:ln>
          </a:bottom>
          <a:insideH>
            <a:ln w="19050" cap="flat" cmpd="sng" algn="ctr">
              <a:solidFill>
                <a:srgbClr val="FFFFFF"/>
              </a:solidFill>
              <a:prstDash val="solid"/>
            </a:ln>
          </a:insideH>
          <a:insideV>
            <a:ln w="19050" cap="flat" cmpd="sng" algn="ctr">
              <a:solidFill>
                <a:srgbClr val="FFFFFF"/>
              </a:solidFill>
              <a:prstDash val="solid"/>
            </a:ln>
          </a:insideV>
          <a:tl2br>
            <a:ln>
              <a:noFill/>
            </a:ln>
          </a:tl2br>
          <a:tr2bl>
            <a:ln>
              <a:noFill/>
            </a:ln>
          </a:tr2bl>
        </a:tcBdr>
        <a:fill>
          <a:solidFill>
            <a:schemeClr val="dk1"/>
          </a:solidFill>
        </a:fill>
      </a:tcStyle>
    </a:firstCol>
    <a:lastRow>
      <a:tcTxStyle b="on" i="off">
        <a:fontRef idx="minor"/>
        <a:schemeClr val="tx1"/>
      </a:tcTxStyle>
      <a:tcStyle>
        <a:tcBdr>
          <a:left>
            <a:ln>
              <a:noFill/>
            </a:ln>
          </a:left>
          <a:right>
            <a:ln>
              <a:noFill/>
            </a:ln>
          </a:right>
          <a:top>
            <a:ln w="19050" cap="flat" cmpd="sng" algn="ctr">
              <a:solidFill>
                <a:srgbClr val="FFFFFF"/>
              </a:solidFill>
              <a:prstDash val="solid"/>
            </a:ln>
          </a:top>
          <a:bottom>
            <a:ln>
              <a:noFill/>
            </a:ln>
          </a:bottom>
          <a:insideH>
            <a:ln w="19050" cap="flat" cmpd="sng" algn="ctr">
              <a:solidFill>
                <a:srgbClr val="FFFFFF"/>
              </a:solidFill>
              <a:prstDash val="solid"/>
            </a:ln>
          </a:insideH>
          <a:insideV>
            <a:ln w="19050" cap="flat" cmpd="sng" algn="ctr">
              <a:solidFill>
                <a:srgbClr val="FFFFFF"/>
              </a:solidFill>
              <a:prstDash val="solid"/>
            </a:ln>
          </a:insideV>
          <a:tl2br>
            <a:ln>
              <a:noFill/>
            </a:ln>
          </a:tl2br>
          <a:tr2bl>
            <a:ln>
              <a:noFill/>
            </a:ln>
          </a:tr2bl>
        </a:tcBdr>
        <a:fill>
          <a:solidFill>
            <a:schemeClr val="bg2"/>
          </a:solidFill>
        </a:fill>
      </a:tcStyle>
    </a:lastRow>
    <a:seCell>
      <a:tcStyle>
        <a:tcBdr/>
      </a:tcStyle>
    </a:seCell>
    <a:swCell>
      <a:tcTxStyle b="on" i="off">
        <a:fontRef idx="minor"/>
        <a:schemeClr val="bg2"/>
      </a:tcTxStyle>
      <a:tcStyle>
        <a:tcBdr>
          <a:left>
            <a:ln>
              <a:noFill/>
            </a:ln>
          </a:left>
          <a:right>
            <a:ln w="19050" cap="flat" cmpd="sng" algn="ctr">
              <a:solidFill>
                <a:srgbClr val="FFFFFF"/>
              </a:solidFill>
              <a:prstDash val="solid"/>
            </a:ln>
          </a:right>
          <a:top>
            <a:ln w="19050" cap="flat" cmpd="sng" algn="ctr">
              <a:solidFill>
                <a:srgbClr val="FFFFFF"/>
              </a:solidFill>
              <a:prstDash val="solid"/>
            </a:ln>
          </a:top>
          <a:bottom>
            <a:ln>
              <a:noFill/>
            </a:ln>
          </a:bottom>
          <a:insideH>
            <a:ln w="19050" cap="flat" cmpd="sng" algn="ctr">
              <a:solidFill>
                <a:srgbClr val="FFFFFF"/>
              </a:solidFill>
              <a:prstDash val="solid"/>
            </a:ln>
          </a:insideH>
          <a:insideV>
            <a:ln w="19050" cap="flat" cmpd="sng" algn="ctr">
              <a:solidFill>
                <a:srgbClr val="FFFFFF"/>
              </a:solidFill>
              <a:prstDash val="solid"/>
            </a:ln>
          </a:insideV>
          <a:tl2br>
            <a:ln>
              <a:noFill/>
            </a:ln>
          </a:tl2br>
          <a:tr2bl>
            <a:ln>
              <a:noFill/>
            </a:ln>
          </a:tr2bl>
        </a:tcBdr>
        <a:fill>
          <a:solidFill>
            <a:schemeClr val="dk1"/>
          </a:solidFill>
        </a:fill>
      </a:tcStyle>
    </a:swCell>
    <a:firstRow>
      <a:tcTxStyle b="on" i="off">
        <a:fontRef idx="major"/>
        <a:schemeClr val="bg2"/>
      </a:tcTxStyle>
      <a:tcStyle>
        <a:tcBdr>
          <a:left>
            <a:ln>
              <a:noFill/>
            </a:ln>
          </a:left>
          <a:right>
            <a:ln>
              <a:noFill/>
            </a:ln>
          </a:right>
          <a:top>
            <a:ln>
              <a:noFill/>
            </a:ln>
          </a:top>
          <a:bottom>
            <a:ln w="19050" cap="flat" cmpd="sng" algn="ctr">
              <a:solidFill>
                <a:srgbClr val="FFFFFF"/>
              </a:solidFill>
              <a:prstDash val="solid"/>
            </a:ln>
          </a:bottom>
          <a:insideH>
            <a:ln w="19050" cap="flat" cmpd="sng" algn="ctr">
              <a:solidFill>
                <a:srgbClr val="FFFFFF"/>
              </a:solidFill>
              <a:prstDash val="solid"/>
            </a:ln>
          </a:insideH>
          <a:insideV>
            <a:ln w="19050" cap="flat" cmpd="sng" algn="ctr">
              <a:solidFill>
                <a:srgbClr val="FFFFFF"/>
              </a:solidFill>
              <a:prstDash val="solid"/>
            </a:ln>
          </a:insideV>
          <a:tl2br>
            <a:ln>
              <a:noFill/>
            </a:ln>
          </a:tl2br>
          <a:tr2bl>
            <a:ln>
              <a:noFill/>
            </a:ln>
          </a:tr2bl>
        </a:tcBdr>
        <a:fill>
          <a:solidFill>
            <a:schemeClr val="dk1"/>
          </a:solidFill>
        </a:fill>
      </a:tcStyle>
    </a:firstRow>
    <a:neCell>
      <a:tcStyle>
        <a:tcBdr/>
      </a:tcStyle>
    </a:neCell>
    <a:nwCell>
      <a:tcTxStyle b="on" i="off">
        <a:fontRef idx="minor"/>
        <a:schemeClr val="tx1"/>
      </a:tcTxStyle>
      <a:tcStyle>
        <a:tcBdr>
          <a:left>
            <a:ln>
              <a:noFill/>
            </a:ln>
          </a:left>
          <a:right>
            <a:ln>
              <a:noFill/>
            </a:ln>
          </a:right>
          <a:top>
            <a:ln>
              <a:noFill/>
            </a:ln>
          </a:top>
          <a:bottom>
            <a:ln w="19050" cap="flat" cmpd="sng" algn="ctr">
              <a:solidFill>
                <a:srgbClr val="FFFFFF"/>
              </a:solidFill>
              <a:prstDash val="solid"/>
            </a:ln>
          </a:bottom>
          <a:insideH>
            <a:ln w="19050" cap="flat" cmpd="sng" algn="ctr">
              <a:solidFill>
                <a:srgbClr val="FFFFFF"/>
              </a:solidFill>
              <a:prstDash val="solid"/>
            </a:ln>
          </a:insideH>
          <a:insideV>
            <a:ln w="19050" cap="flat" cmpd="sng" algn="ctr">
              <a:solidFill>
                <a:srgbClr val="FFFFFF"/>
              </a:solidFill>
              <a:prstDash val="solid"/>
            </a:ln>
          </a:insideV>
          <a:tl2br>
            <a:ln>
              <a:noFill/>
            </a:ln>
          </a:tl2br>
          <a:tr2bl>
            <a:ln>
              <a:noFill/>
            </a:ln>
          </a:tr2bl>
        </a:tcBdr>
        <a:fill>
          <a:noFill/>
        </a:fill>
      </a:tcStyle>
    </a:nwCell>
    <a:extLst/>
  </a:tblStyle>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Designformatvorlage 1 - Akz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75DCB02-9BB8-47FD-8907-85C794F793BA}" styleName="Designformatvorlage 1 - Akz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Designformatvorlage 1 - Akz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8FB837D-C827-4EFA-A057-4D05807E0F7C}" styleName="Designformatvorlage 1 - Akz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Helle Formatvorlag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Helle Formatvorlage 1 - Akz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0E3FDE45-AF77-4B5C-9715-49D594BDF05E}" styleName="Helle Formatvorlage 1 - Akz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C083E6E3-FA7D-4D7B-A595-EF9225AFEA82}" styleName="Helle Formatvorlage 1 - Akz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7E9639D4-E3E2-4D34-9284-5A2195B3D0D7}" styleName="Helle Formatvorlag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46F890A9-2807-4EBB-B81D-B2AA78EC7F39}" styleName="Dunkle Formatvorlage 2 - Akzent 5/Akz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91EBBBCC-DAD2-459C-BE2E-F6DE35CF9A28}" styleName="Dunkle Formatvorlage 2 - Akzent 3/Akz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0660B408-B3CF-4A94-85FC-2B1E0A45F4A2}" styleName="Dunkle Formatvorlage 2 - Akzent 1/Akz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5202B0CA-FC54-4496-8BCA-5EF66A818D29}" styleName="Dunkle Formatvorlag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AF606853-7671-496A-8E4F-DF71F8EC918B}" styleName="Dunkle Formatvorlage 1 - Akz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929F9F4-4A8F-4326-A1B4-22849713DDAB}" styleName="Dunkle Formatvorlage 1 - Akzent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8034E78-7F5D-4C2E-B375-FC64B27BC917}" styleName="Dunkle Formatvorlag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6D9F66E-5EB9-4882-86FB-DCBF35E3C3E4}" styleName="Mittlere Formatvorlage 4 - Akz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22838BEF-8BB2-4498-84A7-C5851F593DF1}" styleName="Mittlere Formatvorlage 4 - Akz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C4B1156A-380E-4F78-BDF5-A606A8083BF9}" styleName="Mittlere Formatvorlage 4 - Akz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14" autoAdjust="0"/>
    <p:restoredTop sz="94022" autoAdjust="0"/>
  </p:normalViewPr>
  <p:slideViewPr>
    <p:cSldViewPr snapToObjects="1" showGuides="1">
      <p:cViewPr varScale="1">
        <p:scale>
          <a:sx n="149" d="100"/>
          <a:sy n="149" d="100"/>
        </p:scale>
        <p:origin x="582" y="132"/>
      </p:cViewPr>
      <p:guideLst>
        <p:guide orient="horz" pos="2160"/>
        <p:guide pos="3840"/>
      </p:guideLst>
    </p:cSldViewPr>
  </p:slideViewPr>
  <p:notesTextViewPr>
    <p:cViewPr>
      <p:scale>
        <a:sx n="1" d="1"/>
        <a:sy n="1" d="1"/>
      </p:scale>
      <p:origin x="0" y="0"/>
    </p:cViewPr>
  </p:notesTextViewPr>
  <p:sorterViewPr>
    <p:cViewPr>
      <p:scale>
        <a:sx n="160" d="100"/>
        <a:sy n="160" d="100"/>
      </p:scale>
      <p:origin x="0" y="0"/>
    </p:cViewPr>
  </p:sorterViewPr>
  <p:notesViewPr>
    <p:cSldViewPr showGuides="1">
      <p:cViewPr varScale="1">
        <p:scale>
          <a:sx n="121" d="100"/>
          <a:sy n="121" d="100"/>
        </p:scale>
        <p:origin x="3990" y="11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tags" Target="tags/tag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notesMaster" Target="notesMasters/notesMaster1.xml"/><Relationship Id="rId45" Type="http://schemas.openxmlformats.org/officeDocument/2006/relationships/theme" Target="theme/theme1.xml"/><Relationship Id="rId5" Type="http://schemas.openxmlformats.org/officeDocument/2006/relationships/customXml" Target="../customXml/item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viewProps" Target="viewProps.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file:///C:\Users\pw548\AppData\Local\Microsoft\Windows\INetCache\Content.Outlook\02O9QBZQ\EM%20weight%20open%20per%20hour%20(002).xlsx" TargetMode="External"/><Relationship Id="rId2" Type="http://schemas.microsoft.com/office/2011/relationships/chartColorStyle" Target="colors6.xml"/><Relationship Id="rId1" Type="http://schemas.microsoft.com/office/2011/relationships/chartStyle" Target="style6.xml"/><Relationship Id="rId4" Type="http://schemas.openxmlformats.org/officeDocument/2006/relationships/chartUserShapes" Target="../drawings/drawing1.xml"/></Relationships>
</file>

<file path=ppt/charts/_rels/chart7.xml.rels><?xml version="1.0" encoding="UTF-8" standalone="yes"?>
<Relationships xmlns="http://schemas.openxmlformats.org/package/2006/relationships"><Relationship Id="rId2" Type="http://schemas.openxmlformats.org/officeDocument/2006/relationships/oleObject" Target="../embeddings/oleObject21.bin"/><Relationship Id="rId1" Type="http://schemas.openxmlformats.org/officeDocument/2006/relationships/themeOverride" Target="../theme/themeOverride3.xml"/></Relationships>
</file>

<file path=ppt/charts/_rels/chart8.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7.xml"/><Relationship Id="rId1" Type="http://schemas.microsoft.com/office/2011/relationships/chartStyle" Target="style7.xml"/><Relationship Id="rId4" Type="http://schemas.openxmlformats.org/officeDocument/2006/relationships/package" Target="../embeddings/Microsoft_Excel_Worksheet5.xlsx"/></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8.xml"/><Relationship Id="rId1" Type="http://schemas.microsoft.com/office/2011/relationships/chartStyle" Target="style8.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3136387777886169"/>
          <c:y val="0.11552750350650615"/>
          <c:w val="0.73661833590903414"/>
          <c:h val="0.52769616891638249"/>
        </c:manualLayout>
      </c:layout>
      <c:barChart>
        <c:barDir val="col"/>
        <c:grouping val="stacked"/>
        <c:varyColors val="0"/>
        <c:ser>
          <c:idx val="1"/>
          <c:order val="1"/>
          <c:tx>
            <c:strRef>
              <c:f>'Open Interest &amp; Volume'!$AE$5</c:f>
              <c:strCache>
                <c:ptCount val="1"/>
                <c:pt idx="0">
                  <c:v>Notional Volume in EUR (Futures)</c:v>
                </c:pt>
              </c:strCache>
            </c:strRef>
          </c:tx>
          <c:spPr>
            <a:solidFill>
              <a:srgbClr val="201751"/>
            </a:solidFill>
            <a:ln>
              <a:solidFill>
                <a:srgbClr val="002060"/>
              </a:solidFill>
            </a:ln>
            <a:effectLst/>
          </c:spPr>
          <c:invertIfNegative val="0"/>
          <c:cat>
            <c:numRef>
              <c:f>'Open Interest &amp; Volume'!$AC$7:$AC$60</c:f>
              <c:numCache>
                <c:formatCode>mmm\-yy</c:formatCode>
                <c:ptCount val="54"/>
                <c:pt idx="0">
                  <c:v>42370</c:v>
                </c:pt>
                <c:pt idx="1">
                  <c:v>42401</c:v>
                </c:pt>
                <c:pt idx="2">
                  <c:v>42430</c:v>
                </c:pt>
                <c:pt idx="3">
                  <c:v>42461</c:v>
                </c:pt>
                <c:pt idx="4">
                  <c:v>42491</c:v>
                </c:pt>
                <c:pt idx="5">
                  <c:v>42522</c:v>
                </c:pt>
                <c:pt idx="6">
                  <c:v>42552</c:v>
                </c:pt>
                <c:pt idx="7">
                  <c:v>42583</c:v>
                </c:pt>
                <c:pt idx="8">
                  <c:v>42614</c:v>
                </c:pt>
                <c:pt idx="9">
                  <c:v>42644</c:v>
                </c:pt>
                <c:pt idx="10">
                  <c:v>42675</c:v>
                </c:pt>
                <c:pt idx="11">
                  <c:v>42705</c:v>
                </c:pt>
                <c:pt idx="12">
                  <c:v>42736</c:v>
                </c:pt>
                <c:pt idx="13">
                  <c:v>42767</c:v>
                </c:pt>
                <c:pt idx="14">
                  <c:v>42795</c:v>
                </c:pt>
                <c:pt idx="15">
                  <c:v>42826</c:v>
                </c:pt>
                <c:pt idx="16">
                  <c:v>42856</c:v>
                </c:pt>
                <c:pt idx="17">
                  <c:v>42887</c:v>
                </c:pt>
                <c:pt idx="18">
                  <c:v>42917</c:v>
                </c:pt>
                <c:pt idx="19">
                  <c:v>42948</c:v>
                </c:pt>
                <c:pt idx="20">
                  <c:v>42979</c:v>
                </c:pt>
                <c:pt idx="21">
                  <c:v>43009</c:v>
                </c:pt>
                <c:pt idx="22">
                  <c:v>43040</c:v>
                </c:pt>
                <c:pt idx="23">
                  <c:v>43070</c:v>
                </c:pt>
                <c:pt idx="24">
                  <c:v>43101</c:v>
                </c:pt>
                <c:pt idx="25">
                  <c:v>43132</c:v>
                </c:pt>
                <c:pt idx="26">
                  <c:v>43160</c:v>
                </c:pt>
                <c:pt idx="27">
                  <c:v>43191</c:v>
                </c:pt>
                <c:pt idx="28">
                  <c:v>43221</c:v>
                </c:pt>
                <c:pt idx="29">
                  <c:v>43252</c:v>
                </c:pt>
                <c:pt idx="30">
                  <c:v>43282</c:v>
                </c:pt>
                <c:pt idx="31">
                  <c:v>43313</c:v>
                </c:pt>
                <c:pt idx="32">
                  <c:v>43344</c:v>
                </c:pt>
                <c:pt idx="33">
                  <c:v>43374</c:v>
                </c:pt>
                <c:pt idx="34">
                  <c:v>43405</c:v>
                </c:pt>
                <c:pt idx="35">
                  <c:v>43435</c:v>
                </c:pt>
                <c:pt idx="36">
                  <c:v>43466</c:v>
                </c:pt>
                <c:pt idx="37">
                  <c:v>43497</c:v>
                </c:pt>
                <c:pt idx="38">
                  <c:v>43525</c:v>
                </c:pt>
                <c:pt idx="39">
                  <c:v>43556</c:v>
                </c:pt>
                <c:pt idx="40">
                  <c:v>43586</c:v>
                </c:pt>
                <c:pt idx="41">
                  <c:v>43617</c:v>
                </c:pt>
                <c:pt idx="42">
                  <c:v>43647</c:v>
                </c:pt>
                <c:pt idx="43">
                  <c:v>43678</c:v>
                </c:pt>
                <c:pt idx="44">
                  <c:v>43709</c:v>
                </c:pt>
                <c:pt idx="45">
                  <c:v>43739</c:v>
                </c:pt>
                <c:pt idx="46">
                  <c:v>43770</c:v>
                </c:pt>
                <c:pt idx="47">
                  <c:v>43800</c:v>
                </c:pt>
                <c:pt idx="48">
                  <c:v>43831</c:v>
                </c:pt>
                <c:pt idx="49">
                  <c:v>43862</c:v>
                </c:pt>
                <c:pt idx="50">
                  <c:v>43891</c:v>
                </c:pt>
                <c:pt idx="51">
                  <c:v>43922</c:v>
                </c:pt>
                <c:pt idx="52">
                  <c:v>43952</c:v>
                </c:pt>
                <c:pt idx="53">
                  <c:v>43983</c:v>
                </c:pt>
              </c:numCache>
            </c:numRef>
          </c:cat>
          <c:val>
            <c:numRef>
              <c:f>'Open Interest &amp; Volume'!$AE$7:$AE$60</c:f>
              <c:numCache>
                <c:formatCode>_(* #,##0_);_(* \(#,##0\);_(* "-"??_);_(@_)</c:formatCode>
                <c:ptCount val="54"/>
                <c:pt idx="0">
                  <c:v>3169834045.4186273</c:v>
                </c:pt>
                <c:pt idx="1">
                  <c:v>2534087661.3462162</c:v>
                </c:pt>
                <c:pt idx="2">
                  <c:v>11383027397.288086</c:v>
                </c:pt>
                <c:pt idx="3">
                  <c:v>4170206507.1836452</c:v>
                </c:pt>
                <c:pt idx="4">
                  <c:v>2130500084.4270411</c:v>
                </c:pt>
                <c:pt idx="5">
                  <c:v>18114902785.263084</c:v>
                </c:pt>
                <c:pt idx="6">
                  <c:v>5959171035.1865749</c:v>
                </c:pt>
                <c:pt idx="7">
                  <c:v>4477659529.7222424</c:v>
                </c:pt>
                <c:pt idx="8">
                  <c:v>23977553411.034565</c:v>
                </c:pt>
                <c:pt idx="9">
                  <c:v>3813584922.9588199</c:v>
                </c:pt>
                <c:pt idx="10">
                  <c:v>7948633717.3188725</c:v>
                </c:pt>
                <c:pt idx="11">
                  <c:v>34615433676.38681</c:v>
                </c:pt>
                <c:pt idx="12">
                  <c:v>9159674523.5878868</c:v>
                </c:pt>
                <c:pt idx="13">
                  <c:v>22869156891.427872</c:v>
                </c:pt>
                <c:pt idx="14">
                  <c:v>47272236894.662483</c:v>
                </c:pt>
                <c:pt idx="15">
                  <c:v>9251976223.0448837</c:v>
                </c:pt>
                <c:pt idx="16">
                  <c:v>28460354163.36784</c:v>
                </c:pt>
                <c:pt idx="17">
                  <c:v>60060072801.340767</c:v>
                </c:pt>
                <c:pt idx="18">
                  <c:v>13315697139.043909</c:v>
                </c:pt>
                <c:pt idx="19">
                  <c:v>40605915907.028725</c:v>
                </c:pt>
                <c:pt idx="20">
                  <c:v>55288026672.202171</c:v>
                </c:pt>
                <c:pt idx="21">
                  <c:v>10251043050.599411</c:v>
                </c:pt>
                <c:pt idx="22">
                  <c:v>32740675935.788082</c:v>
                </c:pt>
                <c:pt idx="23">
                  <c:v>80271940843.276382</c:v>
                </c:pt>
                <c:pt idx="24">
                  <c:v>15028265170.55891</c:v>
                </c:pt>
                <c:pt idx="25">
                  <c:v>44005596245.535133</c:v>
                </c:pt>
                <c:pt idx="26">
                  <c:v>90832931920.393677</c:v>
                </c:pt>
                <c:pt idx="27">
                  <c:v>13585991092.411518</c:v>
                </c:pt>
                <c:pt idx="28">
                  <c:v>28674148468.736984</c:v>
                </c:pt>
                <c:pt idx="29">
                  <c:v>88883194334.304016</c:v>
                </c:pt>
                <c:pt idx="30">
                  <c:v>11302943237.423754</c:v>
                </c:pt>
                <c:pt idx="31">
                  <c:v>23869412893.992764</c:v>
                </c:pt>
                <c:pt idx="32">
                  <c:v>81466662142.109756</c:v>
                </c:pt>
                <c:pt idx="33">
                  <c:v>21769219207.880352</c:v>
                </c:pt>
                <c:pt idx="34">
                  <c:v>28390438822.256279</c:v>
                </c:pt>
                <c:pt idx="35">
                  <c:v>101149192644.57771</c:v>
                </c:pt>
                <c:pt idx="36">
                  <c:v>26090395205.767197</c:v>
                </c:pt>
                <c:pt idx="37">
                  <c:v>26184646027.624157</c:v>
                </c:pt>
                <c:pt idx="38">
                  <c:v>111564711814.07124</c:v>
                </c:pt>
                <c:pt idx="39">
                  <c:v>24665201089.241341</c:v>
                </c:pt>
                <c:pt idx="40">
                  <c:v>33088036958.312515</c:v>
                </c:pt>
                <c:pt idx="41">
                  <c:v>120772266199.76747</c:v>
                </c:pt>
                <c:pt idx="42">
                  <c:v>17338670425.337166</c:v>
                </c:pt>
                <c:pt idx="43">
                  <c:v>30243883536.825638</c:v>
                </c:pt>
                <c:pt idx="44">
                  <c:v>131975278630.54393</c:v>
                </c:pt>
                <c:pt idx="45">
                  <c:v>20439261499.321903</c:v>
                </c:pt>
                <c:pt idx="46">
                  <c:v>35480613411.338509</c:v>
                </c:pt>
                <c:pt idx="47">
                  <c:v>158331163777.11264</c:v>
                </c:pt>
                <c:pt idx="48">
                  <c:v>20766390050.304283</c:v>
                </c:pt>
                <c:pt idx="49">
                  <c:v>41735468246.417</c:v>
                </c:pt>
                <c:pt idx="50">
                  <c:v>136626010033.01891</c:v>
                </c:pt>
                <c:pt idx="51">
                  <c:v>18263480009.665588</c:v>
                </c:pt>
                <c:pt idx="52">
                  <c:v>20830013313.301094</c:v>
                </c:pt>
                <c:pt idx="53">
                  <c:v>134465274441.74741</c:v>
                </c:pt>
              </c:numCache>
            </c:numRef>
          </c:val>
          <c:extLst>
            <c:ext xmlns:c16="http://schemas.microsoft.com/office/drawing/2014/chart" uri="{C3380CC4-5D6E-409C-BE32-E72D297353CC}">
              <c16:uniqueId val="{00000000-E84B-4BCD-85DA-17F8BD4F47A6}"/>
            </c:ext>
          </c:extLst>
        </c:ser>
        <c:ser>
          <c:idx val="3"/>
          <c:order val="3"/>
          <c:tx>
            <c:strRef>
              <c:f>'Open Interest &amp; Volume'!$AG$5</c:f>
              <c:strCache>
                <c:ptCount val="1"/>
                <c:pt idx="0">
                  <c:v>Notional Volume in EUR (Options)</c:v>
                </c:pt>
              </c:strCache>
            </c:strRef>
          </c:tx>
          <c:spPr>
            <a:solidFill>
              <a:srgbClr val="00CE7D"/>
            </a:solidFill>
            <a:ln>
              <a:solidFill>
                <a:srgbClr val="00CE7D"/>
              </a:solidFill>
            </a:ln>
            <a:effectLst/>
          </c:spPr>
          <c:invertIfNegative val="0"/>
          <c:cat>
            <c:numRef>
              <c:f>'Open Interest &amp; Volume'!$AC$7:$AC$60</c:f>
              <c:numCache>
                <c:formatCode>mmm\-yy</c:formatCode>
                <c:ptCount val="54"/>
                <c:pt idx="0">
                  <c:v>42370</c:v>
                </c:pt>
                <c:pt idx="1">
                  <c:v>42401</c:v>
                </c:pt>
                <c:pt idx="2">
                  <c:v>42430</c:v>
                </c:pt>
                <c:pt idx="3">
                  <c:v>42461</c:v>
                </c:pt>
                <c:pt idx="4">
                  <c:v>42491</c:v>
                </c:pt>
                <c:pt idx="5">
                  <c:v>42522</c:v>
                </c:pt>
                <c:pt idx="6">
                  <c:v>42552</c:v>
                </c:pt>
                <c:pt idx="7">
                  <c:v>42583</c:v>
                </c:pt>
                <c:pt idx="8">
                  <c:v>42614</c:v>
                </c:pt>
                <c:pt idx="9">
                  <c:v>42644</c:v>
                </c:pt>
                <c:pt idx="10">
                  <c:v>42675</c:v>
                </c:pt>
                <c:pt idx="11">
                  <c:v>42705</c:v>
                </c:pt>
                <c:pt idx="12">
                  <c:v>42736</c:v>
                </c:pt>
                <c:pt idx="13">
                  <c:v>42767</c:v>
                </c:pt>
                <c:pt idx="14">
                  <c:v>42795</c:v>
                </c:pt>
                <c:pt idx="15">
                  <c:v>42826</c:v>
                </c:pt>
                <c:pt idx="16">
                  <c:v>42856</c:v>
                </c:pt>
                <c:pt idx="17">
                  <c:v>42887</c:v>
                </c:pt>
                <c:pt idx="18">
                  <c:v>42917</c:v>
                </c:pt>
                <c:pt idx="19">
                  <c:v>42948</c:v>
                </c:pt>
                <c:pt idx="20">
                  <c:v>42979</c:v>
                </c:pt>
                <c:pt idx="21">
                  <c:v>43009</c:v>
                </c:pt>
                <c:pt idx="22">
                  <c:v>43040</c:v>
                </c:pt>
                <c:pt idx="23">
                  <c:v>43070</c:v>
                </c:pt>
                <c:pt idx="24">
                  <c:v>43101</c:v>
                </c:pt>
                <c:pt idx="25">
                  <c:v>43132</c:v>
                </c:pt>
                <c:pt idx="26">
                  <c:v>43160</c:v>
                </c:pt>
                <c:pt idx="27">
                  <c:v>43191</c:v>
                </c:pt>
                <c:pt idx="28">
                  <c:v>43221</c:v>
                </c:pt>
                <c:pt idx="29">
                  <c:v>43252</c:v>
                </c:pt>
                <c:pt idx="30">
                  <c:v>43282</c:v>
                </c:pt>
                <c:pt idx="31">
                  <c:v>43313</c:v>
                </c:pt>
                <c:pt idx="32">
                  <c:v>43344</c:v>
                </c:pt>
                <c:pt idx="33">
                  <c:v>43374</c:v>
                </c:pt>
                <c:pt idx="34">
                  <c:v>43405</c:v>
                </c:pt>
                <c:pt idx="35">
                  <c:v>43435</c:v>
                </c:pt>
                <c:pt idx="36">
                  <c:v>43466</c:v>
                </c:pt>
                <c:pt idx="37">
                  <c:v>43497</c:v>
                </c:pt>
                <c:pt idx="38">
                  <c:v>43525</c:v>
                </c:pt>
                <c:pt idx="39">
                  <c:v>43556</c:v>
                </c:pt>
                <c:pt idx="40">
                  <c:v>43586</c:v>
                </c:pt>
                <c:pt idx="41">
                  <c:v>43617</c:v>
                </c:pt>
                <c:pt idx="42">
                  <c:v>43647</c:v>
                </c:pt>
                <c:pt idx="43">
                  <c:v>43678</c:v>
                </c:pt>
                <c:pt idx="44">
                  <c:v>43709</c:v>
                </c:pt>
                <c:pt idx="45">
                  <c:v>43739</c:v>
                </c:pt>
                <c:pt idx="46">
                  <c:v>43770</c:v>
                </c:pt>
                <c:pt idx="47">
                  <c:v>43800</c:v>
                </c:pt>
                <c:pt idx="48">
                  <c:v>43831</c:v>
                </c:pt>
                <c:pt idx="49">
                  <c:v>43862</c:v>
                </c:pt>
                <c:pt idx="50">
                  <c:v>43891</c:v>
                </c:pt>
                <c:pt idx="51">
                  <c:v>43922</c:v>
                </c:pt>
                <c:pt idx="52">
                  <c:v>43952</c:v>
                </c:pt>
                <c:pt idx="53">
                  <c:v>43983</c:v>
                </c:pt>
              </c:numCache>
            </c:numRef>
          </c:cat>
          <c:val>
            <c:numRef>
              <c:f>'Open Interest &amp; Volume'!$AG$7:$AG$60</c:f>
              <c:numCache>
                <c:formatCode>_(* #,##0_);_(* \(#,##0\);_(* "-"??_);_(@_)</c:formatCode>
                <c:ptCount val="54"/>
                <c:pt idx="0">
                  <c:v>181293679.69103345</c:v>
                </c:pt>
                <c:pt idx="1">
                  <c:v>960683828.69005668</c:v>
                </c:pt>
                <c:pt idx="2">
                  <c:v>5618227060.2968712</c:v>
                </c:pt>
                <c:pt idx="3">
                  <c:v>1574131326.5057268</c:v>
                </c:pt>
                <c:pt idx="4">
                  <c:v>617884612.35186005</c:v>
                </c:pt>
                <c:pt idx="5">
                  <c:v>2112263911.7510509</c:v>
                </c:pt>
                <c:pt idx="6">
                  <c:v>969120824.52571893</c:v>
                </c:pt>
                <c:pt idx="7">
                  <c:v>2313751744.9208841</c:v>
                </c:pt>
                <c:pt idx="8">
                  <c:v>668061751.91908419</c:v>
                </c:pt>
                <c:pt idx="9">
                  <c:v>718106234.88902915</c:v>
                </c:pt>
                <c:pt idx="10">
                  <c:v>1633164339.6442244</c:v>
                </c:pt>
                <c:pt idx="11">
                  <c:v>3743163216.2566814</c:v>
                </c:pt>
                <c:pt idx="12">
                  <c:v>4676543007.4020748</c:v>
                </c:pt>
                <c:pt idx="13">
                  <c:v>2363523164.7771831</c:v>
                </c:pt>
                <c:pt idx="14">
                  <c:v>2682785565.35886</c:v>
                </c:pt>
                <c:pt idx="15">
                  <c:v>1624972698.2651401</c:v>
                </c:pt>
                <c:pt idx="16">
                  <c:v>3923001042.68048</c:v>
                </c:pt>
                <c:pt idx="17">
                  <c:v>1931151607.649133</c:v>
                </c:pt>
                <c:pt idx="18">
                  <c:v>2071858870.3477969</c:v>
                </c:pt>
                <c:pt idx="19">
                  <c:v>3421150477.7712545</c:v>
                </c:pt>
                <c:pt idx="20">
                  <c:v>3324745106.0779376</c:v>
                </c:pt>
                <c:pt idx="21">
                  <c:v>2716243054.5218625</c:v>
                </c:pt>
                <c:pt idx="22">
                  <c:v>4271152460.4775662</c:v>
                </c:pt>
                <c:pt idx="23">
                  <c:v>2670900105.0932894</c:v>
                </c:pt>
                <c:pt idx="24">
                  <c:v>4293992353.5618172</c:v>
                </c:pt>
                <c:pt idx="25">
                  <c:v>3887297168.1363959</c:v>
                </c:pt>
                <c:pt idx="26">
                  <c:v>7043150923.5081472</c:v>
                </c:pt>
                <c:pt idx="27">
                  <c:v>3778259206.6601038</c:v>
                </c:pt>
                <c:pt idx="28">
                  <c:v>6481756102.1855202</c:v>
                </c:pt>
                <c:pt idx="29">
                  <c:v>7797661208.7690353</c:v>
                </c:pt>
                <c:pt idx="30">
                  <c:v>4009796747.6984787</c:v>
                </c:pt>
                <c:pt idx="31">
                  <c:v>5716825389.8764496</c:v>
                </c:pt>
                <c:pt idx="32">
                  <c:v>4350849317.7928095</c:v>
                </c:pt>
                <c:pt idx="33">
                  <c:v>4010536681.3620205</c:v>
                </c:pt>
                <c:pt idx="34">
                  <c:v>5963790857.7965164</c:v>
                </c:pt>
                <c:pt idx="35">
                  <c:v>3516176384.974319</c:v>
                </c:pt>
                <c:pt idx="36">
                  <c:v>6140094579.7499571</c:v>
                </c:pt>
                <c:pt idx="37">
                  <c:v>8026086240.2570601</c:v>
                </c:pt>
                <c:pt idx="38">
                  <c:v>6021376113.8406019</c:v>
                </c:pt>
                <c:pt idx="39">
                  <c:v>2772940841.3187785</c:v>
                </c:pt>
                <c:pt idx="40">
                  <c:v>4188709591.0725889</c:v>
                </c:pt>
                <c:pt idx="41">
                  <c:v>6531221671.9250879</c:v>
                </c:pt>
                <c:pt idx="42">
                  <c:v>3932833135.2299328</c:v>
                </c:pt>
                <c:pt idx="43">
                  <c:v>5477260652.1791315</c:v>
                </c:pt>
                <c:pt idx="44">
                  <c:v>5375477753.1611767</c:v>
                </c:pt>
                <c:pt idx="45">
                  <c:v>6012105299.427351</c:v>
                </c:pt>
                <c:pt idx="46">
                  <c:v>5710200558.8069372</c:v>
                </c:pt>
                <c:pt idx="47">
                  <c:v>7673612624.4153461</c:v>
                </c:pt>
                <c:pt idx="48">
                  <c:v>8456232864.3630104</c:v>
                </c:pt>
                <c:pt idx="49">
                  <c:v>8747407813.6475792</c:v>
                </c:pt>
                <c:pt idx="50">
                  <c:v>5806323051.7561111</c:v>
                </c:pt>
                <c:pt idx="51">
                  <c:v>4814358756.4689388</c:v>
                </c:pt>
                <c:pt idx="52">
                  <c:v>3718149020.2760448</c:v>
                </c:pt>
                <c:pt idx="53">
                  <c:v>6381315287.5409937</c:v>
                </c:pt>
              </c:numCache>
            </c:numRef>
          </c:val>
          <c:extLst>
            <c:ext xmlns:c16="http://schemas.microsoft.com/office/drawing/2014/chart" uri="{C3380CC4-5D6E-409C-BE32-E72D297353CC}">
              <c16:uniqueId val="{00000001-E84B-4BCD-85DA-17F8BD4F47A6}"/>
            </c:ext>
          </c:extLst>
        </c:ser>
        <c:dLbls>
          <c:showLegendKey val="0"/>
          <c:showVal val="0"/>
          <c:showCatName val="0"/>
          <c:showSerName val="0"/>
          <c:showPercent val="0"/>
          <c:showBubbleSize val="0"/>
        </c:dLbls>
        <c:gapWidth val="219"/>
        <c:overlap val="100"/>
        <c:axId val="692428408"/>
        <c:axId val="1039123624"/>
      </c:barChart>
      <c:lineChart>
        <c:grouping val="standard"/>
        <c:varyColors val="0"/>
        <c:ser>
          <c:idx val="0"/>
          <c:order val="0"/>
          <c:tx>
            <c:strRef>
              <c:f>'Open Interest &amp; Volume'!$AD$5</c:f>
              <c:strCache>
                <c:ptCount val="1"/>
                <c:pt idx="0">
                  <c:v>Notional Open Interest EUR (Futures)</c:v>
                </c:pt>
              </c:strCache>
            </c:strRef>
          </c:tx>
          <c:spPr>
            <a:ln w="28575" cap="rnd">
              <a:solidFill>
                <a:srgbClr val="201751"/>
              </a:solidFill>
              <a:round/>
            </a:ln>
            <a:effectLst/>
          </c:spPr>
          <c:marker>
            <c:symbol val="none"/>
          </c:marker>
          <c:cat>
            <c:numRef>
              <c:f>'Open Interest &amp; Volume'!$AC$7:$AC$60</c:f>
              <c:numCache>
                <c:formatCode>mmm\-yy</c:formatCode>
                <c:ptCount val="54"/>
                <c:pt idx="0">
                  <c:v>42370</c:v>
                </c:pt>
                <c:pt idx="1">
                  <c:v>42401</c:v>
                </c:pt>
                <c:pt idx="2">
                  <c:v>42430</c:v>
                </c:pt>
                <c:pt idx="3">
                  <c:v>42461</c:v>
                </c:pt>
                <c:pt idx="4">
                  <c:v>42491</c:v>
                </c:pt>
                <c:pt idx="5">
                  <c:v>42522</c:v>
                </c:pt>
                <c:pt idx="6">
                  <c:v>42552</c:v>
                </c:pt>
                <c:pt idx="7">
                  <c:v>42583</c:v>
                </c:pt>
                <c:pt idx="8">
                  <c:v>42614</c:v>
                </c:pt>
                <c:pt idx="9">
                  <c:v>42644</c:v>
                </c:pt>
                <c:pt idx="10">
                  <c:v>42675</c:v>
                </c:pt>
                <c:pt idx="11">
                  <c:v>42705</c:v>
                </c:pt>
                <c:pt idx="12">
                  <c:v>42736</c:v>
                </c:pt>
                <c:pt idx="13">
                  <c:v>42767</c:v>
                </c:pt>
                <c:pt idx="14">
                  <c:v>42795</c:v>
                </c:pt>
                <c:pt idx="15">
                  <c:v>42826</c:v>
                </c:pt>
                <c:pt idx="16">
                  <c:v>42856</c:v>
                </c:pt>
                <c:pt idx="17">
                  <c:v>42887</c:v>
                </c:pt>
                <c:pt idx="18">
                  <c:v>42917</c:v>
                </c:pt>
                <c:pt idx="19">
                  <c:v>42948</c:v>
                </c:pt>
                <c:pt idx="20">
                  <c:v>42979</c:v>
                </c:pt>
                <c:pt idx="21">
                  <c:v>43009</c:v>
                </c:pt>
                <c:pt idx="22">
                  <c:v>43040</c:v>
                </c:pt>
                <c:pt idx="23">
                  <c:v>43070</c:v>
                </c:pt>
                <c:pt idx="24">
                  <c:v>43101</c:v>
                </c:pt>
                <c:pt idx="25">
                  <c:v>43132</c:v>
                </c:pt>
                <c:pt idx="26">
                  <c:v>43160</c:v>
                </c:pt>
                <c:pt idx="27">
                  <c:v>43191</c:v>
                </c:pt>
                <c:pt idx="28">
                  <c:v>43221</c:v>
                </c:pt>
                <c:pt idx="29">
                  <c:v>43252</c:v>
                </c:pt>
                <c:pt idx="30">
                  <c:v>43282</c:v>
                </c:pt>
                <c:pt idx="31">
                  <c:v>43313</c:v>
                </c:pt>
                <c:pt idx="32">
                  <c:v>43344</c:v>
                </c:pt>
                <c:pt idx="33">
                  <c:v>43374</c:v>
                </c:pt>
                <c:pt idx="34">
                  <c:v>43405</c:v>
                </c:pt>
                <c:pt idx="35">
                  <c:v>43435</c:v>
                </c:pt>
                <c:pt idx="36">
                  <c:v>43466</c:v>
                </c:pt>
                <c:pt idx="37">
                  <c:v>43497</c:v>
                </c:pt>
                <c:pt idx="38">
                  <c:v>43525</c:v>
                </c:pt>
                <c:pt idx="39">
                  <c:v>43556</c:v>
                </c:pt>
                <c:pt idx="40">
                  <c:v>43586</c:v>
                </c:pt>
                <c:pt idx="41">
                  <c:v>43617</c:v>
                </c:pt>
                <c:pt idx="42">
                  <c:v>43647</c:v>
                </c:pt>
                <c:pt idx="43">
                  <c:v>43678</c:v>
                </c:pt>
                <c:pt idx="44">
                  <c:v>43709</c:v>
                </c:pt>
                <c:pt idx="45">
                  <c:v>43739</c:v>
                </c:pt>
                <c:pt idx="46">
                  <c:v>43770</c:v>
                </c:pt>
                <c:pt idx="47">
                  <c:v>43800</c:v>
                </c:pt>
                <c:pt idx="48">
                  <c:v>43831</c:v>
                </c:pt>
                <c:pt idx="49">
                  <c:v>43862</c:v>
                </c:pt>
                <c:pt idx="50">
                  <c:v>43891</c:v>
                </c:pt>
                <c:pt idx="51">
                  <c:v>43922</c:v>
                </c:pt>
                <c:pt idx="52">
                  <c:v>43952</c:v>
                </c:pt>
                <c:pt idx="53">
                  <c:v>43983</c:v>
                </c:pt>
              </c:numCache>
            </c:numRef>
          </c:cat>
          <c:val>
            <c:numRef>
              <c:f>'Open Interest &amp; Volume'!$AD$7:$AD$60</c:f>
              <c:numCache>
                <c:formatCode>_(* #,##0_);_(* \(#,##0\);_(* "-"??_);_(@_)</c:formatCode>
                <c:ptCount val="54"/>
                <c:pt idx="0">
                  <c:v>4073934906.1407723</c:v>
                </c:pt>
                <c:pt idx="1">
                  <c:v>4988155280.6566334</c:v>
                </c:pt>
                <c:pt idx="2">
                  <c:v>3768012678.7195606</c:v>
                </c:pt>
                <c:pt idx="3">
                  <c:v>5121606662.4319792</c:v>
                </c:pt>
                <c:pt idx="4">
                  <c:v>5882805708.6854877</c:v>
                </c:pt>
                <c:pt idx="5">
                  <c:v>7779169917.2647505</c:v>
                </c:pt>
                <c:pt idx="6">
                  <c:v>9720731604.9413242</c:v>
                </c:pt>
                <c:pt idx="7">
                  <c:v>11077170815.443712</c:v>
                </c:pt>
                <c:pt idx="8">
                  <c:v>13251639856.680954</c:v>
                </c:pt>
                <c:pt idx="9">
                  <c:v>15042548910.826385</c:v>
                </c:pt>
                <c:pt idx="10">
                  <c:v>16559475678.005157</c:v>
                </c:pt>
                <c:pt idx="11">
                  <c:v>16415247213.8599</c:v>
                </c:pt>
                <c:pt idx="12">
                  <c:v>21143985727.053413</c:v>
                </c:pt>
                <c:pt idx="13">
                  <c:v>31384618227.509052</c:v>
                </c:pt>
                <c:pt idx="14">
                  <c:v>32693544928.299801</c:v>
                </c:pt>
                <c:pt idx="15">
                  <c:v>35812518328.648064</c:v>
                </c:pt>
                <c:pt idx="16">
                  <c:v>40762817947.180115</c:v>
                </c:pt>
                <c:pt idx="17">
                  <c:v>39768379553.452545</c:v>
                </c:pt>
                <c:pt idx="18">
                  <c:v>44154685700.782135</c:v>
                </c:pt>
                <c:pt idx="19">
                  <c:v>56846258065.057571</c:v>
                </c:pt>
                <c:pt idx="20">
                  <c:v>47487524867.333504</c:v>
                </c:pt>
                <c:pt idx="21">
                  <c:v>53349087122.506981</c:v>
                </c:pt>
                <c:pt idx="22">
                  <c:v>56410631404.850822</c:v>
                </c:pt>
                <c:pt idx="23">
                  <c:v>55658226365.055679</c:v>
                </c:pt>
                <c:pt idx="24">
                  <c:v>61775347935.514442</c:v>
                </c:pt>
                <c:pt idx="25">
                  <c:v>70002492823.526489</c:v>
                </c:pt>
                <c:pt idx="26">
                  <c:v>59273921993.556831</c:v>
                </c:pt>
                <c:pt idx="27">
                  <c:v>64056507817.393707</c:v>
                </c:pt>
                <c:pt idx="28">
                  <c:v>68767322546.43576</c:v>
                </c:pt>
                <c:pt idx="29">
                  <c:v>58443238462.490852</c:v>
                </c:pt>
                <c:pt idx="30">
                  <c:v>61383955149.397057</c:v>
                </c:pt>
                <c:pt idx="31">
                  <c:v>69042639826.70549</c:v>
                </c:pt>
                <c:pt idx="32">
                  <c:v>58060270608.755943</c:v>
                </c:pt>
                <c:pt idx="33">
                  <c:v>61095764209.432922</c:v>
                </c:pt>
                <c:pt idx="34">
                  <c:v>66696226331.5466</c:v>
                </c:pt>
                <c:pt idx="35">
                  <c:v>56871307439.091324</c:v>
                </c:pt>
                <c:pt idx="36">
                  <c:v>65645306428.861069</c:v>
                </c:pt>
                <c:pt idx="37">
                  <c:v>69859079966.832718</c:v>
                </c:pt>
                <c:pt idx="38">
                  <c:v>70841280821.881668</c:v>
                </c:pt>
                <c:pt idx="39">
                  <c:v>81635586273.302856</c:v>
                </c:pt>
                <c:pt idx="40">
                  <c:v>84085121549.791321</c:v>
                </c:pt>
                <c:pt idx="41">
                  <c:v>75166424219.612686</c:v>
                </c:pt>
                <c:pt idx="42">
                  <c:v>81202455494.885696</c:v>
                </c:pt>
                <c:pt idx="43">
                  <c:v>82470842449.188004</c:v>
                </c:pt>
                <c:pt idx="44">
                  <c:v>74239005293.996429</c:v>
                </c:pt>
                <c:pt idx="45">
                  <c:v>77686908628.468369</c:v>
                </c:pt>
                <c:pt idx="46">
                  <c:v>96506967382.463562</c:v>
                </c:pt>
                <c:pt idx="47">
                  <c:v>82472657397.227142</c:v>
                </c:pt>
                <c:pt idx="48">
                  <c:v>83543853199.553818</c:v>
                </c:pt>
                <c:pt idx="49">
                  <c:v>82819998538.332397</c:v>
                </c:pt>
                <c:pt idx="50">
                  <c:v>56471937792.764824</c:v>
                </c:pt>
                <c:pt idx="51">
                  <c:v>62609076616.509941</c:v>
                </c:pt>
                <c:pt idx="52">
                  <c:v>62089176760.191864</c:v>
                </c:pt>
                <c:pt idx="53">
                  <c:v>58400532113.889725</c:v>
                </c:pt>
              </c:numCache>
            </c:numRef>
          </c:val>
          <c:smooth val="0"/>
          <c:extLst>
            <c:ext xmlns:c16="http://schemas.microsoft.com/office/drawing/2014/chart" uri="{C3380CC4-5D6E-409C-BE32-E72D297353CC}">
              <c16:uniqueId val="{00000002-E84B-4BCD-85DA-17F8BD4F47A6}"/>
            </c:ext>
          </c:extLst>
        </c:ser>
        <c:ser>
          <c:idx val="2"/>
          <c:order val="2"/>
          <c:tx>
            <c:strRef>
              <c:f>'Open Interest &amp; Volume'!$AF$5</c:f>
              <c:strCache>
                <c:ptCount val="1"/>
                <c:pt idx="0">
                  <c:v>Notional Open Interest EUR (Options)</c:v>
                </c:pt>
              </c:strCache>
            </c:strRef>
          </c:tx>
          <c:spPr>
            <a:ln w="28575" cap="rnd">
              <a:solidFill>
                <a:srgbClr val="00CE7D"/>
              </a:solidFill>
              <a:round/>
            </a:ln>
            <a:effectLst/>
          </c:spPr>
          <c:marker>
            <c:symbol val="none"/>
          </c:marker>
          <c:cat>
            <c:numRef>
              <c:f>'Open Interest &amp; Volume'!$AC$7:$AC$60</c:f>
              <c:numCache>
                <c:formatCode>mmm\-yy</c:formatCode>
                <c:ptCount val="54"/>
                <c:pt idx="0">
                  <c:v>42370</c:v>
                </c:pt>
                <c:pt idx="1">
                  <c:v>42401</c:v>
                </c:pt>
                <c:pt idx="2">
                  <c:v>42430</c:v>
                </c:pt>
                <c:pt idx="3">
                  <c:v>42461</c:v>
                </c:pt>
                <c:pt idx="4">
                  <c:v>42491</c:v>
                </c:pt>
                <c:pt idx="5">
                  <c:v>42522</c:v>
                </c:pt>
                <c:pt idx="6">
                  <c:v>42552</c:v>
                </c:pt>
                <c:pt idx="7">
                  <c:v>42583</c:v>
                </c:pt>
                <c:pt idx="8">
                  <c:v>42614</c:v>
                </c:pt>
                <c:pt idx="9">
                  <c:v>42644</c:v>
                </c:pt>
                <c:pt idx="10">
                  <c:v>42675</c:v>
                </c:pt>
                <c:pt idx="11">
                  <c:v>42705</c:v>
                </c:pt>
                <c:pt idx="12">
                  <c:v>42736</c:v>
                </c:pt>
                <c:pt idx="13">
                  <c:v>42767</c:v>
                </c:pt>
                <c:pt idx="14">
                  <c:v>42795</c:v>
                </c:pt>
                <c:pt idx="15">
                  <c:v>42826</c:v>
                </c:pt>
                <c:pt idx="16">
                  <c:v>42856</c:v>
                </c:pt>
                <c:pt idx="17">
                  <c:v>42887</c:v>
                </c:pt>
                <c:pt idx="18">
                  <c:v>42917</c:v>
                </c:pt>
                <c:pt idx="19">
                  <c:v>42948</c:v>
                </c:pt>
                <c:pt idx="20">
                  <c:v>42979</c:v>
                </c:pt>
                <c:pt idx="21">
                  <c:v>43009</c:v>
                </c:pt>
                <c:pt idx="22">
                  <c:v>43040</c:v>
                </c:pt>
                <c:pt idx="23">
                  <c:v>43070</c:v>
                </c:pt>
                <c:pt idx="24">
                  <c:v>43101</c:v>
                </c:pt>
                <c:pt idx="25">
                  <c:v>43132</c:v>
                </c:pt>
                <c:pt idx="26">
                  <c:v>43160</c:v>
                </c:pt>
                <c:pt idx="27">
                  <c:v>43191</c:v>
                </c:pt>
                <c:pt idx="28">
                  <c:v>43221</c:v>
                </c:pt>
                <c:pt idx="29">
                  <c:v>43252</c:v>
                </c:pt>
                <c:pt idx="30">
                  <c:v>43282</c:v>
                </c:pt>
                <c:pt idx="31">
                  <c:v>43313</c:v>
                </c:pt>
                <c:pt idx="32">
                  <c:v>43344</c:v>
                </c:pt>
                <c:pt idx="33">
                  <c:v>43374</c:v>
                </c:pt>
                <c:pt idx="34">
                  <c:v>43405</c:v>
                </c:pt>
                <c:pt idx="35">
                  <c:v>43435</c:v>
                </c:pt>
                <c:pt idx="36">
                  <c:v>43466</c:v>
                </c:pt>
                <c:pt idx="37">
                  <c:v>43497</c:v>
                </c:pt>
                <c:pt idx="38">
                  <c:v>43525</c:v>
                </c:pt>
                <c:pt idx="39">
                  <c:v>43556</c:v>
                </c:pt>
                <c:pt idx="40">
                  <c:v>43586</c:v>
                </c:pt>
                <c:pt idx="41">
                  <c:v>43617</c:v>
                </c:pt>
                <c:pt idx="42">
                  <c:v>43647</c:v>
                </c:pt>
                <c:pt idx="43">
                  <c:v>43678</c:v>
                </c:pt>
                <c:pt idx="44">
                  <c:v>43709</c:v>
                </c:pt>
                <c:pt idx="45">
                  <c:v>43739</c:v>
                </c:pt>
                <c:pt idx="46">
                  <c:v>43770</c:v>
                </c:pt>
                <c:pt idx="47">
                  <c:v>43800</c:v>
                </c:pt>
                <c:pt idx="48">
                  <c:v>43831</c:v>
                </c:pt>
                <c:pt idx="49">
                  <c:v>43862</c:v>
                </c:pt>
                <c:pt idx="50">
                  <c:v>43891</c:v>
                </c:pt>
                <c:pt idx="51">
                  <c:v>43922</c:v>
                </c:pt>
                <c:pt idx="52">
                  <c:v>43952</c:v>
                </c:pt>
                <c:pt idx="53">
                  <c:v>43983</c:v>
                </c:pt>
              </c:numCache>
            </c:numRef>
          </c:cat>
          <c:val>
            <c:numRef>
              <c:f>'Open Interest &amp; Volume'!$AF$7:$AF$60</c:f>
              <c:numCache>
                <c:formatCode>_(* #,##0_);_(* \(#,##0\);_(* "-"??_);_(@_)</c:formatCode>
                <c:ptCount val="54"/>
                <c:pt idx="0">
                  <c:v>869351831.50183165</c:v>
                </c:pt>
                <c:pt idx="1">
                  <c:v>1835665925.7898598</c:v>
                </c:pt>
                <c:pt idx="2">
                  <c:v>4723834184.4532261</c:v>
                </c:pt>
                <c:pt idx="3">
                  <c:v>5237013503.6393957</c:v>
                </c:pt>
                <c:pt idx="4">
                  <c:v>6054729069.9298925</c:v>
                </c:pt>
                <c:pt idx="5">
                  <c:v>5686529237.6035061</c:v>
                </c:pt>
                <c:pt idx="6">
                  <c:v>6649037045.5170517</c:v>
                </c:pt>
                <c:pt idx="7">
                  <c:v>6948246590.7729053</c:v>
                </c:pt>
                <c:pt idx="8">
                  <c:v>5848637932.1751614</c:v>
                </c:pt>
                <c:pt idx="9">
                  <c:v>6543930668.0341692</c:v>
                </c:pt>
                <c:pt idx="10">
                  <c:v>7213593554.324872</c:v>
                </c:pt>
                <c:pt idx="11">
                  <c:v>5552012674.3193235</c:v>
                </c:pt>
                <c:pt idx="12">
                  <c:v>6987815481.1715403</c:v>
                </c:pt>
                <c:pt idx="13">
                  <c:v>7905919854.6758556</c:v>
                </c:pt>
                <c:pt idx="14">
                  <c:v>6799254978.2059736</c:v>
                </c:pt>
                <c:pt idx="15">
                  <c:v>7256010847.2095089</c:v>
                </c:pt>
                <c:pt idx="16">
                  <c:v>7146408136.2178068</c:v>
                </c:pt>
                <c:pt idx="17">
                  <c:v>7242257237.8198385</c:v>
                </c:pt>
                <c:pt idx="18">
                  <c:v>7929605913.3196888</c:v>
                </c:pt>
                <c:pt idx="19">
                  <c:v>9977389442.9175587</c:v>
                </c:pt>
                <c:pt idx="20">
                  <c:v>9507013001.7787514</c:v>
                </c:pt>
                <c:pt idx="21">
                  <c:v>10323334140.488049</c:v>
                </c:pt>
                <c:pt idx="22">
                  <c:v>12743234033.125151</c:v>
                </c:pt>
                <c:pt idx="23">
                  <c:v>10885355736.638039</c:v>
                </c:pt>
                <c:pt idx="24">
                  <c:v>12701569553.303362</c:v>
                </c:pt>
                <c:pt idx="25">
                  <c:v>14050416857.786148</c:v>
                </c:pt>
                <c:pt idx="26">
                  <c:v>14853109536.685337</c:v>
                </c:pt>
                <c:pt idx="27">
                  <c:v>17232939489.89983</c:v>
                </c:pt>
                <c:pt idx="28">
                  <c:v>20016184368.621262</c:v>
                </c:pt>
                <c:pt idx="29">
                  <c:v>17877920402.041515</c:v>
                </c:pt>
                <c:pt idx="30">
                  <c:v>19789999584.52623</c:v>
                </c:pt>
                <c:pt idx="31">
                  <c:v>21753176065.273369</c:v>
                </c:pt>
                <c:pt idx="32">
                  <c:v>19645480404.630283</c:v>
                </c:pt>
                <c:pt idx="33">
                  <c:v>22478908816.204273</c:v>
                </c:pt>
                <c:pt idx="34">
                  <c:v>25147312151.236908</c:v>
                </c:pt>
                <c:pt idx="35">
                  <c:v>20025291305.240173</c:v>
                </c:pt>
                <c:pt idx="36">
                  <c:v>23957795907.799446</c:v>
                </c:pt>
                <c:pt idx="37">
                  <c:v>26982163162.718998</c:v>
                </c:pt>
                <c:pt idx="38">
                  <c:v>23787130400.178017</c:v>
                </c:pt>
                <c:pt idx="39">
                  <c:v>24268874445.78355</c:v>
                </c:pt>
                <c:pt idx="40">
                  <c:v>27012598209.093304</c:v>
                </c:pt>
                <c:pt idx="41">
                  <c:v>23379385100.878738</c:v>
                </c:pt>
                <c:pt idx="42">
                  <c:v>26778056572.11013</c:v>
                </c:pt>
                <c:pt idx="43">
                  <c:v>30080606134.251545</c:v>
                </c:pt>
                <c:pt idx="44">
                  <c:v>28353025587.694008</c:v>
                </c:pt>
                <c:pt idx="45">
                  <c:v>31184116097.058002</c:v>
                </c:pt>
                <c:pt idx="46">
                  <c:v>35423729405.241623</c:v>
                </c:pt>
                <c:pt idx="47">
                  <c:v>27792163293.638908</c:v>
                </c:pt>
                <c:pt idx="48">
                  <c:v>33181941990.472462</c:v>
                </c:pt>
                <c:pt idx="49">
                  <c:v>38552268324.941597</c:v>
                </c:pt>
                <c:pt idx="50">
                  <c:v>29917321224.395805</c:v>
                </c:pt>
                <c:pt idx="51">
                  <c:v>30346901777.943901</c:v>
                </c:pt>
                <c:pt idx="52">
                  <c:v>31577018826.472076</c:v>
                </c:pt>
                <c:pt idx="53">
                  <c:v>23596996728.480789</c:v>
                </c:pt>
              </c:numCache>
            </c:numRef>
          </c:val>
          <c:smooth val="0"/>
          <c:extLst>
            <c:ext xmlns:c16="http://schemas.microsoft.com/office/drawing/2014/chart" uri="{C3380CC4-5D6E-409C-BE32-E72D297353CC}">
              <c16:uniqueId val="{00000003-E84B-4BCD-85DA-17F8BD4F47A6}"/>
            </c:ext>
          </c:extLst>
        </c:ser>
        <c:dLbls>
          <c:showLegendKey val="0"/>
          <c:showVal val="0"/>
          <c:showCatName val="0"/>
          <c:showSerName val="0"/>
          <c:showPercent val="0"/>
          <c:showBubbleSize val="0"/>
        </c:dLbls>
        <c:marker val="1"/>
        <c:smooth val="0"/>
        <c:axId val="1211794824"/>
        <c:axId val="1211795480"/>
      </c:lineChart>
      <c:dateAx>
        <c:axId val="692428408"/>
        <c:scaling>
          <c:orientation val="minMax"/>
        </c:scaling>
        <c:delete val="0"/>
        <c:axPos val="b"/>
        <c:numFmt formatCode="mmm\-yy" sourceLinked="1"/>
        <c:majorTickMark val="none"/>
        <c:minorTickMark val="none"/>
        <c:tickLblPos val="nextTo"/>
        <c:spPr>
          <a:noFill/>
          <a:ln w="9525" cap="flat" cmpd="sng" algn="ctr">
            <a:solidFill>
              <a:schemeClr val="tx1">
                <a:lumMod val="15000"/>
                <a:lumOff val="85000"/>
              </a:schemeClr>
            </a:solidFill>
            <a:round/>
          </a:ln>
          <a:effectLst/>
        </c:spPr>
        <c:txPr>
          <a:bodyPr rot="-2700000" spcFirstLastPara="1" vertOverflow="ellipsis" wrap="square" anchor="ctr" anchorCtr="1"/>
          <a:lstStyle/>
          <a:p>
            <a:pPr>
              <a:defRPr sz="1000" b="0" i="0" u="none" strike="noStrike" kern="1200" baseline="0">
                <a:solidFill>
                  <a:srgbClr val="201751"/>
                </a:solidFill>
                <a:latin typeface="+mn-lt"/>
                <a:ea typeface="+mn-ea"/>
                <a:cs typeface="+mn-cs"/>
              </a:defRPr>
            </a:pPr>
            <a:endParaRPr lang="en-US"/>
          </a:p>
        </c:txPr>
        <c:crossAx val="1039123624"/>
        <c:crosses val="autoZero"/>
        <c:auto val="0"/>
        <c:lblOffset val="100"/>
        <c:baseTimeUnit val="months"/>
        <c:majorUnit val="2"/>
        <c:majorTimeUnit val="months"/>
      </c:dateAx>
      <c:valAx>
        <c:axId val="1039123624"/>
        <c:scaling>
          <c:orientation val="minMax"/>
        </c:scaling>
        <c:delete val="0"/>
        <c:axPos val="l"/>
        <c:numFmt formatCode="_(* #,##0_);_(* \(#,##0\);_(* &quot;-&quot;??_);_(@_)"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rgbClr val="201751"/>
                </a:solidFill>
                <a:latin typeface="+mn-lt"/>
                <a:ea typeface="+mn-ea"/>
                <a:cs typeface="+mn-cs"/>
              </a:defRPr>
            </a:pPr>
            <a:endParaRPr lang="en-US"/>
          </a:p>
        </c:txPr>
        <c:crossAx val="692428408"/>
        <c:crosses val="autoZero"/>
        <c:crossBetween val="between"/>
        <c:dispUnits>
          <c:builtInUnit val="millions"/>
          <c:dispUnitsLbl>
            <c:layout>
              <c:manualLayout>
                <c:xMode val="edge"/>
                <c:yMode val="edge"/>
                <c:x val="1.1668808805416786E-2"/>
                <c:y val="8.2938861136786141E-2"/>
              </c:manualLayout>
            </c:layout>
            <c:tx>
              <c:rich>
                <a:bodyPr rot="-5400000" spcFirstLastPara="1" vertOverflow="ellipsis" vert="horz" wrap="square" anchor="ctr" anchorCtr="1"/>
                <a:lstStyle/>
                <a:p>
                  <a:pPr>
                    <a:defRPr sz="1000" b="0" i="0" u="none" strike="noStrike" kern="1200" baseline="0">
                      <a:solidFill>
                        <a:srgbClr val="201751"/>
                      </a:solidFill>
                      <a:latin typeface="+mn-lt"/>
                      <a:ea typeface="+mn-ea"/>
                      <a:cs typeface="+mn-cs"/>
                    </a:defRPr>
                  </a:pPr>
                  <a:r>
                    <a:rPr lang="en-GB" dirty="0"/>
                    <a:t> </a:t>
                  </a:r>
                  <a:r>
                    <a:rPr lang="en-GB" dirty="0">
                      <a:latin typeface="Arial" panose="020B0604020202020204" pitchFamily="34" charset="0"/>
                      <a:cs typeface="Arial" panose="020B0604020202020204" pitchFamily="34" charset="0"/>
                    </a:rPr>
                    <a:t>Notional Volume in Millions (EUR)</a:t>
                  </a:r>
                </a:p>
              </c:rich>
            </c:tx>
            <c:spPr>
              <a:noFill/>
              <a:ln>
                <a:noFill/>
              </a:ln>
              <a:effectLst/>
            </c:spPr>
            <c:txPr>
              <a:bodyPr rot="-5400000" spcFirstLastPara="1" vertOverflow="ellipsis" vert="horz" wrap="square" anchor="ctr" anchorCtr="1"/>
              <a:lstStyle/>
              <a:p>
                <a:pPr>
                  <a:defRPr sz="1000" b="0" i="0" u="none" strike="noStrike" kern="1200" baseline="0">
                    <a:solidFill>
                      <a:srgbClr val="201751"/>
                    </a:solidFill>
                    <a:latin typeface="+mn-lt"/>
                    <a:ea typeface="+mn-ea"/>
                    <a:cs typeface="+mn-cs"/>
                  </a:defRPr>
                </a:pPr>
                <a:endParaRPr lang="en-US"/>
              </a:p>
            </c:txPr>
          </c:dispUnitsLbl>
        </c:dispUnits>
      </c:valAx>
      <c:valAx>
        <c:axId val="1211795480"/>
        <c:scaling>
          <c:orientation val="minMax"/>
        </c:scaling>
        <c:delete val="0"/>
        <c:axPos val="r"/>
        <c:numFmt formatCode="_(* #,##0_);_(* \(#,##0\);_(* &quot;-&quot;??_);_(@_)" sourceLinked="1"/>
        <c:majorTickMark val="out"/>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rgbClr val="201751"/>
                </a:solidFill>
                <a:latin typeface="+mn-lt"/>
                <a:ea typeface="+mn-ea"/>
                <a:cs typeface="+mn-cs"/>
              </a:defRPr>
            </a:pPr>
            <a:endParaRPr lang="en-US"/>
          </a:p>
        </c:txPr>
        <c:crossAx val="1211794824"/>
        <c:crosses val="max"/>
        <c:crossBetween val="between"/>
        <c:dispUnits>
          <c:builtInUnit val="millions"/>
          <c:dispUnitsLbl>
            <c:layout>
              <c:manualLayout>
                <c:xMode val="edge"/>
                <c:yMode val="edge"/>
                <c:x val="0.95290718822112619"/>
                <c:y val="6.4980264940821653E-2"/>
              </c:manualLayout>
            </c:layout>
            <c:tx>
              <c:rich>
                <a:bodyPr rot="-5400000" spcFirstLastPara="1" vertOverflow="ellipsis" vert="horz" wrap="square" anchor="ctr" anchorCtr="1"/>
                <a:lstStyle/>
                <a:p>
                  <a:pPr>
                    <a:defRPr sz="1000" b="0" i="0" u="none" strike="noStrike" kern="1200" baseline="0">
                      <a:solidFill>
                        <a:srgbClr val="201751"/>
                      </a:solidFill>
                      <a:latin typeface="+mn-lt"/>
                      <a:ea typeface="+mn-ea"/>
                      <a:cs typeface="+mn-cs"/>
                    </a:defRPr>
                  </a:pPr>
                  <a:r>
                    <a:rPr lang="en-GB" dirty="0">
                      <a:latin typeface="Arial" panose="020B0604020202020204" pitchFamily="34" charset="0"/>
                      <a:cs typeface="Arial" panose="020B0604020202020204" pitchFamily="34" charset="0"/>
                    </a:rPr>
                    <a:t>Notional Open Interest in Millions (EUR)</a:t>
                  </a:r>
                </a:p>
              </c:rich>
            </c:tx>
            <c:spPr>
              <a:noFill/>
              <a:ln>
                <a:noFill/>
              </a:ln>
              <a:effectLst/>
            </c:spPr>
            <c:txPr>
              <a:bodyPr rot="-5400000" spcFirstLastPara="1" vertOverflow="ellipsis" vert="horz" wrap="square" anchor="ctr" anchorCtr="1"/>
              <a:lstStyle/>
              <a:p>
                <a:pPr>
                  <a:defRPr sz="1000" b="0" i="0" u="none" strike="noStrike" kern="1200" baseline="0">
                    <a:solidFill>
                      <a:srgbClr val="201751"/>
                    </a:solidFill>
                    <a:latin typeface="+mn-lt"/>
                    <a:ea typeface="+mn-ea"/>
                    <a:cs typeface="+mn-cs"/>
                  </a:defRPr>
                </a:pPr>
                <a:endParaRPr lang="en-US"/>
              </a:p>
            </c:txPr>
          </c:dispUnitsLbl>
        </c:dispUnits>
      </c:valAx>
      <c:dateAx>
        <c:axId val="1211794824"/>
        <c:scaling>
          <c:orientation val="minMax"/>
        </c:scaling>
        <c:delete val="1"/>
        <c:axPos val="b"/>
        <c:numFmt formatCode="mmm\-yy" sourceLinked="1"/>
        <c:majorTickMark val="out"/>
        <c:minorTickMark val="none"/>
        <c:tickLblPos val="nextTo"/>
        <c:crossAx val="1211795480"/>
        <c:crosses val="autoZero"/>
        <c:auto val="1"/>
        <c:lblOffset val="100"/>
        <c:baseTimeUnit val="months"/>
      </c:dateAx>
      <c:spPr>
        <a:noFill/>
        <a:ln>
          <a:noFill/>
        </a:ln>
        <a:effectLst/>
      </c:spPr>
    </c:plotArea>
    <c:legend>
      <c:legendPos val="b"/>
      <c:overlay val="0"/>
      <c:spPr>
        <a:noFill/>
        <a:ln>
          <a:noFill/>
        </a:ln>
        <a:effectLst/>
      </c:spPr>
      <c:txPr>
        <a:bodyPr rot="0" spcFirstLastPara="1" vertOverflow="ellipsis" vert="horz" wrap="square" anchor="ctr" anchorCtr="1"/>
        <a:lstStyle/>
        <a:p>
          <a:pPr>
            <a:defRPr sz="1000" b="0" i="0" u="none" strike="noStrike" kern="1200" baseline="0">
              <a:solidFill>
                <a:srgbClr val="20175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000">
          <a:solidFill>
            <a:srgbClr val="201751"/>
          </a:solidFill>
        </a:defRPr>
      </a:pPr>
      <a:endParaRPr lang="en-US"/>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80307639627104799"/>
          <c:y val="0.11490360407223658"/>
          <c:w val="0.15525671286250722"/>
          <c:h val="0.84742478935233989"/>
        </c:manualLayout>
      </c:layout>
      <c:barChart>
        <c:barDir val="bar"/>
        <c:grouping val="clustered"/>
        <c:varyColors val="0"/>
        <c:ser>
          <c:idx val="0"/>
          <c:order val="0"/>
          <c:tx>
            <c:strRef>
              <c:f>'Open Interest &amp; Volume'!$J$6</c:f>
              <c:strCache>
                <c:ptCount val="1"/>
                <c:pt idx="0">
                  <c:v>Open Interest for top MSCI Products</c:v>
                </c:pt>
              </c:strCache>
            </c:strRef>
          </c:tx>
          <c:spPr>
            <a:solidFill>
              <a:srgbClr val="201751"/>
            </a:solidFill>
            <a:ln>
              <a:noFill/>
            </a:ln>
            <a:effectLst/>
          </c:spPr>
          <c:invertIfNegative val="0"/>
          <c:dLbls>
            <c:dLbl>
              <c:idx val="14"/>
              <c:layout>
                <c:manualLayout>
                  <c:x val="-5.9899457562492203E-8"/>
                  <c:y val="-2.5542255746918629E-3"/>
                </c:manualLayout>
              </c:layout>
              <c:dLblPos val="outEnd"/>
              <c:showLegendKey val="0"/>
              <c:showVal val="1"/>
              <c:showCatName val="0"/>
              <c:showSerName val="0"/>
              <c:showPercent val="0"/>
              <c:showBubbleSize val="0"/>
              <c:extLst>
                <c:ext xmlns:c15="http://schemas.microsoft.com/office/drawing/2012/chart" uri="{CE6537A1-D6FC-4f65-9D91-7224C49458BB}">
                  <c15:layout>
                    <c:manualLayout>
                      <c:w val="7.2172137190716329E-2"/>
                      <c:h val="4.2312275213846763E-2"/>
                    </c:manualLayout>
                  </c15:layout>
                </c:ext>
                <c:ext xmlns:c16="http://schemas.microsoft.com/office/drawing/2014/chart" uri="{C3380CC4-5D6E-409C-BE32-E72D297353CC}">
                  <c16:uniqueId val="{00000000-5C64-4F76-B834-F49C7AD7340B}"/>
                </c:ext>
              </c:extLst>
            </c:dLbl>
            <c:spPr>
              <a:noFill/>
              <a:ln>
                <a:noFill/>
              </a:ln>
              <a:effectLst/>
            </c:spPr>
            <c:txPr>
              <a:bodyPr rot="0" spcFirstLastPara="1" vertOverflow="ellipsis" vert="horz" wrap="square" anchor="ctr" anchorCtr="1"/>
              <a:lstStyle/>
              <a:p>
                <a:pPr>
                  <a:defRPr sz="1000" b="0" i="0" u="none" strike="noStrike" kern="1200" baseline="0">
                    <a:solidFill>
                      <a:srgbClr val="20175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'Open Interest &amp; Volume'!$I$24:$I$38</c:f>
              <c:strCache>
                <c:ptCount val="15"/>
                <c:pt idx="0">
                  <c:v>MSCI Canada (USD / GTR) (FMGC)</c:v>
                </c:pt>
                <c:pt idx="1">
                  <c:v>MSCI World (FMWP)</c:v>
                </c:pt>
                <c:pt idx="2">
                  <c:v>MSCI World (OMWO)</c:v>
                </c:pt>
                <c:pt idx="3">
                  <c:v>MSCI Saudi Arabia (FMSA)</c:v>
                </c:pt>
                <c:pt idx="4">
                  <c:v>MSCI Europe (NTR, USD) (FMED)</c:v>
                </c:pt>
                <c:pt idx="5">
                  <c:v>MSCI Emerging Markets Latin America (FMEL)</c:v>
                </c:pt>
                <c:pt idx="6">
                  <c:v>MSCI Emerging Markets (FMEM)</c:v>
                </c:pt>
                <c:pt idx="7">
                  <c:v>MSCI World (FMWO)</c:v>
                </c:pt>
                <c:pt idx="8">
                  <c:v>MSCI JAPAN (FMJP)</c:v>
                </c:pt>
                <c:pt idx="9">
                  <c:v>Options on MSCI EAFE (USD, Price) (OMFP)</c:v>
                </c:pt>
                <c:pt idx="10">
                  <c:v>MSCI World (FMWN)</c:v>
                </c:pt>
                <c:pt idx="11">
                  <c:v>MSCI Europe (FMEU)</c:v>
                </c:pt>
                <c:pt idx="12">
                  <c:v>MSCI EM (OMEF)</c:v>
                </c:pt>
                <c:pt idx="13">
                  <c:v>MSCI World (OMWP)</c:v>
                </c:pt>
                <c:pt idx="14">
                  <c:v>MSCI Emerging Markets Asia (FMEA)</c:v>
                </c:pt>
              </c:strCache>
            </c:strRef>
          </c:cat>
          <c:val>
            <c:numRef>
              <c:f>'Open Interest &amp; Volume'!$J$24:$J$38</c:f>
              <c:numCache>
                <c:formatCode>#,##0</c:formatCode>
                <c:ptCount val="15"/>
                <c:pt idx="0">
                  <c:v>50155</c:v>
                </c:pt>
                <c:pt idx="1">
                  <c:v>52070</c:v>
                </c:pt>
                <c:pt idx="2">
                  <c:v>53163</c:v>
                </c:pt>
                <c:pt idx="3">
                  <c:v>54261</c:v>
                </c:pt>
                <c:pt idx="4">
                  <c:v>64565</c:v>
                </c:pt>
                <c:pt idx="5">
                  <c:v>65836</c:v>
                </c:pt>
                <c:pt idx="6">
                  <c:v>80595</c:v>
                </c:pt>
                <c:pt idx="7">
                  <c:v>84990</c:v>
                </c:pt>
                <c:pt idx="8">
                  <c:v>88142</c:v>
                </c:pt>
                <c:pt idx="9">
                  <c:v>100049</c:v>
                </c:pt>
                <c:pt idx="10">
                  <c:v>132229</c:v>
                </c:pt>
                <c:pt idx="11">
                  <c:v>153099</c:v>
                </c:pt>
                <c:pt idx="12">
                  <c:v>188938</c:v>
                </c:pt>
                <c:pt idx="13">
                  <c:v>304223</c:v>
                </c:pt>
                <c:pt idx="14">
                  <c:v>351483</c:v>
                </c:pt>
              </c:numCache>
            </c:numRef>
          </c:val>
          <c:extLst>
            <c:ext xmlns:c16="http://schemas.microsoft.com/office/drawing/2014/chart" uri="{C3380CC4-5D6E-409C-BE32-E72D297353CC}">
              <c16:uniqueId val="{00000000-3693-4537-BC7F-0EE4B8711AC3}"/>
            </c:ext>
          </c:extLst>
        </c:ser>
        <c:dLbls>
          <c:dLblPos val="outEnd"/>
          <c:showLegendKey val="0"/>
          <c:showVal val="1"/>
          <c:showCatName val="0"/>
          <c:showSerName val="0"/>
          <c:showPercent val="0"/>
          <c:showBubbleSize val="0"/>
        </c:dLbls>
        <c:gapWidth val="182"/>
        <c:axId val="863077568"/>
        <c:axId val="863077896"/>
      </c:barChart>
      <c:catAx>
        <c:axId val="863077568"/>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rgbClr val="201751"/>
                </a:solidFill>
                <a:latin typeface="+mn-lt"/>
                <a:ea typeface="+mn-ea"/>
                <a:cs typeface="+mn-cs"/>
              </a:defRPr>
            </a:pPr>
            <a:endParaRPr lang="en-US"/>
          </a:p>
        </c:txPr>
        <c:crossAx val="863077896"/>
        <c:crosses val="autoZero"/>
        <c:auto val="1"/>
        <c:lblAlgn val="ctr"/>
        <c:lblOffset val="100"/>
        <c:noMultiLvlLbl val="0"/>
      </c:catAx>
      <c:valAx>
        <c:axId val="863077896"/>
        <c:scaling>
          <c:orientation val="minMax"/>
        </c:scaling>
        <c:delete val="1"/>
        <c:axPos val="b"/>
        <c:majorGridlines>
          <c:spPr>
            <a:ln w="9525" cap="flat" cmpd="sng" algn="ctr">
              <a:solidFill>
                <a:schemeClr val="bg1"/>
              </a:solidFill>
              <a:round/>
            </a:ln>
            <a:effectLst/>
          </c:spPr>
        </c:majorGridlines>
        <c:numFmt formatCode="#,##0" sourceLinked="1"/>
        <c:majorTickMark val="none"/>
        <c:minorTickMark val="none"/>
        <c:tickLblPos val="nextTo"/>
        <c:crossAx val="863077568"/>
        <c:crosses val="autoZero"/>
        <c:crossBetween val="between"/>
      </c:valAx>
      <c:spPr>
        <a:noFill/>
        <a:ln>
          <a:noFill/>
        </a:ln>
        <a:effectLst/>
      </c:spPr>
    </c:plotArea>
    <c:plotVisOnly val="1"/>
    <c:dispBlanksAs val="gap"/>
    <c:showDLblsOverMax val="0"/>
  </c:chart>
  <c:spPr>
    <a:noFill/>
    <a:ln>
      <a:noFill/>
    </a:ln>
    <a:effectLst/>
  </c:spPr>
  <c:txPr>
    <a:bodyPr/>
    <a:lstStyle/>
    <a:p>
      <a:pPr>
        <a:defRPr>
          <a:solidFill>
            <a:srgbClr val="201751"/>
          </a:solidFill>
        </a:defRPr>
      </a:pPr>
      <a:endParaRPr lang="en-US"/>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1"/>
          <c:order val="1"/>
          <c:tx>
            <c:strRef>
              <c:f>Sheet1!$S$30</c:f>
              <c:strCache>
                <c:ptCount val="1"/>
                <c:pt idx="0">
                  <c:v>Open Interest Adjusted</c:v>
                </c:pt>
              </c:strCache>
            </c:strRef>
          </c:tx>
          <c:spPr>
            <a:solidFill>
              <a:srgbClr val="201751"/>
            </a:solidFill>
            <a:ln>
              <a:solidFill>
                <a:srgbClr val="201751"/>
              </a:solidFill>
            </a:ln>
            <a:effectLst/>
          </c:spPr>
          <c:invertIfNegative val="0"/>
          <c:cat>
            <c:multiLvlStrRef>
              <c:f>Sheet1!$P$31:$Q$48</c:f>
              <c:multiLvlStrCache>
                <c:ptCount val="18"/>
                <c:lvl>
                  <c:pt idx="0">
                    <c:v>Q1</c:v>
                  </c:pt>
                  <c:pt idx="1">
                    <c:v>Q2</c:v>
                  </c:pt>
                  <c:pt idx="2">
                    <c:v>Q3</c:v>
                  </c:pt>
                  <c:pt idx="3">
                    <c:v>Q4</c:v>
                  </c:pt>
                  <c:pt idx="4">
                    <c:v>Q1</c:v>
                  </c:pt>
                  <c:pt idx="5">
                    <c:v>Q2</c:v>
                  </c:pt>
                  <c:pt idx="6">
                    <c:v>Q3</c:v>
                  </c:pt>
                  <c:pt idx="7">
                    <c:v>Q4</c:v>
                  </c:pt>
                  <c:pt idx="8">
                    <c:v>Q1</c:v>
                  </c:pt>
                  <c:pt idx="9">
                    <c:v>Q2</c:v>
                  </c:pt>
                  <c:pt idx="10">
                    <c:v>Q3</c:v>
                  </c:pt>
                  <c:pt idx="11">
                    <c:v>Q4</c:v>
                  </c:pt>
                  <c:pt idx="12">
                    <c:v>Q1</c:v>
                  </c:pt>
                  <c:pt idx="13">
                    <c:v>Q2</c:v>
                  </c:pt>
                  <c:pt idx="14">
                    <c:v>Q3</c:v>
                  </c:pt>
                  <c:pt idx="15">
                    <c:v>Q4</c:v>
                  </c:pt>
                  <c:pt idx="16">
                    <c:v>Q1</c:v>
                  </c:pt>
                  <c:pt idx="17">
                    <c:v>Q2</c:v>
                  </c:pt>
                </c:lvl>
                <c:lvl>
                  <c:pt idx="0">
                    <c:v>2016</c:v>
                  </c:pt>
                  <c:pt idx="4">
                    <c:v>2017</c:v>
                  </c:pt>
                  <c:pt idx="8">
                    <c:v>2018</c:v>
                  </c:pt>
                  <c:pt idx="12">
                    <c:v>2019</c:v>
                  </c:pt>
                  <c:pt idx="16">
                    <c:v>2020</c:v>
                  </c:pt>
                </c:lvl>
              </c:multiLvlStrCache>
            </c:multiLvlStrRef>
          </c:cat>
          <c:val>
            <c:numRef>
              <c:f>Sheet1!$S$31:$S$48</c:f>
              <c:numCache>
                <c:formatCode>_(* #,##0_);_(* \(#,##0\);_(* "-"??_);_(@_)</c:formatCode>
                <c:ptCount val="18"/>
                <c:pt idx="0">
                  <c:v>359826</c:v>
                </c:pt>
                <c:pt idx="1">
                  <c:v>660342</c:v>
                </c:pt>
                <c:pt idx="2">
                  <c:v>812355</c:v>
                </c:pt>
                <c:pt idx="3">
                  <c:v>731083</c:v>
                </c:pt>
                <c:pt idx="4">
                  <c:v>1114578</c:v>
                </c:pt>
                <c:pt idx="5">
                  <c:v>1309930</c:v>
                </c:pt>
                <c:pt idx="6">
                  <c:v>1409391</c:v>
                </c:pt>
                <c:pt idx="7">
                  <c:v>1626442</c:v>
                </c:pt>
                <c:pt idx="8">
                  <c:v>1797212</c:v>
                </c:pt>
                <c:pt idx="9">
                  <c:v>1804390</c:v>
                </c:pt>
                <c:pt idx="10">
                  <c:v>1800496</c:v>
                </c:pt>
                <c:pt idx="11">
                  <c:v>1990518</c:v>
                </c:pt>
                <c:pt idx="12">
                  <c:v>2273764</c:v>
                </c:pt>
                <c:pt idx="13">
                  <c:v>2482740</c:v>
                </c:pt>
                <c:pt idx="14">
                  <c:v>2412638</c:v>
                </c:pt>
                <c:pt idx="15" formatCode="#,###">
                  <c:v>2541164</c:v>
                </c:pt>
                <c:pt idx="16" formatCode="#,###">
                  <c:v>2470349</c:v>
                </c:pt>
                <c:pt idx="17" formatCode="#,###">
                  <c:v>1658402</c:v>
                </c:pt>
              </c:numCache>
            </c:numRef>
          </c:val>
          <c:extLst>
            <c:ext xmlns:c16="http://schemas.microsoft.com/office/drawing/2014/chart" uri="{C3380CC4-5D6E-409C-BE32-E72D297353CC}">
              <c16:uniqueId val="{00000000-23C3-460D-970C-D3044D10FA8B}"/>
            </c:ext>
          </c:extLst>
        </c:ser>
        <c:dLbls>
          <c:showLegendKey val="0"/>
          <c:showVal val="0"/>
          <c:showCatName val="0"/>
          <c:showSerName val="0"/>
          <c:showPercent val="0"/>
          <c:showBubbleSize val="0"/>
        </c:dLbls>
        <c:gapWidth val="219"/>
        <c:axId val="760559824"/>
        <c:axId val="760557200"/>
      </c:barChart>
      <c:lineChart>
        <c:grouping val="standard"/>
        <c:varyColors val="0"/>
        <c:ser>
          <c:idx val="0"/>
          <c:order val="0"/>
          <c:tx>
            <c:strRef>
              <c:f>Sheet1!$R$30</c:f>
              <c:strCache>
                <c:ptCount val="1"/>
                <c:pt idx="0">
                  <c:v>Agency Open Interest</c:v>
                </c:pt>
              </c:strCache>
            </c:strRef>
          </c:tx>
          <c:spPr>
            <a:ln w="28575" cap="rnd">
              <a:solidFill>
                <a:srgbClr val="00CE7D"/>
              </a:solidFill>
              <a:round/>
            </a:ln>
            <a:effectLst/>
          </c:spPr>
          <c:marker>
            <c:symbol val="none"/>
          </c:marker>
          <c:cat>
            <c:multiLvlStrRef>
              <c:f>Sheet1!$P$31:$Q$48</c:f>
              <c:multiLvlStrCache>
                <c:ptCount val="18"/>
                <c:lvl>
                  <c:pt idx="0">
                    <c:v>Q1</c:v>
                  </c:pt>
                  <c:pt idx="1">
                    <c:v>Q2</c:v>
                  </c:pt>
                  <c:pt idx="2">
                    <c:v>Q3</c:v>
                  </c:pt>
                  <c:pt idx="3">
                    <c:v>Q4</c:v>
                  </c:pt>
                  <c:pt idx="4">
                    <c:v>Q1</c:v>
                  </c:pt>
                  <c:pt idx="5">
                    <c:v>Q2</c:v>
                  </c:pt>
                  <c:pt idx="6">
                    <c:v>Q3</c:v>
                  </c:pt>
                  <c:pt idx="7">
                    <c:v>Q4</c:v>
                  </c:pt>
                  <c:pt idx="8">
                    <c:v>Q1</c:v>
                  </c:pt>
                  <c:pt idx="9">
                    <c:v>Q2</c:v>
                  </c:pt>
                  <c:pt idx="10">
                    <c:v>Q3</c:v>
                  </c:pt>
                  <c:pt idx="11">
                    <c:v>Q4</c:v>
                  </c:pt>
                  <c:pt idx="12">
                    <c:v>Q1</c:v>
                  </c:pt>
                  <c:pt idx="13">
                    <c:v>Q2</c:v>
                  </c:pt>
                  <c:pt idx="14">
                    <c:v>Q3</c:v>
                  </c:pt>
                  <c:pt idx="15">
                    <c:v>Q4</c:v>
                  </c:pt>
                  <c:pt idx="16">
                    <c:v>Q1</c:v>
                  </c:pt>
                  <c:pt idx="17">
                    <c:v>Q2</c:v>
                  </c:pt>
                </c:lvl>
                <c:lvl>
                  <c:pt idx="0">
                    <c:v>2016</c:v>
                  </c:pt>
                  <c:pt idx="4">
                    <c:v>2017</c:v>
                  </c:pt>
                  <c:pt idx="8">
                    <c:v>2018</c:v>
                  </c:pt>
                  <c:pt idx="12">
                    <c:v>2019</c:v>
                  </c:pt>
                  <c:pt idx="16">
                    <c:v>2020</c:v>
                  </c:pt>
                </c:lvl>
              </c:multiLvlStrCache>
            </c:multiLvlStrRef>
          </c:cat>
          <c:val>
            <c:numRef>
              <c:f>Sheet1!$R$31:$R$48</c:f>
              <c:numCache>
                <c:formatCode>_(* #,##0_);_(* \(#,##0\);_(* "-"??_);_(@_)</c:formatCode>
                <c:ptCount val="18"/>
                <c:pt idx="0">
                  <c:v>164045.5</c:v>
                </c:pt>
                <c:pt idx="1">
                  <c:v>229960.5</c:v>
                </c:pt>
                <c:pt idx="2">
                  <c:v>235459.5</c:v>
                </c:pt>
                <c:pt idx="3">
                  <c:v>184698.5</c:v>
                </c:pt>
                <c:pt idx="4">
                  <c:v>189017.5</c:v>
                </c:pt>
                <c:pt idx="5">
                  <c:v>204077</c:v>
                </c:pt>
                <c:pt idx="6">
                  <c:v>166403</c:v>
                </c:pt>
                <c:pt idx="7">
                  <c:v>230963.5</c:v>
                </c:pt>
                <c:pt idx="8">
                  <c:v>263698</c:v>
                </c:pt>
                <c:pt idx="9">
                  <c:v>273866.5</c:v>
                </c:pt>
                <c:pt idx="10">
                  <c:v>294839</c:v>
                </c:pt>
                <c:pt idx="11">
                  <c:v>338196.5</c:v>
                </c:pt>
                <c:pt idx="12">
                  <c:v>539593.5</c:v>
                </c:pt>
                <c:pt idx="13">
                  <c:v>667170</c:v>
                </c:pt>
                <c:pt idx="14">
                  <c:v>662422</c:v>
                </c:pt>
                <c:pt idx="15">
                  <c:v>588263</c:v>
                </c:pt>
                <c:pt idx="16">
                  <c:v>546904</c:v>
                </c:pt>
                <c:pt idx="17">
                  <c:v>405849</c:v>
                </c:pt>
              </c:numCache>
            </c:numRef>
          </c:val>
          <c:smooth val="0"/>
          <c:extLst>
            <c:ext xmlns:c16="http://schemas.microsoft.com/office/drawing/2014/chart" uri="{C3380CC4-5D6E-409C-BE32-E72D297353CC}">
              <c16:uniqueId val="{00000001-23C3-460D-970C-D3044D10FA8B}"/>
            </c:ext>
          </c:extLst>
        </c:ser>
        <c:dLbls>
          <c:showLegendKey val="0"/>
          <c:showVal val="0"/>
          <c:showCatName val="0"/>
          <c:showSerName val="0"/>
          <c:showPercent val="0"/>
          <c:showBubbleSize val="0"/>
        </c:dLbls>
        <c:marker val="1"/>
        <c:smooth val="0"/>
        <c:axId val="760559824"/>
        <c:axId val="760557200"/>
      </c:lineChart>
      <c:catAx>
        <c:axId val="760559824"/>
        <c:scaling>
          <c:orientation val="minMax"/>
        </c:scaling>
        <c:delete val="0"/>
        <c:axPos val="b"/>
        <c:numFmt formatCode="General" sourceLinked="1"/>
        <c:majorTickMark val="none"/>
        <c:minorTickMark val="none"/>
        <c:tickLblPos val="nextTo"/>
        <c:spPr>
          <a:noFill/>
          <a:ln w="9525" cap="flat" cmpd="sng" algn="ctr">
            <a:solidFill>
              <a:schemeClr val="accent5"/>
            </a:solidFill>
            <a:round/>
          </a:ln>
          <a:effectLst/>
        </c:spPr>
        <c:txPr>
          <a:bodyPr rot="-60000000" spcFirstLastPara="1" vertOverflow="ellipsis" vert="horz" wrap="square" anchor="ctr" anchorCtr="1"/>
          <a:lstStyle/>
          <a:p>
            <a:pPr>
              <a:defRPr sz="1000" b="0" i="0" u="none" strike="noStrike" kern="1200" baseline="0">
                <a:solidFill>
                  <a:srgbClr val="201751"/>
                </a:solidFill>
                <a:latin typeface="+mn-lt"/>
                <a:ea typeface="+mn-ea"/>
                <a:cs typeface="+mn-cs"/>
              </a:defRPr>
            </a:pPr>
            <a:endParaRPr lang="en-US"/>
          </a:p>
        </c:txPr>
        <c:crossAx val="760557200"/>
        <c:crosses val="autoZero"/>
        <c:auto val="1"/>
        <c:lblAlgn val="ctr"/>
        <c:lblOffset val="100"/>
        <c:noMultiLvlLbl val="0"/>
      </c:catAx>
      <c:valAx>
        <c:axId val="760557200"/>
        <c:scaling>
          <c:orientation val="minMax"/>
        </c:scaling>
        <c:delete val="0"/>
        <c:axPos val="l"/>
        <c:majorGridlines>
          <c:spPr>
            <a:ln w="9525" cap="flat" cmpd="sng" algn="ctr">
              <a:noFill/>
              <a:round/>
            </a:ln>
            <a:effectLst/>
          </c:spPr>
        </c:majorGridlines>
        <c:title>
          <c:tx>
            <c:rich>
              <a:bodyPr rot="-5400000" spcFirstLastPara="1" vertOverflow="ellipsis" vert="horz" wrap="square" anchor="ctr" anchorCtr="1"/>
              <a:lstStyle/>
              <a:p>
                <a:pPr>
                  <a:defRPr sz="1000" b="0" i="0" u="none" strike="noStrike" kern="1200" baseline="0">
                    <a:solidFill>
                      <a:srgbClr val="201751"/>
                    </a:solidFill>
                    <a:latin typeface="+mn-lt"/>
                    <a:ea typeface="+mn-ea"/>
                    <a:cs typeface="+mn-cs"/>
                  </a:defRPr>
                </a:pPr>
                <a:r>
                  <a:rPr lang="en-GB" sz="1000">
                    <a:solidFill>
                      <a:srgbClr val="201751"/>
                    </a:solidFill>
                  </a:rPr>
                  <a:t>Open Interest</a:t>
                </a:r>
              </a:p>
            </c:rich>
          </c:tx>
          <c:overlay val="0"/>
          <c:spPr>
            <a:noFill/>
            <a:ln>
              <a:noFill/>
            </a:ln>
            <a:effectLst/>
          </c:spPr>
          <c:txPr>
            <a:bodyPr rot="-5400000" spcFirstLastPara="1" vertOverflow="ellipsis" vert="horz" wrap="square" anchor="ctr" anchorCtr="1"/>
            <a:lstStyle/>
            <a:p>
              <a:pPr>
                <a:defRPr sz="1000" b="0" i="0" u="none" strike="noStrike" kern="1200" baseline="0">
                  <a:solidFill>
                    <a:srgbClr val="201751"/>
                  </a:solidFill>
                  <a:latin typeface="+mn-lt"/>
                  <a:ea typeface="+mn-ea"/>
                  <a:cs typeface="+mn-cs"/>
                </a:defRPr>
              </a:pPr>
              <a:endParaRPr lang="en-US"/>
            </a:p>
          </c:txPr>
        </c:title>
        <c:numFmt formatCode="_(* #,##0_);_(* \(#,##0\);_(* &quot;-&quot;??_);_(@_)"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rgbClr val="201751"/>
                </a:solidFill>
                <a:latin typeface="+mn-lt"/>
                <a:ea typeface="+mn-ea"/>
                <a:cs typeface="+mn-cs"/>
              </a:defRPr>
            </a:pPr>
            <a:endParaRPr lang="en-US"/>
          </a:p>
        </c:txPr>
        <c:crossAx val="760559824"/>
        <c:crosses val="autoZero"/>
        <c:crossBetween val="between"/>
      </c:valAx>
      <c:spPr>
        <a:noFill/>
        <a:ln>
          <a:solidFill>
            <a:schemeClr val="bg1"/>
          </a:solidFill>
        </a:ln>
        <a:effectLst/>
      </c:spPr>
    </c:plotArea>
    <c:legend>
      <c:legendPos val="b"/>
      <c:overlay val="0"/>
      <c:spPr>
        <a:noFill/>
        <a:ln>
          <a:noFill/>
        </a:ln>
        <a:effectLst/>
      </c:spPr>
      <c:txPr>
        <a:bodyPr rot="0" spcFirstLastPara="1" vertOverflow="ellipsis" vert="horz" wrap="square" anchor="ctr" anchorCtr="1"/>
        <a:lstStyle/>
        <a:p>
          <a:pPr>
            <a:defRPr sz="1000" b="0" i="0" u="none" strike="noStrike" kern="1200" baseline="0">
              <a:solidFill>
                <a:srgbClr val="20175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'Slide 10'!$H$4</c:f>
              <c:strCache>
                <c:ptCount val="1"/>
                <c:pt idx="0">
                  <c:v>FMEM</c:v>
                </c:pt>
              </c:strCache>
            </c:strRef>
          </c:tx>
          <c:spPr>
            <a:solidFill>
              <a:schemeClr val="accent1"/>
            </a:solidFill>
            <a:ln>
              <a:noFill/>
            </a:ln>
            <a:effectLst/>
          </c:spPr>
          <c:invertIfNegative val="0"/>
          <c:cat>
            <c:numRef>
              <c:f>'Slide 10'!$G$6:$G$77</c:f>
              <c:numCache>
                <c:formatCode>mmm\-yy</c:formatCode>
                <c:ptCount val="72"/>
                <c:pt idx="0">
                  <c:v>42036</c:v>
                </c:pt>
                <c:pt idx="1">
                  <c:v>42064</c:v>
                </c:pt>
                <c:pt idx="2">
                  <c:v>42095</c:v>
                </c:pt>
                <c:pt idx="3">
                  <c:v>42125</c:v>
                </c:pt>
                <c:pt idx="4">
                  <c:v>42156</c:v>
                </c:pt>
                <c:pt idx="5">
                  <c:v>42186</c:v>
                </c:pt>
                <c:pt idx="6">
                  <c:v>42217</c:v>
                </c:pt>
                <c:pt idx="7">
                  <c:v>42248</c:v>
                </c:pt>
                <c:pt idx="8">
                  <c:v>42278</c:v>
                </c:pt>
                <c:pt idx="9">
                  <c:v>42309</c:v>
                </c:pt>
                <c:pt idx="10">
                  <c:v>42339</c:v>
                </c:pt>
                <c:pt idx="11">
                  <c:v>42370</c:v>
                </c:pt>
                <c:pt idx="12">
                  <c:v>42401</c:v>
                </c:pt>
                <c:pt idx="13">
                  <c:v>42430</c:v>
                </c:pt>
                <c:pt idx="14">
                  <c:v>42461</c:v>
                </c:pt>
                <c:pt idx="15">
                  <c:v>42491</c:v>
                </c:pt>
                <c:pt idx="16">
                  <c:v>42522</c:v>
                </c:pt>
                <c:pt idx="17">
                  <c:v>42552</c:v>
                </c:pt>
                <c:pt idx="18">
                  <c:v>42583</c:v>
                </c:pt>
                <c:pt idx="19">
                  <c:v>42614</c:v>
                </c:pt>
                <c:pt idx="20">
                  <c:v>42644</c:v>
                </c:pt>
                <c:pt idx="21">
                  <c:v>42675</c:v>
                </c:pt>
                <c:pt idx="22">
                  <c:v>42705</c:v>
                </c:pt>
                <c:pt idx="23">
                  <c:v>42736</c:v>
                </c:pt>
                <c:pt idx="24">
                  <c:v>42767</c:v>
                </c:pt>
                <c:pt idx="25">
                  <c:v>42795</c:v>
                </c:pt>
                <c:pt idx="26">
                  <c:v>42826</c:v>
                </c:pt>
                <c:pt idx="27">
                  <c:v>42856</c:v>
                </c:pt>
                <c:pt idx="28">
                  <c:v>42887</c:v>
                </c:pt>
                <c:pt idx="29">
                  <c:v>42917</c:v>
                </c:pt>
                <c:pt idx="30">
                  <c:v>42948</c:v>
                </c:pt>
                <c:pt idx="31">
                  <c:v>42979</c:v>
                </c:pt>
                <c:pt idx="32">
                  <c:v>43009</c:v>
                </c:pt>
                <c:pt idx="33">
                  <c:v>43040</c:v>
                </c:pt>
                <c:pt idx="34">
                  <c:v>43070</c:v>
                </c:pt>
                <c:pt idx="35">
                  <c:v>43101</c:v>
                </c:pt>
                <c:pt idx="36">
                  <c:v>43132</c:v>
                </c:pt>
                <c:pt idx="37">
                  <c:v>43160</c:v>
                </c:pt>
                <c:pt idx="38">
                  <c:v>43191</c:v>
                </c:pt>
                <c:pt idx="39">
                  <c:v>43221</c:v>
                </c:pt>
                <c:pt idx="40">
                  <c:v>43252</c:v>
                </c:pt>
                <c:pt idx="41">
                  <c:v>43282</c:v>
                </c:pt>
                <c:pt idx="42">
                  <c:v>43313</c:v>
                </c:pt>
                <c:pt idx="43">
                  <c:v>43344</c:v>
                </c:pt>
                <c:pt idx="44">
                  <c:v>43374</c:v>
                </c:pt>
                <c:pt idx="45">
                  <c:v>43405</c:v>
                </c:pt>
                <c:pt idx="46">
                  <c:v>43435</c:v>
                </c:pt>
                <c:pt idx="47">
                  <c:v>43466</c:v>
                </c:pt>
                <c:pt idx="48">
                  <c:v>43497</c:v>
                </c:pt>
                <c:pt idx="49">
                  <c:v>43525</c:v>
                </c:pt>
                <c:pt idx="50">
                  <c:v>43556</c:v>
                </c:pt>
                <c:pt idx="51">
                  <c:v>43586</c:v>
                </c:pt>
                <c:pt idx="52">
                  <c:v>43617</c:v>
                </c:pt>
                <c:pt idx="53">
                  <c:v>43647</c:v>
                </c:pt>
                <c:pt idx="54">
                  <c:v>43678</c:v>
                </c:pt>
                <c:pt idx="55">
                  <c:v>43709</c:v>
                </c:pt>
                <c:pt idx="56">
                  <c:v>43739</c:v>
                </c:pt>
                <c:pt idx="57">
                  <c:v>43770</c:v>
                </c:pt>
                <c:pt idx="58">
                  <c:v>43800</c:v>
                </c:pt>
              </c:numCache>
            </c:numRef>
          </c:cat>
          <c:val>
            <c:numRef>
              <c:f>'Slide 10'!$H$6:$H$77</c:f>
              <c:numCache>
                <c:formatCode>_-* #,##0_-;\-* #,##0_-;_-* "-"??_-;_-@_-</c:formatCode>
                <c:ptCount val="72"/>
                <c:pt idx="0">
                  <c:v>45</c:v>
                </c:pt>
                <c:pt idx="1">
                  <c:v>52</c:v>
                </c:pt>
                <c:pt idx="2">
                  <c:v>257</c:v>
                </c:pt>
                <c:pt idx="3">
                  <c:v>111</c:v>
                </c:pt>
                <c:pt idx="4">
                  <c:v>620</c:v>
                </c:pt>
                <c:pt idx="5">
                  <c:v>2817</c:v>
                </c:pt>
                <c:pt idx="6">
                  <c:v>1715</c:v>
                </c:pt>
                <c:pt idx="7">
                  <c:v>1369</c:v>
                </c:pt>
                <c:pt idx="8">
                  <c:v>817</c:v>
                </c:pt>
                <c:pt idx="9">
                  <c:v>430</c:v>
                </c:pt>
                <c:pt idx="10">
                  <c:v>716</c:v>
                </c:pt>
                <c:pt idx="11">
                  <c:v>282</c:v>
                </c:pt>
                <c:pt idx="12">
                  <c:v>1016</c:v>
                </c:pt>
                <c:pt idx="13">
                  <c:v>2711</c:v>
                </c:pt>
                <c:pt idx="14">
                  <c:v>1445</c:v>
                </c:pt>
                <c:pt idx="15">
                  <c:v>152</c:v>
                </c:pt>
                <c:pt idx="16">
                  <c:v>2191</c:v>
                </c:pt>
                <c:pt idx="17">
                  <c:v>626</c:v>
                </c:pt>
                <c:pt idx="18">
                  <c:v>235</c:v>
                </c:pt>
                <c:pt idx="19">
                  <c:v>810</c:v>
                </c:pt>
                <c:pt idx="20">
                  <c:v>243</c:v>
                </c:pt>
                <c:pt idx="21">
                  <c:v>1712</c:v>
                </c:pt>
                <c:pt idx="22">
                  <c:v>1440</c:v>
                </c:pt>
                <c:pt idx="23">
                  <c:v>2087</c:v>
                </c:pt>
                <c:pt idx="24">
                  <c:v>692</c:v>
                </c:pt>
                <c:pt idx="25">
                  <c:v>1509</c:v>
                </c:pt>
                <c:pt idx="26">
                  <c:v>1247</c:v>
                </c:pt>
                <c:pt idx="27">
                  <c:v>1507</c:v>
                </c:pt>
                <c:pt idx="28">
                  <c:v>1819</c:v>
                </c:pt>
                <c:pt idx="29">
                  <c:v>1113</c:v>
                </c:pt>
                <c:pt idx="30">
                  <c:v>2912</c:v>
                </c:pt>
                <c:pt idx="31">
                  <c:v>2061</c:v>
                </c:pt>
                <c:pt idx="32">
                  <c:v>2607</c:v>
                </c:pt>
                <c:pt idx="33">
                  <c:v>2474</c:v>
                </c:pt>
                <c:pt idx="34">
                  <c:v>3810</c:v>
                </c:pt>
                <c:pt idx="35">
                  <c:v>2746</c:v>
                </c:pt>
                <c:pt idx="36">
                  <c:v>6468</c:v>
                </c:pt>
                <c:pt idx="37">
                  <c:v>9991</c:v>
                </c:pt>
                <c:pt idx="38">
                  <c:v>5210</c:v>
                </c:pt>
                <c:pt idx="39">
                  <c:v>8631</c:v>
                </c:pt>
                <c:pt idx="40">
                  <c:v>12835</c:v>
                </c:pt>
                <c:pt idx="41">
                  <c:v>5443</c:v>
                </c:pt>
                <c:pt idx="42">
                  <c:v>4473</c:v>
                </c:pt>
                <c:pt idx="43">
                  <c:v>4331</c:v>
                </c:pt>
                <c:pt idx="44">
                  <c:v>3857</c:v>
                </c:pt>
                <c:pt idx="45">
                  <c:v>3361</c:v>
                </c:pt>
                <c:pt idx="46">
                  <c:v>5844</c:v>
                </c:pt>
                <c:pt idx="47">
                  <c:v>3994</c:v>
                </c:pt>
                <c:pt idx="48">
                  <c:v>2695</c:v>
                </c:pt>
                <c:pt idx="49">
                  <c:v>3851</c:v>
                </c:pt>
                <c:pt idx="50">
                  <c:v>2311</c:v>
                </c:pt>
                <c:pt idx="51">
                  <c:v>4489</c:v>
                </c:pt>
                <c:pt idx="52">
                  <c:v>3046</c:v>
                </c:pt>
                <c:pt idx="53">
                  <c:v>1969</c:v>
                </c:pt>
                <c:pt idx="54">
                  <c:v>2925</c:v>
                </c:pt>
                <c:pt idx="55">
                  <c:v>6826</c:v>
                </c:pt>
                <c:pt idx="56">
                  <c:v>2038</c:v>
                </c:pt>
                <c:pt idx="57">
                  <c:v>2145</c:v>
                </c:pt>
                <c:pt idx="58">
                  <c:v>5006</c:v>
                </c:pt>
              </c:numCache>
            </c:numRef>
          </c:val>
          <c:extLst>
            <c:ext xmlns:c16="http://schemas.microsoft.com/office/drawing/2014/chart" uri="{C3380CC4-5D6E-409C-BE32-E72D297353CC}">
              <c16:uniqueId val="{00000000-6AA3-49D7-8B89-549361498B57}"/>
            </c:ext>
          </c:extLst>
        </c:ser>
        <c:ser>
          <c:idx val="1"/>
          <c:order val="1"/>
          <c:tx>
            <c:strRef>
              <c:f>'Slide 10'!$I$4</c:f>
              <c:strCache>
                <c:ptCount val="1"/>
                <c:pt idx="0">
                  <c:v>FMEN</c:v>
                </c:pt>
              </c:strCache>
            </c:strRef>
          </c:tx>
          <c:spPr>
            <a:solidFill>
              <a:schemeClr val="accent2"/>
            </a:solidFill>
            <a:ln>
              <a:noFill/>
            </a:ln>
            <a:effectLst/>
          </c:spPr>
          <c:invertIfNegative val="0"/>
          <c:cat>
            <c:numRef>
              <c:f>'Slide 10'!$G$6:$G$77</c:f>
              <c:numCache>
                <c:formatCode>mmm\-yy</c:formatCode>
                <c:ptCount val="72"/>
                <c:pt idx="0">
                  <c:v>42036</c:v>
                </c:pt>
                <c:pt idx="1">
                  <c:v>42064</c:v>
                </c:pt>
                <c:pt idx="2">
                  <c:v>42095</c:v>
                </c:pt>
                <c:pt idx="3">
                  <c:v>42125</c:v>
                </c:pt>
                <c:pt idx="4">
                  <c:v>42156</c:v>
                </c:pt>
                <c:pt idx="5">
                  <c:v>42186</c:v>
                </c:pt>
                <c:pt idx="6">
                  <c:v>42217</c:v>
                </c:pt>
                <c:pt idx="7">
                  <c:v>42248</c:v>
                </c:pt>
                <c:pt idx="8">
                  <c:v>42278</c:v>
                </c:pt>
                <c:pt idx="9">
                  <c:v>42309</c:v>
                </c:pt>
                <c:pt idx="10">
                  <c:v>42339</c:v>
                </c:pt>
                <c:pt idx="11">
                  <c:v>42370</c:v>
                </c:pt>
                <c:pt idx="12">
                  <c:v>42401</c:v>
                </c:pt>
                <c:pt idx="13">
                  <c:v>42430</c:v>
                </c:pt>
                <c:pt idx="14">
                  <c:v>42461</c:v>
                </c:pt>
                <c:pt idx="15">
                  <c:v>42491</c:v>
                </c:pt>
                <c:pt idx="16">
                  <c:v>42522</c:v>
                </c:pt>
                <c:pt idx="17">
                  <c:v>42552</c:v>
                </c:pt>
                <c:pt idx="18">
                  <c:v>42583</c:v>
                </c:pt>
                <c:pt idx="19">
                  <c:v>42614</c:v>
                </c:pt>
                <c:pt idx="20">
                  <c:v>42644</c:v>
                </c:pt>
                <c:pt idx="21">
                  <c:v>42675</c:v>
                </c:pt>
                <c:pt idx="22">
                  <c:v>42705</c:v>
                </c:pt>
                <c:pt idx="23">
                  <c:v>42736</c:v>
                </c:pt>
                <c:pt idx="24">
                  <c:v>42767</c:v>
                </c:pt>
                <c:pt idx="25">
                  <c:v>42795</c:v>
                </c:pt>
                <c:pt idx="26">
                  <c:v>42826</c:v>
                </c:pt>
                <c:pt idx="27">
                  <c:v>42856</c:v>
                </c:pt>
                <c:pt idx="28">
                  <c:v>42887</c:v>
                </c:pt>
                <c:pt idx="29">
                  <c:v>42917</c:v>
                </c:pt>
                <c:pt idx="30">
                  <c:v>42948</c:v>
                </c:pt>
                <c:pt idx="31">
                  <c:v>42979</c:v>
                </c:pt>
                <c:pt idx="32">
                  <c:v>43009</c:v>
                </c:pt>
                <c:pt idx="33">
                  <c:v>43040</c:v>
                </c:pt>
                <c:pt idx="34">
                  <c:v>43070</c:v>
                </c:pt>
                <c:pt idx="35">
                  <c:v>43101</c:v>
                </c:pt>
                <c:pt idx="36">
                  <c:v>43132</c:v>
                </c:pt>
                <c:pt idx="37">
                  <c:v>43160</c:v>
                </c:pt>
                <c:pt idx="38">
                  <c:v>43191</c:v>
                </c:pt>
                <c:pt idx="39">
                  <c:v>43221</c:v>
                </c:pt>
                <c:pt idx="40">
                  <c:v>43252</c:v>
                </c:pt>
                <c:pt idx="41">
                  <c:v>43282</c:v>
                </c:pt>
                <c:pt idx="42">
                  <c:v>43313</c:v>
                </c:pt>
                <c:pt idx="43">
                  <c:v>43344</c:v>
                </c:pt>
                <c:pt idx="44">
                  <c:v>43374</c:v>
                </c:pt>
                <c:pt idx="45">
                  <c:v>43405</c:v>
                </c:pt>
                <c:pt idx="46">
                  <c:v>43435</c:v>
                </c:pt>
                <c:pt idx="47">
                  <c:v>43466</c:v>
                </c:pt>
                <c:pt idx="48">
                  <c:v>43497</c:v>
                </c:pt>
                <c:pt idx="49">
                  <c:v>43525</c:v>
                </c:pt>
                <c:pt idx="50">
                  <c:v>43556</c:v>
                </c:pt>
                <c:pt idx="51">
                  <c:v>43586</c:v>
                </c:pt>
                <c:pt idx="52">
                  <c:v>43617</c:v>
                </c:pt>
                <c:pt idx="53">
                  <c:v>43647</c:v>
                </c:pt>
                <c:pt idx="54">
                  <c:v>43678</c:v>
                </c:pt>
                <c:pt idx="55">
                  <c:v>43709</c:v>
                </c:pt>
                <c:pt idx="56">
                  <c:v>43739</c:v>
                </c:pt>
                <c:pt idx="57">
                  <c:v>43770</c:v>
                </c:pt>
                <c:pt idx="58">
                  <c:v>43800</c:v>
                </c:pt>
              </c:numCache>
            </c:numRef>
          </c:cat>
          <c:val>
            <c:numRef>
              <c:f>'Slide 10'!$I$6:$I$77</c:f>
              <c:numCache>
                <c:formatCode>_-* #,##0_-;\-* #,##0_-;_-* "-"??_-;_-@_-</c:formatCode>
                <c:ptCount val="72"/>
                <c:pt idx="0">
                  <c:v>0</c:v>
                </c:pt>
                <c:pt idx="1">
                  <c:v>0</c:v>
                </c:pt>
                <c:pt idx="2">
                  <c:v>86</c:v>
                </c:pt>
                <c:pt idx="3">
                  <c:v>266</c:v>
                </c:pt>
                <c:pt idx="4">
                  <c:v>703</c:v>
                </c:pt>
                <c:pt idx="5">
                  <c:v>1116</c:v>
                </c:pt>
                <c:pt idx="6">
                  <c:v>2031</c:v>
                </c:pt>
                <c:pt idx="7">
                  <c:v>2687</c:v>
                </c:pt>
                <c:pt idx="8">
                  <c:v>1073</c:v>
                </c:pt>
                <c:pt idx="9">
                  <c:v>493</c:v>
                </c:pt>
                <c:pt idx="10">
                  <c:v>999</c:v>
                </c:pt>
                <c:pt idx="11">
                  <c:v>888</c:v>
                </c:pt>
                <c:pt idx="12">
                  <c:v>726</c:v>
                </c:pt>
                <c:pt idx="13">
                  <c:v>1872</c:v>
                </c:pt>
                <c:pt idx="14">
                  <c:v>1634</c:v>
                </c:pt>
                <c:pt idx="15">
                  <c:v>502</c:v>
                </c:pt>
                <c:pt idx="16">
                  <c:v>1963</c:v>
                </c:pt>
                <c:pt idx="17">
                  <c:v>559</c:v>
                </c:pt>
                <c:pt idx="18">
                  <c:v>805</c:v>
                </c:pt>
                <c:pt idx="19">
                  <c:v>938</c:v>
                </c:pt>
                <c:pt idx="20">
                  <c:v>129</c:v>
                </c:pt>
                <c:pt idx="21">
                  <c:v>2988</c:v>
                </c:pt>
                <c:pt idx="22">
                  <c:v>523</c:v>
                </c:pt>
                <c:pt idx="23">
                  <c:v>339</c:v>
                </c:pt>
                <c:pt idx="24">
                  <c:v>202</c:v>
                </c:pt>
                <c:pt idx="25">
                  <c:v>2014</c:v>
                </c:pt>
                <c:pt idx="26">
                  <c:v>329</c:v>
                </c:pt>
                <c:pt idx="27">
                  <c:v>605</c:v>
                </c:pt>
                <c:pt idx="28">
                  <c:v>715</c:v>
                </c:pt>
                <c:pt idx="29">
                  <c:v>294</c:v>
                </c:pt>
                <c:pt idx="30">
                  <c:v>1036</c:v>
                </c:pt>
                <c:pt idx="31">
                  <c:v>1483</c:v>
                </c:pt>
                <c:pt idx="32">
                  <c:v>1232</c:v>
                </c:pt>
                <c:pt idx="33">
                  <c:v>1011</c:v>
                </c:pt>
                <c:pt idx="34">
                  <c:v>1286</c:v>
                </c:pt>
                <c:pt idx="35">
                  <c:v>2071</c:v>
                </c:pt>
                <c:pt idx="36">
                  <c:v>3383</c:v>
                </c:pt>
                <c:pt idx="37">
                  <c:v>5028</c:v>
                </c:pt>
                <c:pt idx="38">
                  <c:v>1264</c:v>
                </c:pt>
                <c:pt idx="39">
                  <c:v>3382</c:v>
                </c:pt>
                <c:pt idx="40">
                  <c:v>3424</c:v>
                </c:pt>
                <c:pt idx="41">
                  <c:v>2711</c:v>
                </c:pt>
                <c:pt idx="42">
                  <c:v>3510</c:v>
                </c:pt>
                <c:pt idx="43">
                  <c:v>2651</c:v>
                </c:pt>
                <c:pt idx="44">
                  <c:v>2460</c:v>
                </c:pt>
                <c:pt idx="45">
                  <c:v>2357</c:v>
                </c:pt>
                <c:pt idx="46">
                  <c:v>3507</c:v>
                </c:pt>
                <c:pt idx="47">
                  <c:v>2212</c:v>
                </c:pt>
                <c:pt idx="48">
                  <c:v>1823</c:v>
                </c:pt>
                <c:pt idx="49">
                  <c:v>1102</c:v>
                </c:pt>
                <c:pt idx="50">
                  <c:v>555</c:v>
                </c:pt>
                <c:pt idx="51">
                  <c:v>2532</c:v>
                </c:pt>
                <c:pt idx="52">
                  <c:v>2010</c:v>
                </c:pt>
                <c:pt idx="53">
                  <c:v>864</c:v>
                </c:pt>
                <c:pt idx="54">
                  <c:v>1355</c:v>
                </c:pt>
                <c:pt idx="55">
                  <c:v>4953</c:v>
                </c:pt>
                <c:pt idx="56">
                  <c:v>1289</c:v>
                </c:pt>
                <c:pt idx="57">
                  <c:v>1909</c:v>
                </c:pt>
                <c:pt idx="58">
                  <c:v>3317</c:v>
                </c:pt>
              </c:numCache>
            </c:numRef>
          </c:val>
          <c:extLst>
            <c:ext xmlns:c16="http://schemas.microsoft.com/office/drawing/2014/chart" uri="{C3380CC4-5D6E-409C-BE32-E72D297353CC}">
              <c16:uniqueId val="{00000001-6AA3-49D7-8B89-549361498B57}"/>
            </c:ext>
          </c:extLst>
        </c:ser>
        <c:dLbls>
          <c:showLegendKey val="0"/>
          <c:showVal val="0"/>
          <c:showCatName val="0"/>
          <c:showSerName val="0"/>
          <c:showPercent val="0"/>
          <c:showBubbleSize val="0"/>
        </c:dLbls>
        <c:gapWidth val="150"/>
        <c:overlap val="100"/>
        <c:axId val="2030621664"/>
        <c:axId val="2030622648"/>
      </c:barChart>
      <c:dateAx>
        <c:axId val="2030621664"/>
        <c:scaling>
          <c:orientation val="minMax"/>
          <c:min val="42248"/>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0" spcFirstLastPara="1" vertOverflow="ellipsis" wrap="square" anchor="ctr" anchorCtr="1"/>
          <a:lstStyle/>
          <a:p>
            <a:pPr>
              <a:defRPr sz="1000" b="0" i="0" u="none" strike="noStrike" kern="1200" baseline="0">
                <a:solidFill>
                  <a:srgbClr val="201751"/>
                </a:solidFill>
                <a:latin typeface="+mn-lt"/>
                <a:ea typeface="+mn-ea"/>
                <a:cs typeface="+mn-cs"/>
              </a:defRPr>
            </a:pPr>
            <a:endParaRPr lang="en-US"/>
          </a:p>
        </c:txPr>
        <c:crossAx val="2030622648"/>
        <c:crosses val="autoZero"/>
        <c:auto val="1"/>
        <c:lblOffset val="100"/>
        <c:baseTimeUnit val="months"/>
      </c:dateAx>
      <c:valAx>
        <c:axId val="2030622648"/>
        <c:scaling>
          <c:orientation val="minMax"/>
        </c:scaling>
        <c:delete val="0"/>
        <c:axPos val="l"/>
        <c:majorGridlines>
          <c:spPr>
            <a:ln w="9525" cap="flat" cmpd="sng" algn="ctr">
              <a:solidFill>
                <a:srgbClr val="201751"/>
              </a:solidFill>
              <a:round/>
            </a:ln>
            <a:effectLst/>
          </c:spPr>
        </c:majorGridlines>
        <c:numFmt formatCode="_-* #,##0_-;\-* #,##0_-;_-* &quot;-&quot;??_-;_-@_-"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rgbClr val="201751"/>
                </a:solidFill>
                <a:latin typeface="+mn-lt"/>
                <a:ea typeface="+mn-ea"/>
                <a:cs typeface="+mn-cs"/>
              </a:defRPr>
            </a:pPr>
            <a:endParaRPr lang="en-US"/>
          </a:p>
        </c:txPr>
        <c:crossAx val="203062166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000" b="0" i="0" u="none" strike="noStrike" kern="1200" baseline="0">
              <a:solidFill>
                <a:srgbClr val="201751"/>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v>FMEF</c:v>
          </c:tx>
          <c:spPr>
            <a:ln w="28575" cap="rnd">
              <a:solidFill>
                <a:schemeClr val="accent1"/>
              </a:solidFill>
              <a:round/>
            </a:ln>
            <a:effectLst/>
          </c:spPr>
          <c:marker>
            <c:symbol val="none"/>
          </c:marker>
          <c:cat>
            <c:multiLvlStrRef>
              <c:f>'Surbhi request'!$AM$5:$AN$58</c:f>
              <c:multiLvlStrCache>
                <c:ptCount val="54"/>
                <c:lvl>
                  <c:pt idx="0">
                    <c:v>Jul</c:v>
                  </c:pt>
                  <c:pt idx="1">
                    <c:v>Aug</c:v>
                  </c:pt>
                  <c:pt idx="2">
                    <c:v>Sep</c:v>
                  </c:pt>
                  <c:pt idx="3">
                    <c:v>Oct</c:v>
                  </c:pt>
                  <c:pt idx="4">
                    <c:v>Nov</c:v>
                  </c:pt>
                  <c:pt idx="5">
                    <c:v>Dec</c:v>
                  </c:pt>
                  <c:pt idx="6">
                    <c:v>Jan</c:v>
                  </c:pt>
                  <c:pt idx="7">
                    <c:v>Feb</c:v>
                  </c:pt>
                  <c:pt idx="8">
                    <c:v>Mar</c:v>
                  </c:pt>
                  <c:pt idx="9">
                    <c:v>Apr</c:v>
                  </c:pt>
                  <c:pt idx="10">
                    <c:v>May</c:v>
                  </c:pt>
                  <c:pt idx="11">
                    <c:v>Jun</c:v>
                  </c:pt>
                  <c:pt idx="12">
                    <c:v>Jul</c:v>
                  </c:pt>
                  <c:pt idx="13">
                    <c:v>Aug</c:v>
                  </c:pt>
                  <c:pt idx="14">
                    <c:v>Sep</c:v>
                  </c:pt>
                  <c:pt idx="15">
                    <c:v>Oct</c:v>
                  </c:pt>
                  <c:pt idx="16">
                    <c:v>Nov</c:v>
                  </c:pt>
                  <c:pt idx="17">
                    <c:v>Dec</c:v>
                  </c:pt>
                  <c:pt idx="18">
                    <c:v>Jan</c:v>
                  </c:pt>
                  <c:pt idx="19">
                    <c:v>Feb</c:v>
                  </c:pt>
                  <c:pt idx="20">
                    <c:v>Mar</c:v>
                  </c:pt>
                  <c:pt idx="21">
                    <c:v>Apr</c:v>
                  </c:pt>
                  <c:pt idx="22">
                    <c:v>May</c:v>
                  </c:pt>
                  <c:pt idx="23">
                    <c:v>Jun</c:v>
                  </c:pt>
                  <c:pt idx="24">
                    <c:v>Jul</c:v>
                  </c:pt>
                  <c:pt idx="25">
                    <c:v>Aug</c:v>
                  </c:pt>
                  <c:pt idx="26">
                    <c:v>Sep</c:v>
                  </c:pt>
                  <c:pt idx="27">
                    <c:v>Oct</c:v>
                  </c:pt>
                  <c:pt idx="28">
                    <c:v>Nov</c:v>
                  </c:pt>
                  <c:pt idx="29">
                    <c:v>Dec</c:v>
                  </c:pt>
                  <c:pt idx="30">
                    <c:v>Jan</c:v>
                  </c:pt>
                  <c:pt idx="31">
                    <c:v>Feb</c:v>
                  </c:pt>
                  <c:pt idx="32">
                    <c:v>Mar</c:v>
                  </c:pt>
                  <c:pt idx="33">
                    <c:v>Apr</c:v>
                  </c:pt>
                  <c:pt idx="34">
                    <c:v>May</c:v>
                  </c:pt>
                  <c:pt idx="35">
                    <c:v>Jun</c:v>
                  </c:pt>
                  <c:pt idx="36">
                    <c:v>Jul</c:v>
                  </c:pt>
                  <c:pt idx="37">
                    <c:v>Aug</c:v>
                  </c:pt>
                  <c:pt idx="38">
                    <c:v>Sep</c:v>
                  </c:pt>
                  <c:pt idx="39">
                    <c:v>Oct</c:v>
                  </c:pt>
                  <c:pt idx="40">
                    <c:v>Nov</c:v>
                  </c:pt>
                  <c:pt idx="41">
                    <c:v>Dec</c:v>
                  </c:pt>
                  <c:pt idx="42">
                    <c:v>Jan</c:v>
                  </c:pt>
                  <c:pt idx="43">
                    <c:v>Feb</c:v>
                  </c:pt>
                  <c:pt idx="44">
                    <c:v>Mar</c:v>
                  </c:pt>
                  <c:pt idx="45">
                    <c:v>Apr</c:v>
                  </c:pt>
                  <c:pt idx="46">
                    <c:v>May</c:v>
                  </c:pt>
                  <c:pt idx="47">
                    <c:v>Jun</c:v>
                  </c:pt>
                  <c:pt idx="48">
                    <c:v>Jul</c:v>
                  </c:pt>
                  <c:pt idx="49">
                    <c:v>Aug</c:v>
                  </c:pt>
                  <c:pt idx="50">
                    <c:v>Sep</c:v>
                  </c:pt>
                  <c:pt idx="51">
                    <c:v>Oct</c:v>
                  </c:pt>
                  <c:pt idx="52">
                    <c:v>Nov</c:v>
                  </c:pt>
                  <c:pt idx="53">
                    <c:v>Dec</c:v>
                  </c:pt>
                </c:lvl>
                <c:lvl>
                  <c:pt idx="0">
                    <c:v>2015</c:v>
                  </c:pt>
                  <c:pt idx="6">
                    <c:v>2016</c:v>
                  </c:pt>
                  <c:pt idx="18">
                    <c:v>2017</c:v>
                  </c:pt>
                  <c:pt idx="30">
                    <c:v>2018</c:v>
                  </c:pt>
                  <c:pt idx="42">
                    <c:v>2019</c:v>
                  </c:pt>
                </c:lvl>
              </c:multiLvlStrCache>
            </c:multiLvlStrRef>
          </c:cat>
          <c:val>
            <c:numRef>
              <c:f>'Surbhi request'!$AJ$5:$AJ$58</c:f>
              <c:numCache>
                <c:formatCode>General</c:formatCode>
                <c:ptCount val="54"/>
                <c:pt idx="0">
                  <c:v>24.54</c:v>
                </c:pt>
                <c:pt idx="1">
                  <c:v>30.34</c:v>
                </c:pt>
                <c:pt idx="2">
                  <c:v>29.25</c:v>
                </c:pt>
                <c:pt idx="3">
                  <c:v>30.72</c:v>
                </c:pt>
                <c:pt idx="4">
                  <c:v>25.93</c:v>
                </c:pt>
                <c:pt idx="5">
                  <c:v>26.34</c:v>
                </c:pt>
                <c:pt idx="6">
                  <c:v>23.73</c:v>
                </c:pt>
                <c:pt idx="7">
                  <c:v>24</c:v>
                </c:pt>
                <c:pt idx="8">
                  <c:v>24.08</c:v>
                </c:pt>
                <c:pt idx="9">
                  <c:v>24.14</c:v>
                </c:pt>
                <c:pt idx="10">
                  <c:v>24.46</c:v>
                </c:pt>
                <c:pt idx="11">
                  <c:v>22.09</c:v>
                </c:pt>
                <c:pt idx="12">
                  <c:v>21.26</c:v>
                </c:pt>
                <c:pt idx="13">
                  <c:v>23.15</c:v>
                </c:pt>
                <c:pt idx="14">
                  <c:v>24.12</c:v>
                </c:pt>
                <c:pt idx="15">
                  <c:v>14.61</c:v>
                </c:pt>
                <c:pt idx="16">
                  <c:v>17.670000000000002</c:v>
                </c:pt>
                <c:pt idx="17">
                  <c:v>15.57</c:v>
                </c:pt>
                <c:pt idx="18">
                  <c:v>26.71</c:v>
                </c:pt>
                <c:pt idx="19">
                  <c:v>18.239999999999998</c:v>
                </c:pt>
                <c:pt idx="20">
                  <c:v>19.309999999999999</c:v>
                </c:pt>
                <c:pt idx="21">
                  <c:v>20.41</c:v>
                </c:pt>
                <c:pt idx="22">
                  <c:v>22.53</c:v>
                </c:pt>
                <c:pt idx="23">
                  <c:v>19.190000000000001</c:v>
                </c:pt>
                <c:pt idx="24">
                  <c:v>18.239999999999998</c:v>
                </c:pt>
                <c:pt idx="25">
                  <c:v>16.77</c:v>
                </c:pt>
                <c:pt idx="26">
                  <c:v>15.02</c:v>
                </c:pt>
                <c:pt idx="27">
                  <c:v>13.48</c:v>
                </c:pt>
                <c:pt idx="28">
                  <c:v>14.6</c:v>
                </c:pt>
                <c:pt idx="29">
                  <c:v>15.36</c:v>
                </c:pt>
                <c:pt idx="30">
                  <c:v>13.61</c:v>
                </c:pt>
                <c:pt idx="31">
                  <c:v>13.07</c:v>
                </c:pt>
                <c:pt idx="32">
                  <c:v>11.44</c:v>
                </c:pt>
                <c:pt idx="33">
                  <c:v>11.7</c:v>
                </c:pt>
                <c:pt idx="34">
                  <c:v>12.14</c:v>
                </c:pt>
                <c:pt idx="35">
                  <c:v>11.54</c:v>
                </c:pt>
                <c:pt idx="36">
                  <c:v>12.64</c:v>
                </c:pt>
                <c:pt idx="37">
                  <c:v>10.24</c:v>
                </c:pt>
                <c:pt idx="38">
                  <c:v>11.15</c:v>
                </c:pt>
                <c:pt idx="39">
                  <c:v>13.77</c:v>
                </c:pt>
                <c:pt idx="40">
                  <c:v>9.6300000000000008</c:v>
                </c:pt>
                <c:pt idx="41">
                  <c:v>12.22</c:v>
                </c:pt>
                <c:pt idx="42">
                  <c:v>9.7899999999999991</c:v>
                </c:pt>
                <c:pt idx="43">
                  <c:v>8.39</c:v>
                </c:pt>
                <c:pt idx="44">
                  <c:v>8.08</c:v>
                </c:pt>
                <c:pt idx="45">
                  <c:v>13.05</c:v>
                </c:pt>
                <c:pt idx="46">
                  <c:v>13.62</c:v>
                </c:pt>
                <c:pt idx="47">
                  <c:v>12.02</c:v>
                </c:pt>
                <c:pt idx="48">
                  <c:v>11.86</c:v>
                </c:pt>
                <c:pt idx="49">
                  <c:v>10.02</c:v>
                </c:pt>
                <c:pt idx="50">
                  <c:v>9.26</c:v>
                </c:pt>
                <c:pt idx="51">
                  <c:v>9.77</c:v>
                </c:pt>
                <c:pt idx="52">
                  <c:v>6.4</c:v>
                </c:pt>
                <c:pt idx="53">
                  <c:v>4.95</c:v>
                </c:pt>
              </c:numCache>
            </c:numRef>
          </c:val>
          <c:smooth val="0"/>
          <c:extLst>
            <c:ext xmlns:c16="http://schemas.microsoft.com/office/drawing/2014/chart" uri="{C3380CC4-5D6E-409C-BE32-E72D297353CC}">
              <c16:uniqueId val="{00000000-56A4-4691-9F0F-2EB48A32C209}"/>
            </c:ext>
          </c:extLst>
        </c:ser>
        <c:ser>
          <c:idx val="2"/>
          <c:order val="1"/>
          <c:tx>
            <c:v>FMEM</c:v>
          </c:tx>
          <c:spPr>
            <a:ln w="28575" cap="rnd">
              <a:solidFill>
                <a:srgbClr val="00CE7D"/>
              </a:solidFill>
              <a:round/>
            </a:ln>
            <a:effectLst/>
          </c:spPr>
          <c:marker>
            <c:symbol val="none"/>
          </c:marker>
          <c:cat>
            <c:multiLvlStrRef>
              <c:f>'Surbhi request'!$AM$5:$AN$58</c:f>
              <c:multiLvlStrCache>
                <c:ptCount val="54"/>
                <c:lvl>
                  <c:pt idx="0">
                    <c:v>Jul</c:v>
                  </c:pt>
                  <c:pt idx="1">
                    <c:v>Aug</c:v>
                  </c:pt>
                  <c:pt idx="2">
                    <c:v>Sep</c:v>
                  </c:pt>
                  <c:pt idx="3">
                    <c:v>Oct</c:v>
                  </c:pt>
                  <c:pt idx="4">
                    <c:v>Nov</c:v>
                  </c:pt>
                  <c:pt idx="5">
                    <c:v>Dec</c:v>
                  </c:pt>
                  <c:pt idx="6">
                    <c:v>Jan</c:v>
                  </c:pt>
                  <c:pt idx="7">
                    <c:v>Feb</c:v>
                  </c:pt>
                  <c:pt idx="8">
                    <c:v>Mar</c:v>
                  </c:pt>
                  <c:pt idx="9">
                    <c:v>Apr</c:v>
                  </c:pt>
                  <c:pt idx="10">
                    <c:v>May</c:v>
                  </c:pt>
                  <c:pt idx="11">
                    <c:v>Jun</c:v>
                  </c:pt>
                  <c:pt idx="12">
                    <c:v>Jul</c:v>
                  </c:pt>
                  <c:pt idx="13">
                    <c:v>Aug</c:v>
                  </c:pt>
                  <c:pt idx="14">
                    <c:v>Sep</c:v>
                  </c:pt>
                  <c:pt idx="15">
                    <c:v>Oct</c:v>
                  </c:pt>
                  <c:pt idx="16">
                    <c:v>Nov</c:v>
                  </c:pt>
                  <c:pt idx="17">
                    <c:v>Dec</c:v>
                  </c:pt>
                  <c:pt idx="18">
                    <c:v>Jan</c:v>
                  </c:pt>
                  <c:pt idx="19">
                    <c:v>Feb</c:v>
                  </c:pt>
                  <c:pt idx="20">
                    <c:v>Mar</c:v>
                  </c:pt>
                  <c:pt idx="21">
                    <c:v>Apr</c:v>
                  </c:pt>
                  <c:pt idx="22">
                    <c:v>May</c:v>
                  </c:pt>
                  <c:pt idx="23">
                    <c:v>Jun</c:v>
                  </c:pt>
                  <c:pt idx="24">
                    <c:v>Jul</c:v>
                  </c:pt>
                  <c:pt idx="25">
                    <c:v>Aug</c:v>
                  </c:pt>
                  <c:pt idx="26">
                    <c:v>Sep</c:v>
                  </c:pt>
                  <c:pt idx="27">
                    <c:v>Oct</c:v>
                  </c:pt>
                  <c:pt idx="28">
                    <c:v>Nov</c:v>
                  </c:pt>
                  <c:pt idx="29">
                    <c:v>Dec</c:v>
                  </c:pt>
                  <c:pt idx="30">
                    <c:v>Jan</c:v>
                  </c:pt>
                  <c:pt idx="31">
                    <c:v>Feb</c:v>
                  </c:pt>
                  <c:pt idx="32">
                    <c:v>Mar</c:v>
                  </c:pt>
                  <c:pt idx="33">
                    <c:v>Apr</c:v>
                  </c:pt>
                  <c:pt idx="34">
                    <c:v>May</c:v>
                  </c:pt>
                  <c:pt idx="35">
                    <c:v>Jun</c:v>
                  </c:pt>
                  <c:pt idx="36">
                    <c:v>Jul</c:v>
                  </c:pt>
                  <c:pt idx="37">
                    <c:v>Aug</c:v>
                  </c:pt>
                  <c:pt idx="38">
                    <c:v>Sep</c:v>
                  </c:pt>
                  <c:pt idx="39">
                    <c:v>Oct</c:v>
                  </c:pt>
                  <c:pt idx="40">
                    <c:v>Nov</c:v>
                  </c:pt>
                  <c:pt idx="41">
                    <c:v>Dec</c:v>
                  </c:pt>
                  <c:pt idx="42">
                    <c:v>Jan</c:v>
                  </c:pt>
                  <c:pt idx="43">
                    <c:v>Feb</c:v>
                  </c:pt>
                  <c:pt idx="44">
                    <c:v>Mar</c:v>
                  </c:pt>
                  <c:pt idx="45">
                    <c:v>Apr</c:v>
                  </c:pt>
                  <c:pt idx="46">
                    <c:v>May</c:v>
                  </c:pt>
                  <c:pt idx="47">
                    <c:v>Jun</c:v>
                  </c:pt>
                  <c:pt idx="48">
                    <c:v>Jul</c:v>
                  </c:pt>
                  <c:pt idx="49">
                    <c:v>Aug</c:v>
                  </c:pt>
                  <c:pt idx="50">
                    <c:v>Sep</c:v>
                  </c:pt>
                  <c:pt idx="51">
                    <c:v>Oct</c:v>
                  </c:pt>
                  <c:pt idx="52">
                    <c:v>Nov</c:v>
                  </c:pt>
                  <c:pt idx="53">
                    <c:v>Dec</c:v>
                  </c:pt>
                </c:lvl>
                <c:lvl>
                  <c:pt idx="0">
                    <c:v>2015</c:v>
                  </c:pt>
                  <c:pt idx="6">
                    <c:v>2016</c:v>
                  </c:pt>
                  <c:pt idx="18">
                    <c:v>2017</c:v>
                  </c:pt>
                  <c:pt idx="30">
                    <c:v>2018</c:v>
                  </c:pt>
                  <c:pt idx="42">
                    <c:v>2019</c:v>
                  </c:pt>
                </c:lvl>
              </c:multiLvlStrCache>
            </c:multiLvlStrRef>
          </c:cat>
          <c:val>
            <c:numRef>
              <c:f>'Surbhi request'!$AQ$5:$AQ$58</c:f>
              <c:numCache>
                <c:formatCode>General</c:formatCode>
                <c:ptCount val="54"/>
                <c:pt idx="0">
                  <c:v>29.75</c:v>
                </c:pt>
                <c:pt idx="1">
                  <c:v>32.54</c:v>
                </c:pt>
                <c:pt idx="2">
                  <c:v>31.81</c:v>
                </c:pt>
                <c:pt idx="3">
                  <c:v>28.56</c:v>
                </c:pt>
                <c:pt idx="4">
                  <c:v>26.71</c:v>
                </c:pt>
                <c:pt idx="5">
                  <c:v>28.97</c:v>
                </c:pt>
                <c:pt idx="6">
                  <c:v>24.33</c:v>
                </c:pt>
                <c:pt idx="7">
                  <c:v>22.4</c:v>
                </c:pt>
                <c:pt idx="8">
                  <c:v>21.66</c:v>
                </c:pt>
                <c:pt idx="9">
                  <c:v>22.85</c:v>
                </c:pt>
                <c:pt idx="10">
                  <c:v>21.38</c:v>
                </c:pt>
                <c:pt idx="11">
                  <c:v>18.63</c:v>
                </c:pt>
                <c:pt idx="12">
                  <c:v>19.36</c:v>
                </c:pt>
                <c:pt idx="13">
                  <c:v>19.22</c:v>
                </c:pt>
                <c:pt idx="14">
                  <c:v>18.53</c:v>
                </c:pt>
                <c:pt idx="15">
                  <c:v>15.54</c:v>
                </c:pt>
                <c:pt idx="16">
                  <c:v>20.329999999999998</c:v>
                </c:pt>
                <c:pt idx="17">
                  <c:v>17.63</c:v>
                </c:pt>
                <c:pt idx="18">
                  <c:v>27.65</c:v>
                </c:pt>
                <c:pt idx="19">
                  <c:v>19.329999999999998</c:v>
                </c:pt>
                <c:pt idx="20">
                  <c:v>20.309999999999999</c:v>
                </c:pt>
                <c:pt idx="21">
                  <c:v>16.399999999999999</c:v>
                </c:pt>
                <c:pt idx="22">
                  <c:v>18.649999999999999</c:v>
                </c:pt>
                <c:pt idx="23">
                  <c:v>15</c:v>
                </c:pt>
                <c:pt idx="24">
                  <c:v>13.61</c:v>
                </c:pt>
                <c:pt idx="25">
                  <c:v>13.24</c:v>
                </c:pt>
                <c:pt idx="26">
                  <c:v>10.92</c:v>
                </c:pt>
                <c:pt idx="27">
                  <c:v>9.0399999999999991</c:v>
                </c:pt>
                <c:pt idx="28">
                  <c:v>12.19</c:v>
                </c:pt>
                <c:pt idx="29">
                  <c:v>12.7</c:v>
                </c:pt>
                <c:pt idx="30">
                  <c:v>10.220000000000001</c:v>
                </c:pt>
                <c:pt idx="31">
                  <c:v>10.02</c:v>
                </c:pt>
                <c:pt idx="32">
                  <c:v>8.86</c:v>
                </c:pt>
                <c:pt idx="33">
                  <c:v>8.57</c:v>
                </c:pt>
                <c:pt idx="34">
                  <c:v>8.6300000000000008</c:v>
                </c:pt>
                <c:pt idx="35">
                  <c:v>8.01</c:v>
                </c:pt>
                <c:pt idx="36">
                  <c:v>9.74</c:v>
                </c:pt>
                <c:pt idx="37">
                  <c:v>9.11</c:v>
                </c:pt>
                <c:pt idx="38">
                  <c:v>8.64</c:v>
                </c:pt>
                <c:pt idx="39">
                  <c:v>10.57</c:v>
                </c:pt>
                <c:pt idx="40">
                  <c:v>10.73</c:v>
                </c:pt>
                <c:pt idx="41">
                  <c:v>11.38</c:v>
                </c:pt>
                <c:pt idx="42">
                  <c:v>10.63</c:v>
                </c:pt>
                <c:pt idx="43">
                  <c:v>9.9499999999999993</c:v>
                </c:pt>
                <c:pt idx="44">
                  <c:v>9.11</c:v>
                </c:pt>
                <c:pt idx="45">
                  <c:v>9.32</c:v>
                </c:pt>
                <c:pt idx="46">
                  <c:v>11.98</c:v>
                </c:pt>
                <c:pt idx="47">
                  <c:v>9.27</c:v>
                </c:pt>
                <c:pt idx="48">
                  <c:v>8.7200000000000006</c:v>
                </c:pt>
                <c:pt idx="49">
                  <c:v>8.74</c:v>
                </c:pt>
                <c:pt idx="50">
                  <c:v>7.71</c:v>
                </c:pt>
                <c:pt idx="51">
                  <c:v>10.61</c:v>
                </c:pt>
                <c:pt idx="52">
                  <c:v>7.38</c:v>
                </c:pt>
                <c:pt idx="53">
                  <c:v>6.85</c:v>
                </c:pt>
              </c:numCache>
            </c:numRef>
          </c:val>
          <c:smooth val="0"/>
          <c:extLst>
            <c:ext xmlns:c16="http://schemas.microsoft.com/office/drawing/2014/chart" uri="{C3380CC4-5D6E-409C-BE32-E72D297353CC}">
              <c16:uniqueId val="{00000001-56A4-4691-9F0F-2EB48A32C209}"/>
            </c:ext>
          </c:extLst>
        </c:ser>
        <c:dLbls>
          <c:showLegendKey val="0"/>
          <c:showVal val="0"/>
          <c:showCatName val="0"/>
          <c:showSerName val="0"/>
          <c:showPercent val="0"/>
          <c:showBubbleSize val="0"/>
        </c:dLbls>
        <c:smooth val="0"/>
        <c:axId val="1010445488"/>
        <c:axId val="1010441552"/>
      </c:lineChart>
      <c:catAx>
        <c:axId val="1010445488"/>
        <c:scaling>
          <c:orientation val="minMax"/>
        </c:scaling>
        <c:delete val="0"/>
        <c:axPos val="b"/>
        <c:numFmt formatCode="General" sourceLinked="1"/>
        <c:majorTickMark val="none"/>
        <c:minorTickMark val="none"/>
        <c:tickLblPos val="nextTo"/>
        <c:spPr>
          <a:noFill/>
          <a:ln w="9525" cap="flat" cmpd="sng" algn="ctr">
            <a:noFill/>
            <a:round/>
          </a:ln>
          <a:effectLst/>
        </c:spPr>
        <c:txPr>
          <a:bodyPr rot="0" spcFirstLastPara="1" vertOverflow="ellipsis" wrap="square" anchor="ctr" anchorCtr="1"/>
          <a:lstStyle/>
          <a:p>
            <a:pPr>
              <a:defRPr sz="1000" b="0" i="0" u="none" strike="noStrike" kern="1200" baseline="0">
                <a:solidFill>
                  <a:srgbClr val="201751"/>
                </a:solidFill>
                <a:latin typeface="+mn-lt"/>
                <a:ea typeface="+mn-ea"/>
                <a:cs typeface="+mn-cs"/>
              </a:defRPr>
            </a:pPr>
            <a:endParaRPr lang="en-US"/>
          </a:p>
        </c:txPr>
        <c:crossAx val="1010441552"/>
        <c:crosses val="autoZero"/>
        <c:auto val="1"/>
        <c:lblAlgn val="ctr"/>
        <c:lblOffset val="100"/>
        <c:noMultiLvlLbl val="0"/>
      </c:catAx>
      <c:valAx>
        <c:axId val="1010441552"/>
        <c:scaling>
          <c:orientation val="minMax"/>
        </c:scaling>
        <c:delete val="0"/>
        <c:axPos val="l"/>
        <c:majorGridlines>
          <c:spPr>
            <a:ln w="9525" cap="flat" cmpd="sng" algn="ctr">
              <a:solidFill>
                <a:srgbClr val="201751"/>
              </a:solidFill>
              <a:round/>
            </a:ln>
            <a:effectLst/>
          </c:spPr>
        </c:majorGridlines>
        <c:numFmt formatCode="_(* #,##0_);_(* \(#,##0\);_(* &quot;-&quot;_);_(@_)" sourceLinked="0"/>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rgbClr val="201751"/>
                </a:solidFill>
                <a:latin typeface="+mn-lt"/>
                <a:ea typeface="+mn-ea"/>
                <a:cs typeface="+mn-cs"/>
              </a:defRPr>
            </a:pPr>
            <a:endParaRPr lang="en-US"/>
          </a:p>
        </c:txPr>
        <c:crossAx val="101044548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000" b="0" i="0" u="none" strike="noStrike" kern="1200" baseline="0">
              <a:solidFill>
                <a:sysClr val="windowText" lastClr="000000"/>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561800812362445E-2"/>
          <c:y val="5.6766445789014373E-2"/>
          <c:w val="0.9197507885015811"/>
          <c:h val="0.73525726133126312"/>
        </c:manualLayout>
      </c:layout>
      <c:barChart>
        <c:barDir val="col"/>
        <c:grouping val="stacked"/>
        <c:varyColors val="0"/>
        <c:ser>
          <c:idx val="0"/>
          <c:order val="0"/>
          <c:tx>
            <c:strRef>
              <c:f>'30min'!$A$4</c:f>
              <c:strCache>
                <c:ptCount val="1"/>
                <c:pt idx="0">
                  <c:v>China</c:v>
                </c:pt>
              </c:strCache>
            </c:strRef>
          </c:tx>
          <c:spPr>
            <a:solidFill>
              <a:schemeClr val="accent1"/>
            </a:solidFill>
            <a:ln>
              <a:noFill/>
            </a:ln>
            <a:effectLst/>
          </c:spPr>
          <c:invertIfNegative val="0"/>
          <c:cat>
            <c:strRef>
              <c:f>'30min'!$C$1:$AR$1</c:f>
              <c:strCache>
                <c:ptCount val="42"/>
                <c:pt idx="0">
                  <c:v>0:00 - 0:30</c:v>
                </c:pt>
                <c:pt idx="1">
                  <c:v>0:30 - 1:00</c:v>
                </c:pt>
                <c:pt idx="2">
                  <c:v>1:00 - 1:30</c:v>
                </c:pt>
                <c:pt idx="3">
                  <c:v>1:30 - 2:00</c:v>
                </c:pt>
                <c:pt idx="4">
                  <c:v>2:00 - 2:30</c:v>
                </c:pt>
                <c:pt idx="5">
                  <c:v>2:30 - 3:00</c:v>
                </c:pt>
                <c:pt idx="6">
                  <c:v>3:00 - 3:30</c:v>
                </c:pt>
                <c:pt idx="7">
                  <c:v>3:30 - 4:00</c:v>
                </c:pt>
                <c:pt idx="8">
                  <c:v>4:00 - 4:30</c:v>
                </c:pt>
                <c:pt idx="9">
                  <c:v>4:30 - 5:00</c:v>
                </c:pt>
                <c:pt idx="10">
                  <c:v>5:00 - 5:30</c:v>
                </c:pt>
                <c:pt idx="11">
                  <c:v>5:30 - 6:00</c:v>
                </c:pt>
                <c:pt idx="12">
                  <c:v>6:00 - 6:30</c:v>
                </c:pt>
                <c:pt idx="13">
                  <c:v>6:30 - 7:00</c:v>
                </c:pt>
                <c:pt idx="14">
                  <c:v>7:00 - 7:30</c:v>
                </c:pt>
                <c:pt idx="15">
                  <c:v>7:30 - 8:00</c:v>
                </c:pt>
                <c:pt idx="16">
                  <c:v>8:00 - 8:30</c:v>
                </c:pt>
                <c:pt idx="17">
                  <c:v>8:30 - 9:00</c:v>
                </c:pt>
                <c:pt idx="18">
                  <c:v>9:00 - 9:30</c:v>
                </c:pt>
                <c:pt idx="19">
                  <c:v>9:30 - 10:00</c:v>
                </c:pt>
                <c:pt idx="20">
                  <c:v>10:00 - 10:30</c:v>
                </c:pt>
                <c:pt idx="21">
                  <c:v>10:30 - 11:00</c:v>
                </c:pt>
                <c:pt idx="22">
                  <c:v>11:00 - 11:30</c:v>
                </c:pt>
                <c:pt idx="23">
                  <c:v>11:30 - 12:00</c:v>
                </c:pt>
                <c:pt idx="24">
                  <c:v>12:00 - 12:30</c:v>
                </c:pt>
                <c:pt idx="25">
                  <c:v>12:30 - 13:00</c:v>
                </c:pt>
                <c:pt idx="26">
                  <c:v>13:00 - 13:30</c:v>
                </c:pt>
                <c:pt idx="27">
                  <c:v>13:30 - 14:00</c:v>
                </c:pt>
                <c:pt idx="28">
                  <c:v>14:00 - 14:30</c:v>
                </c:pt>
                <c:pt idx="29">
                  <c:v>14:30 - 15:00</c:v>
                </c:pt>
                <c:pt idx="30">
                  <c:v>15:00 - 15:30</c:v>
                </c:pt>
                <c:pt idx="31">
                  <c:v>15:30 - 16:00</c:v>
                </c:pt>
                <c:pt idx="32">
                  <c:v>16:00 - 16:30</c:v>
                </c:pt>
                <c:pt idx="33">
                  <c:v>16:30 - 17:00</c:v>
                </c:pt>
                <c:pt idx="34">
                  <c:v>17:00 - 17:30</c:v>
                </c:pt>
                <c:pt idx="35">
                  <c:v>17:30 - 18:00</c:v>
                </c:pt>
                <c:pt idx="36">
                  <c:v>18:00 - 18:30</c:v>
                </c:pt>
                <c:pt idx="37">
                  <c:v>18:30 - 19:00</c:v>
                </c:pt>
                <c:pt idx="38">
                  <c:v>19:00 - 19:30</c:v>
                </c:pt>
                <c:pt idx="39">
                  <c:v>19:30 - 20:00</c:v>
                </c:pt>
                <c:pt idx="40">
                  <c:v>20:00 - 20:30</c:v>
                </c:pt>
                <c:pt idx="41">
                  <c:v>20:30 - 21:00</c:v>
                </c:pt>
              </c:strCache>
            </c:strRef>
          </c:cat>
          <c:val>
            <c:numRef>
              <c:f>'30min'!$C$4:$AR$4</c:f>
              <c:numCache>
                <c:formatCode>General</c:formatCode>
                <c:ptCount val="42"/>
                <c:pt idx="2" formatCode="0%">
                  <c:v>0.2606</c:v>
                </c:pt>
                <c:pt idx="3" formatCode="0%">
                  <c:v>0.2606</c:v>
                </c:pt>
                <c:pt idx="4" formatCode="0%">
                  <c:v>0.2606</c:v>
                </c:pt>
                <c:pt idx="5" formatCode="0%">
                  <c:v>0.2606</c:v>
                </c:pt>
                <c:pt idx="6" formatCode="0%">
                  <c:v>0.2606</c:v>
                </c:pt>
                <c:pt idx="7" formatCode="0%">
                  <c:v>0.2606</c:v>
                </c:pt>
                <c:pt idx="10" formatCode="0%">
                  <c:v>0.2606</c:v>
                </c:pt>
                <c:pt idx="11" formatCode="0%">
                  <c:v>0.2606</c:v>
                </c:pt>
                <c:pt idx="12" formatCode="0%">
                  <c:v>0.2606</c:v>
                </c:pt>
                <c:pt idx="13" formatCode="0%">
                  <c:v>0.2606</c:v>
                </c:pt>
                <c:pt idx="14" formatCode="0%">
                  <c:v>0.2606</c:v>
                </c:pt>
                <c:pt idx="15" formatCode="0%">
                  <c:v>0.2606</c:v>
                </c:pt>
              </c:numCache>
            </c:numRef>
          </c:val>
          <c:extLst>
            <c:ext xmlns:c16="http://schemas.microsoft.com/office/drawing/2014/chart" uri="{C3380CC4-5D6E-409C-BE32-E72D297353CC}">
              <c16:uniqueId val="{00000000-F14E-4EC7-89E0-BD94DE9970FE}"/>
            </c:ext>
          </c:extLst>
        </c:ser>
        <c:ser>
          <c:idx val="1"/>
          <c:order val="1"/>
          <c:tx>
            <c:strRef>
              <c:f>'30min'!$A$5</c:f>
              <c:strCache>
                <c:ptCount val="1"/>
                <c:pt idx="0">
                  <c:v>Korea (South)</c:v>
                </c:pt>
              </c:strCache>
            </c:strRef>
          </c:tx>
          <c:spPr>
            <a:solidFill>
              <a:schemeClr val="accent2"/>
            </a:solidFill>
            <a:ln>
              <a:noFill/>
            </a:ln>
            <a:effectLst/>
          </c:spPr>
          <c:invertIfNegative val="0"/>
          <c:cat>
            <c:strRef>
              <c:f>'30min'!$C$1:$AR$1</c:f>
              <c:strCache>
                <c:ptCount val="42"/>
                <c:pt idx="0">
                  <c:v>0:00 - 0:30</c:v>
                </c:pt>
                <c:pt idx="1">
                  <c:v>0:30 - 1:00</c:v>
                </c:pt>
                <c:pt idx="2">
                  <c:v>1:00 - 1:30</c:v>
                </c:pt>
                <c:pt idx="3">
                  <c:v>1:30 - 2:00</c:v>
                </c:pt>
                <c:pt idx="4">
                  <c:v>2:00 - 2:30</c:v>
                </c:pt>
                <c:pt idx="5">
                  <c:v>2:30 - 3:00</c:v>
                </c:pt>
                <c:pt idx="6">
                  <c:v>3:00 - 3:30</c:v>
                </c:pt>
                <c:pt idx="7">
                  <c:v>3:30 - 4:00</c:v>
                </c:pt>
                <c:pt idx="8">
                  <c:v>4:00 - 4:30</c:v>
                </c:pt>
                <c:pt idx="9">
                  <c:v>4:30 - 5:00</c:v>
                </c:pt>
                <c:pt idx="10">
                  <c:v>5:00 - 5:30</c:v>
                </c:pt>
                <c:pt idx="11">
                  <c:v>5:30 - 6:00</c:v>
                </c:pt>
                <c:pt idx="12">
                  <c:v>6:00 - 6:30</c:v>
                </c:pt>
                <c:pt idx="13">
                  <c:v>6:30 - 7:00</c:v>
                </c:pt>
                <c:pt idx="14">
                  <c:v>7:00 - 7:30</c:v>
                </c:pt>
                <c:pt idx="15">
                  <c:v>7:30 - 8:00</c:v>
                </c:pt>
                <c:pt idx="16">
                  <c:v>8:00 - 8:30</c:v>
                </c:pt>
                <c:pt idx="17">
                  <c:v>8:30 - 9:00</c:v>
                </c:pt>
                <c:pt idx="18">
                  <c:v>9:00 - 9:30</c:v>
                </c:pt>
                <c:pt idx="19">
                  <c:v>9:30 - 10:00</c:v>
                </c:pt>
                <c:pt idx="20">
                  <c:v>10:00 - 10:30</c:v>
                </c:pt>
                <c:pt idx="21">
                  <c:v>10:30 - 11:00</c:v>
                </c:pt>
                <c:pt idx="22">
                  <c:v>11:00 - 11:30</c:v>
                </c:pt>
                <c:pt idx="23">
                  <c:v>11:30 - 12:00</c:v>
                </c:pt>
                <c:pt idx="24">
                  <c:v>12:00 - 12:30</c:v>
                </c:pt>
                <c:pt idx="25">
                  <c:v>12:30 - 13:00</c:v>
                </c:pt>
                <c:pt idx="26">
                  <c:v>13:00 - 13:30</c:v>
                </c:pt>
                <c:pt idx="27">
                  <c:v>13:30 - 14:00</c:v>
                </c:pt>
                <c:pt idx="28">
                  <c:v>14:00 - 14:30</c:v>
                </c:pt>
                <c:pt idx="29">
                  <c:v>14:30 - 15:00</c:v>
                </c:pt>
                <c:pt idx="30">
                  <c:v>15:00 - 15:30</c:v>
                </c:pt>
                <c:pt idx="31">
                  <c:v>15:30 - 16:00</c:v>
                </c:pt>
                <c:pt idx="32">
                  <c:v>16:00 - 16:30</c:v>
                </c:pt>
                <c:pt idx="33">
                  <c:v>16:30 - 17:00</c:v>
                </c:pt>
                <c:pt idx="34">
                  <c:v>17:00 - 17:30</c:v>
                </c:pt>
                <c:pt idx="35">
                  <c:v>17:30 - 18:00</c:v>
                </c:pt>
                <c:pt idx="36">
                  <c:v>18:00 - 18:30</c:v>
                </c:pt>
                <c:pt idx="37">
                  <c:v>18:30 - 19:00</c:v>
                </c:pt>
                <c:pt idx="38">
                  <c:v>19:00 - 19:30</c:v>
                </c:pt>
                <c:pt idx="39">
                  <c:v>19:30 - 20:00</c:v>
                </c:pt>
                <c:pt idx="40">
                  <c:v>20:00 - 20:30</c:v>
                </c:pt>
                <c:pt idx="41">
                  <c:v>20:30 - 21:00</c:v>
                </c:pt>
              </c:strCache>
            </c:strRef>
          </c:cat>
          <c:val>
            <c:numRef>
              <c:f>'30min'!$C$5:$AR$5</c:f>
              <c:numCache>
                <c:formatCode>0%</c:formatCode>
                <c:ptCount val="42"/>
                <c:pt idx="0">
                  <c:v>0.14630000000000001</c:v>
                </c:pt>
                <c:pt idx="1">
                  <c:v>0.14630000000000001</c:v>
                </c:pt>
                <c:pt idx="2">
                  <c:v>0.14630000000000001</c:v>
                </c:pt>
                <c:pt idx="3">
                  <c:v>0.14630000000000001</c:v>
                </c:pt>
                <c:pt idx="4">
                  <c:v>0.14630000000000001</c:v>
                </c:pt>
                <c:pt idx="5">
                  <c:v>0.14630000000000001</c:v>
                </c:pt>
                <c:pt idx="6">
                  <c:v>0.14630000000000001</c:v>
                </c:pt>
                <c:pt idx="7">
                  <c:v>0.14630000000000001</c:v>
                </c:pt>
                <c:pt idx="8">
                  <c:v>0.14630000000000001</c:v>
                </c:pt>
                <c:pt idx="9">
                  <c:v>0.14630000000000001</c:v>
                </c:pt>
                <c:pt idx="10">
                  <c:v>0.14630000000000001</c:v>
                </c:pt>
                <c:pt idx="11">
                  <c:v>0.14630000000000001</c:v>
                </c:pt>
              </c:numCache>
            </c:numRef>
          </c:val>
          <c:extLst>
            <c:ext xmlns:c16="http://schemas.microsoft.com/office/drawing/2014/chart" uri="{C3380CC4-5D6E-409C-BE32-E72D297353CC}">
              <c16:uniqueId val="{00000001-F14E-4EC7-89E0-BD94DE9970FE}"/>
            </c:ext>
          </c:extLst>
        </c:ser>
        <c:ser>
          <c:idx val="2"/>
          <c:order val="2"/>
          <c:tx>
            <c:strRef>
              <c:f>'30min'!$A$6</c:f>
              <c:strCache>
                <c:ptCount val="1"/>
                <c:pt idx="0">
                  <c:v>Taiwan</c:v>
                </c:pt>
              </c:strCache>
            </c:strRef>
          </c:tx>
          <c:spPr>
            <a:solidFill>
              <a:srgbClr val="F3F3F3"/>
            </a:solidFill>
            <a:ln>
              <a:noFill/>
            </a:ln>
            <a:effectLst/>
          </c:spPr>
          <c:invertIfNegative val="0"/>
          <c:cat>
            <c:strRef>
              <c:f>'30min'!$C$1:$AR$1</c:f>
              <c:strCache>
                <c:ptCount val="42"/>
                <c:pt idx="0">
                  <c:v>0:00 - 0:30</c:v>
                </c:pt>
                <c:pt idx="1">
                  <c:v>0:30 - 1:00</c:v>
                </c:pt>
                <c:pt idx="2">
                  <c:v>1:00 - 1:30</c:v>
                </c:pt>
                <c:pt idx="3">
                  <c:v>1:30 - 2:00</c:v>
                </c:pt>
                <c:pt idx="4">
                  <c:v>2:00 - 2:30</c:v>
                </c:pt>
                <c:pt idx="5">
                  <c:v>2:30 - 3:00</c:v>
                </c:pt>
                <c:pt idx="6">
                  <c:v>3:00 - 3:30</c:v>
                </c:pt>
                <c:pt idx="7">
                  <c:v>3:30 - 4:00</c:v>
                </c:pt>
                <c:pt idx="8">
                  <c:v>4:00 - 4:30</c:v>
                </c:pt>
                <c:pt idx="9">
                  <c:v>4:30 - 5:00</c:v>
                </c:pt>
                <c:pt idx="10">
                  <c:v>5:00 - 5:30</c:v>
                </c:pt>
                <c:pt idx="11">
                  <c:v>5:30 - 6:00</c:v>
                </c:pt>
                <c:pt idx="12">
                  <c:v>6:00 - 6:30</c:v>
                </c:pt>
                <c:pt idx="13">
                  <c:v>6:30 - 7:00</c:v>
                </c:pt>
                <c:pt idx="14">
                  <c:v>7:00 - 7:30</c:v>
                </c:pt>
                <c:pt idx="15">
                  <c:v>7:30 - 8:00</c:v>
                </c:pt>
                <c:pt idx="16">
                  <c:v>8:00 - 8:30</c:v>
                </c:pt>
                <c:pt idx="17">
                  <c:v>8:30 - 9:00</c:v>
                </c:pt>
                <c:pt idx="18">
                  <c:v>9:00 - 9:30</c:v>
                </c:pt>
                <c:pt idx="19">
                  <c:v>9:30 - 10:00</c:v>
                </c:pt>
                <c:pt idx="20">
                  <c:v>10:00 - 10:30</c:v>
                </c:pt>
                <c:pt idx="21">
                  <c:v>10:30 - 11:00</c:v>
                </c:pt>
                <c:pt idx="22">
                  <c:v>11:00 - 11:30</c:v>
                </c:pt>
                <c:pt idx="23">
                  <c:v>11:30 - 12:00</c:v>
                </c:pt>
                <c:pt idx="24">
                  <c:v>12:00 - 12:30</c:v>
                </c:pt>
                <c:pt idx="25">
                  <c:v>12:30 - 13:00</c:v>
                </c:pt>
                <c:pt idx="26">
                  <c:v>13:00 - 13:30</c:v>
                </c:pt>
                <c:pt idx="27">
                  <c:v>13:30 - 14:00</c:v>
                </c:pt>
                <c:pt idx="28">
                  <c:v>14:00 - 14:30</c:v>
                </c:pt>
                <c:pt idx="29">
                  <c:v>14:30 - 15:00</c:v>
                </c:pt>
                <c:pt idx="30">
                  <c:v>15:00 - 15:30</c:v>
                </c:pt>
                <c:pt idx="31">
                  <c:v>15:30 - 16:00</c:v>
                </c:pt>
                <c:pt idx="32">
                  <c:v>16:00 - 16:30</c:v>
                </c:pt>
                <c:pt idx="33">
                  <c:v>16:30 - 17:00</c:v>
                </c:pt>
                <c:pt idx="34">
                  <c:v>17:00 - 17:30</c:v>
                </c:pt>
                <c:pt idx="35">
                  <c:v>17:30 - 18:00</c:v>
                </c:pt>
                <c:pt idx="36">
                  <c:v>18:00 - 18:30</c:v>
                </c:pt>
                <c:pt idx="37">
                  <c:v>18:30 - 19:00</c:v>
                </c:pt>
                <c:pt idx="38">
                  <c:v>19:00 - 19:30</c:v>
                </c:pt>
                <c:pt idx="39">
                  <c:v>19:30 - 20:00</c:v>
                </c:pt>
                <c:pt idx="40">
                  <c:v>20:00 - 20:30</c:v>
                </c:pt>
                <c:pt idx="41">
                  <c:v>20:30 - 21:00</c:v>
                </c:pt>
              </c:strCache>
            </c:strRef>
          </c:cat>
          <c:val>
            <c:numRef>
              <c:f>'30min'!$C$6:$AR$6</c:f>
              <c:numCache>
                <c:formatCode>General</c:formatCode>
                <c:ptCount val="42"/>
                <c:pt idx="2" formatCode="0%">
                  <c:v>0.121</c:v>
                </c:pt>
                <c:pt idx="3" formatCode="0%">
                  <c:v>0.121</c:v>
                </c:pt>
                <c:pt idx="4" formatCode="0%">
                  <c:v>0.121</c:v>
                </c:pt>
                <c:pt idx="5" formatCode="0%">
                  <c:v>0.121</c:v>
                </c:pt>
                <c:pt idx="6" formatCode="0%">
                  <c:v>0.121</c:v>
                </c:pt>
                <c:pt idx="7" formatCode="0%">
                  <c:v>0.121</c:v>
                </c:pt>
                <c:pt idx="8" formatCode="0%">
                  <c:v>0.121</c:v>
                </c:pt>
                <c:pt idx="9" formatCode="0%">
                  <c:v>0.121</c:v>
                </c:pt>
                <c:pt idx="10" formatCode="0%">
                  <c:v>0.121</c:v>
                </c:pt>
              </c:numCache>
            </c:numRef>
          </c:val>
          <c:extLst>
            <c:ext xmlns:c16="http://schemas.microsoft.com/office/drawing/2014/chart" uri="{C3380CC4-5D6E-409C-BE32-E72D297353CC}">
              <c16:uniqueId val="{00000002-F14E-4EC7-89E0-BD94DE9970FE}"/>
            </c:ext>
          </c:extLst>
        </c:ser>
        <c:ser>
          <c:idx val="3"/>
          <c:order val="3"/>
          <c:tx>
            <c:strRef>
              <c:f>'30min'!$A$7</c:f>
              <c:strCache>
                <c:ptCount val="1"/>
                <c:pt idx="0">
                  <c:v>India</c:v>
                </c:pt>
              </c:strCache>
            </c:strRef>
          </c:tx>
          <c:spPr>
            <a:solidFill>
              <a:srgbClr val="00454D"/>
            </a:solidFill>
            <a:ln>
              <a:noFill/>
            </a:ln>
            <a:effectLst/>
          </c:spPr>
          <c:invertIfNegative val="0"/>
          <c:cat>
            <c:strRef>
              <c:f>'30min'!$C$1:$AR$1</c:f>
              <c:strCache>
                <c:ptCount val="42"/>
                <c:pt idx="0">
                  <c:v>0:00 - 0:30</c:v>
                </c:pt>
                <c:pt idx="1">
                  <c:v>0:30 - 1:00</c:v>
                </c:pt>
                <c:pt idx="2">
                  <c:v>1:00 - 1:30</c:v>
                </c:pt>
                <c:pt idx="3">
                  <c:v>1:30 - 2:00</c:v>
                </c:pt>
                <c:pt idx="4">
                  <c:v>2:00 - 2:30</c:v>
                </c:pt>
                <c:pt idx="5">
                  <c:v>2:30 - 3:00</c:v>
                </c:pt>
                <c:pt idx="6">
                  <c:v>3:00 - 3:30</c:v>
                </c:pt>
                <c:pt idx="7">
                  <c:v>3:30 - 4:00</c:v>
                </c:pt>
                <c:pt idx="8">
                  <c:v>4:00 - 4:30</c:v>
                </c:pt>
                <c:pt idx="9">
                  <c:v>4:30 - 5:00</c:v>
                </c:pt>
                <c:pt idx="10">
                  <c:v>5:00 - 5:30</c:v>
                </c:pt>
                <c:pt idx="11">
                  <c:v>5:30 - 6:00</c:v>
                </c:pt>
                <c:pt idx="12">
                  <c:v>6:00 - 6:30</c:v>
                </c:pt>
                <c:pt idx="13">
                  <c:v>6:30 - 7:00</c:v>
                </c:pt>
                <c:pt idx="14">
                  <c:v>7:00 - 7:30</c:v>
                </c:pt>
                <c:pt idx="15">
                  <c:v>7:30 - 8:00</c:v>
                </c:pt>
                <c:pt idx="16">
                  <c:v>8:00 - 8:30</c:v>
                </c:pt>
                <c:pt idx="17">
                  <c:v>8:30 - 9:00</c:v>
                </c:pt>
                <c:pt idx="18">
                  <c:v>9:00 - 9:30</c:v>
                </c:pt>
                <c:pt idx="19">
                  <c:v>9:30 - 10:00</c:v>
                </c:pt>
                <c:pt idx="20">
                  <c:v>10:00 - 10:30</c:v>
                </c:pt>
                <c:pt idx="21">
                  <c:v>10:30 - 11:00</c:v>
                </c:pt>
                <c:pt idx="22">
                  <c:v>11:00 - 11:30</c:v>
                </c:pt>
                <c:pt idx="23">
                  <c:v>11:30 - 12:00</c:v>
                </c:pt>
                <c:pt idx="24">
                  <c:v>12:00 - 12:30</c:v>
                </c:pt>
                <c:pt idx="25">
                  <c:v>12:30 - 13:00</c:v>
                </c:pt>
                <c:pt idx="26">
                  <c:v>13:00 - 13:30</c:v>
                </c:pt>
                <c:pt idx="27">
                  <c:v>13:30 - 14:00</c:v>
                </c:pt>
                <c:pt idx="28">
                  <c:v>14:00 - 14:30</c:v>
                </c:pt>
                <c:pt idx="29">
                  <c:v>14:30 - 15:00</c:v>
                </c:pt>
                <c:pt idx="30">
                  <c:v>15:00 - 15:30</c:v>
                </c:pt>
                <c:pt idx="31">
                  <c:v>15:30 - 16:00</c:v>
                </c:pt>
                <c:pt idx="32">
                  <c:v>16:00 - 16:30</c:v>
                </c:pt>
                <c:pt idx="33">
                  <c:v>16:30 - 17:00</c:v>
                </c:pt>
                <c:pt idx="34">
                  <c:v>17:00 - 17:30</c:v>
                </c:pt>
                <c:pt idx="35">
                  <c:v>17:30 - 18:00</c:v>
                </c:pt>
                <c:pt idx="36">
                  <c:v>18:00 - 18:30</c:v>
                </c:pt>
                <c:pt idx="37">
                  <c:v>18:30 - 19:00</c:v>
                </c:pt>
                <c:pt idx="38">
                  <c:v>19:00 - 19:30</c:v>
                </c:pt>
                <c:pt idx="39">
                  <c:v>19:30 - 20:00</c:v>
                </c:pt>
                <c:pt idx="40">
                  <c:v>20:00 - 20:30</c:v>
                </c:pt>
                <c:pt idx="41">
                  <c:v>20:30 - 21:00</c:v>
                </c:pt>
              </c:strCache>
            </c:strRef>
          </c:cat>
          <c:val>
            <c:numRef>
              <c:f>'30min'!$C$7:$AR$7</c:f>
              <c:numCache>
                <c:formatCode>General</c:formatCode>
                <c:ptCount val="42"/>
                <c:pt idx="8" formatCode="0%">
                  <c:v>8.09E-2</c:v>
                </c:pt>
                <c:pt idx="9" formatCode="0%">
                  <c:v>8.09E-2</c:v>
                </c:pt>
                <c:pt idx="10" formatCode="0%">
                  <c:v>8.09E-2</c:v>
                </c:pt>
                <c:pt idx="11" formatCode="0%">
                  <c:v>8.09E-2</c:v>
                </c:pt>
                <c:pt idx="12" formatCode="0%">
                  <c:v>8.09E-2</c:v>
                </c:pt>
                <c:pt idx="13" formatCode="0%">
                  <c:v>8.09E-2</c:v>
                </c:pt>
                <c:pt idx="14" formatCode="0%">
                  <c:v>8.09E-2</c:v>
                </c:pt>
                <c:pt idx="15" formatCode="0%">
                  <c:v>8.09E-2</c:v>
                </c:pt>
                <c:pt idx="16" formatCode="0%">
                  <c:v>8.09E-2</c:v>
                </c:pt>
                <c:pt idx="17" formatCode="0%">
                  <c:v>8.09E-2</c:v>
                </c:pt>
                <c:pt idx="18" formatCode="0%">
                  <c:v>8.09E-2</c:v>
                </c:pt>
                <c:pt idx="19" formatCode="0%">
                  <c:v>8.09E-2</c:v>
                </c:pt>
              </c:numCache>
            </c:numRef>
          </c:val>
          <c:extLst>
            <c:ext xmlns:c16="http://schemas.microsoft.com/office/drawing/2014/chart" uri="{C3380CC4-5D6E-409C-BE32-E72D297353CC}">
              <c16:uniqueId val="{00000003-F14E-4EC7-89E0-BD94DE9970FE}"/>
            </c:ext>
          </c:extLst>
        </c:ser>
        <c:ser>
          <c:idx val="4"/>
          <c:order val="4"/>
          <c:tx>
            <c:strRef>
              <c:f>'30min'!$A$8</c:f>
              <c:strCache>
                <c:ptCount val="1"/>
                <c:pt idx="0">
                  <c:v>Brazil</c:v>
                </c:pt>
              </c:strCache>
            </c:strRef>
          </c:tx>
          <c:spPr>
            <a:solidFill>
              <a:srgbClr val="3C7DB4"/>
            </a:solidFill>
            <a:ln>
              <a:noFill/>
            </a:ln>
            <a:effectLst/>
          </c:spPr>
          <c:invertIfNegative val="0"/>
          <c:cat>
            <c:strRef>
              <c:f>'30min'!$C$1:$AR$1</c:f>
              <c:strCache>
                <c:ptCount val="42"/>
                <c:pt idx="0">
                  <c:v>0:00 - 0:30</c:v>
                </c:pt>
                <c:pt idx="1">
                  <c:v>0:30 - 1:00</c:v>
                </c:pt>
                <c:pt idx="2">
                  <c:v>1:00 - 1:30</c:v>
                </c:pt>
                <c:pt idx="3">
                  <c:v>1:30 - 2:00</c:v>
                </c:pt>
                <c:pt idx="4">
                  <c:v>2:00 - 2:30</c:v>
                </c:pt>
                <c:pt idx="5">
                  <c:v>2:30 - 3:00</c:v>
                </c:pt>
                <c:pt idx="6">
                  <c:v>3:00 - 3:30</c:v>
                </c:pt>
                <c:pt idx="7">
                  <c:v>3:30 - 4:00</c:v>
                </c:pt>
                <c:pt idx="8">
                  <c:v>4:00 - 4:30</c:v>
                </c:pt>
                <c:pt idx="9">
                  <c:v>4:30 - 5:00</c:v>
                </c:pt>
                <c:pt idx="10">
                  <c:v>5:00 - 5:30</c:v>
                </c:pt>
                <c:pt idx="11">
                  <c:v>5:30 - 6:00</c:v>
                </c:pt>
                <c:pt idx="12">
                  <c:v>6:00 - 6:30</c:v>
                </c:pt>
                <c:pt idx="13">
                  <c:v>6:30 - 7:00</c:v>
                </c:pt>
                <c:pt idx="14">
                  <c:v>7:00 - 7:30</c:v>
                </c:pt>
                <c:pt idx="15">
                  <c:v>7:30 - 8:00</c:v>
                </c:pt>
                <c:pt idx="16">
                  <c:v>8:00 - 8:30</c:v>
                </c:pt>
                <c:pt idx="17">
                  <c:v>8:30 - 9:00</c:v>
                </c:pt>
                <c:pt idx="18">
                  <c:v>9:00 - 9:30</c:v>
                </c:pt>
                <c:pt idx="19">
                  <c:v>9:30 - 10:00</c:v>
                </c:pt>
                <c:pt idx="20">
                  <c:v>10:00 - 10:30</c:v>
                </c:pt>
                <c:pt idx="21">
                  <c:v>10:30 - 11:00</c:v>
                </c:pt>
                <c:pt idx="22">
                  <c:v>11:00 - 11:30</c:v>
                </c:pt>
                <c:pt idx="23">
                  <c:v>11:30 - 12:00</c:v>
                </c:pt>
                <c:pt idx="24">
                  <c:v>12:00 - 12:30</c:v>
                </c:pt>
                <c:pt idx="25">
                  <c:v>12:30 - 13:00</c:v>
                </c:pt>
                <c:pt idx="26">
                  <c:v>13:00 - 13:30</c:v>
                </c:pt>
                <c:pt idx="27">
                  <c:v>13:30 - 14:00</c:v>
                </c:pt>
                <c:pt idx="28">
                  <c:v>14:00 - 14:30</c:v>
                </c:pt>
                <c:pt idx="29">
                  <c:v>14:30 - 15:00</c:v>
                </c:pt>
                <c:pt idx="30">
                  <c:v>15:00 - 15:30</c:v>
                </c:pt>
                <c:pt idx="31">
                  <c:v>15:30 - 16:00</c:v>
                </c:pt>
                <c:pt idx="32">
                  <c:v>16:00 - 16:30</c:v>
                </c:pt>
                <c:pt idx="33">
                  <c:v>16:30 - 17:00</c:v>
                </c:pt>
                <c:pt idx="34">
                  <c:v>17:00 - 17:30</c:v>
                </c:pt>
                <c:pt idx="35">
                  <c:v>17:30 - 18:00</c:v>
                </c:pt>
                <c:pt idx="36">
                  <c:v>18:00 - 18:30</c:v>
                </c:pt>
                <c:pt idx="37">
                  <c:v>18:30 - 19:00</c:v>
                </c:pt>
                <c:pt idx="38">
                  <c:v>19:00 - 19:30</c:v>
                </c:pt>
                <c:pt idx="39">
                  <c:v>19:30 - 20:00</c:v>
                </c:pt>
                <c:pt idx="40">
                  <c:v>20:00 - 20:30</c:v>
                </c:pt>
                <c:pt idx="41">
                  <c:v>20:30 - 21:00</c:v>
                </c:pt>
              </c:strCache>
            </c:strRef>
          </c:cat>
          <c:val>
            <c:numRef>
              <c:f>'30min'!$C$8:$AR$8</c:f>
              <c:numCache>
                <c:formatCode>General</c:formatCode>
                <c:ptCount val="42"/>
                <c:pt idx="26" formatCode="0%">
                  <c:v>7.8700000000000006E-2</c:v>
                </c:pt>
                <c:pt idx="27" formatCode="0%">
                  <c:v>7.8700000000000006E-2</c:v>
                </c:pt>
                <c:pt idx="28" formatCode="0%">
                  <c:v>7.8700000000000006E-2</c:v>
                </c:pt>
                <c:pt idx="29" formatCode="0%">
                  <c:v>7.8700000000000006E-2</c:v>
                </c:pt>
                <c:pt idx="30" formatCode="0%">
                  <c:v>7.8700000000000006E-2</c:v>
                </c:pt>
                <c:pt idx="31" formatCode="0%">
                  <c:v>7.8700000000000006E-2</c:v>
                </c:pt>
                <c:pt idx="32" formatCode="0%">
                  <c:v>7.8700000000000006E-2</c:v>
                </c:pt>
                <c:pt idx="33" formatCode="0%">
                  <c:v>7.8700000000000006E-2</c:v>
                </c:pt>
                <c:pt idx="34" formatCode="0%">
                  <c:v>7.8700000000000006E-2</c:v>
                </c:pt>
                <c:pt idx="35" formatCode="0%">
                  <c:v>7.8700000000000006E-2</c:v>
                </c:pt>
                <c:pt idx="36" formatCode="0%">
                  <c:v>7.8700000000000006E-2</c:v>
                </c:pt>
                <c:pt idx="37" formatCode="0%">
                  <c:v>7.8700000000000006E-2</c:v>
                </c:pt>
                <c:pt idx="38" formatCode="0%">
                  <c:v>7.8700000000000006E-2</c:v>
                </c:pt>
                <c:pt idx="39" formatCode="0%">
                  <c:v>7.8700000000000006E-2</c:v>
                </c:pt>
                <c:pt idx="40" formatCode="0%">
                  <c:v>7.8700000000000006E-2</c:v>
                </c:pt>
              </c:numCache>
            </c:numRef>
          </c:val>
          <c:extLst>
            <c:ext xmlns:c16="http://schemas.microsoft.com/office/drawing/2014/chart" uri="{C3380CC4-5D6E-409C-BE32-E72D297353CC}">
              <c16:uniqueId val="{00000004-F14E-4EC7-89E0-BD94DE9970FE}"/>
            </c:ext>
          </c:extLst>
        </c:ser>
        <c:ser>
          <c:idx val="5"/>
          <c:order val="5"/>
          <c:tx>
            <c:strRef>
              <c:f>'30min'!$A$9</c:f>
              <c:strCache>
                <c:ptCount val="1"/>
                <c:pt idx="0">
                  <c:v>South Africa</c:v>
                </c:pt>
              </c:strCache>
            </c:strRef>
          </c:tx>
          <c:spPr>
            <a:solidFill>
              <a:srgbClr val="DCDCDC"/>
            </a:solidFill>
            <a:ln>
              <a:noFill/>
            </a:ln>
            <a:effectLst/>
          </c:spPr>
          <c:invertIfNegative val="0"/>
          <c:cat>
            <c:strRef>
              <c:f>'30min'!$C$1:$AR$1</c:f>
              <c:strCache>
                <c:ptCount val="42"/>
                <c:pt idx="0">
                  <c:v>0:00 - 0:30</c:v>
                </c:pt>
                <c:pt idx="1">
                  <c:v>0:30 - 1:00</c:v>
                </c:pt>
                <c:pt idx="2">
                  <c:v>1:00 - 1:30</c:v>
                </c:pt>
                <c:pt idx="3">
                  <c:v>1:30 - 2:00</c:v>
                </c:pt>
                <c:pt idx="4">
                  <c:v>2:00 - 2:30</c:v>
                </c:pt>
                <c:pt idx="5">
                  <c:v>2:30 - 3:00</c:v>
                </c:pt>
                <c:pt idx="6">
                  <c:v>3:00 - 3:30</c:v>
                </c:pt>
                <c:pt idx="7">
                  <c:v>3:30 - 4:00</c:v>
                </c:pt>
                <c:pt idx="8">
                  <c:v>4:00 - 4:30</c:v>
                </c:pt>
                <c:pt idx="9">
                  <c:v>4:30 - 5:00</c:v>
                </c:pt>
                <c:pt idx="10">
                  <c:v>5:00 - 5:30</c:v>
                </c:pt>
                <c:pt idx="11">
                  <c:v>5:30 - 6:00</c:v>
                </c:pt>
                <c:pt idx="12">
                  <c:v>6:00 - 6:30</c:v>
                </c:pt>
                <c:pt idx="13">
                  <c:v>6:30 - 7:00</c:v>
                </c:pt>
                <c:pt idx="14">
                  <c:v>7:00 - 7:30</c:v>
                </c:pt>
                <c:pt idx="15">
                  <c:v>7:30 - 8:00</c:v>
                </c:pt>
                <c:pt idx="16">
                  <c:v>8:00 - 8:30</c:v>
                </c:pt>
                <c:pt idx="17">
                  <c:v>8:30 - 9:00</c:v>
                </c:pt>
                <c:pt idx="18">
                  <c:v>9:00 - 9:30</c:v>
                </c:pt>
                <c:pt idx="19">
                  <c:v>9:30 - 10:00</c:v>
                </c:pt>
                <c:pt idx="20">
                  <c:v>10:00 - 10:30</c:v>
                </c:pt>
                <c:pt idx="21">
                  <c:v>10:30 - 11:00</c:v>
                </c:pt>
                <c:pt idx="22">
                  <c:v>11:00 - 11:30</c:v>
                </c:pt>
                <c:pt idx="23">
                  <c:v>11:30 - 12:00</c:v>
                </c:pt>
                <c:pt idx="24">
                  <c:v>12:00 - 12:30</c:v>
                </c:pt>
                <c:pt idx="25">
                  <c:v>12:30 - 13:00</c:v>
                </c:pt>
                <c:pt idx="26">
                  <c:v>13:00 - 13:30</c:v>
                </c:pt>
                <c:pt idx="27">
                  <c:v>13:30 - 14:00</c:v>
                </c:pt>
                <c:pt idx="28">
                  <c:v>14:00 - 14:30</c:v>
                </c:pt>
                <c:pt idx="29">
                  <c:v>14:30 - 15:00</c:v>
                </c:pt>
                <c:pt idx="30">
                  <c:v>15:00 - 15:30</c:v>
                </c:pt>
                <c:pt idx="31">
                  <c:v>15:30 - 16:00</c:v>
                </c:pt>
                <c:pt idx="32">
                  <c:v>16:00 - 16:30</c:v>
                </c:pt>
                <c:pt idx="33">
                  <c:v>16:30 - 17:00</c:v>
                </c:pt>
                <c:pt idx="34">
                  <c:v>17:00 - 17:30</c:v>
                </c:pt>
                <c:pt idx="35">
                  <c:v>17:30 - 18:00</c:v>
                </c:pt>
                <c:pt idx="36">
                  <c:v>18:00 - 18:30</c:v>
                </c:pt>
                <c:pt idx="37">
                  <c:v>18:30 - 19:00</c:v>
                </c:pt>
                <c:pt idx="38">
                  <c:v>19:00 - 19:30</c:v>
                </c:pt>
                <c:pt idx="39">
                  <c:v>19:30 - 20:00</c:v>
                </c:pt>
                <c:pt idx="40">
                  <c:v>20:00 - 20:30</c:v>
                </c:pt>
                <c:pt idx="41">
                  <c:v>20:30 - 21:00</c:v>
                </c:pt>
              </c:strCache>
            </c:strRef>
          </c:cat>
          <c:val>
            <c:numRef>
              <c:f>'30min'!$C$9:$AR$9</c:f>
              <c:numCache>
                <c:formatCode>General</c:formatCode>
                <c:ptCount val="42"/>
                <c:pt idx="14" formatCode="0%">
                  <c:v>6.6600000000000006E-2</c:v>
                </c:pt>
                <c:pt idx="15" formatCode="0%">
                  <c:v>6.6600000000000006E-2</c:v>
                </c:pt>
                <c:pt idx="16" formatCode="0%">
                  <c:v>6.6600000000000006E-2</c:v>
                </c:pt>
                <c:pt idx="17" formatCode="0%">
                  <c:v>6.6600000000000006E-2</c:v>
                </c:pt>
                <c:pt idx="18" formatCode="0%">
                  <c:v>6.6600000000000006E-2</c:v>
                </c:pt>
                <c:pt idx="19" formatCode="0%">
                  <c:v>6.6600000000000006E-2</c:v>
                </c:pt>
                <c:pt idx="20" formatCode="0%">
                  <c:v>6.6600000000000006E-2</c:v>
                </c:pt>
                <c:pt idx="21" formatCode="0%">
                  <c:v>6.6600000000000006E-2</c:v>
                </c:pt>
                <c:pt idx="22" formatCode="0%">
                  <c:v>6.6600000000000006E-2</c:v>
                </c:pt>
                <c:pt idx="23" formatCode="0%">
                  <c:v>6.6600000000000006E-2</c:v>
                </c:pt>
                <c:pt idx="24" formatCode="0%">
                  <c:v>6.6600000000000006E-2</c:v>
                </c:pt>
                <c:pt idx="25" formatCode="0%">
                  <c:v>6.6600000000000006E-2</c:v>
                </c:pt>
                <c:pt idx="26" formatCode="0%">
                  <c:v>6.6600000000000006E-2</c:v>
                </c:pt>
                <c:pt idx="27" formatCode="0%">
                  <c:v>6.6600000000000006E-2</c:v>
                </c:pt>
                <c:pt idx="28" formatCode="0%">
                  <c:v>6.6600000000000006E-2</c:v>
                </c:pt>
                <c:pt idx="29" formatCode="0%">
                  <c:v>6.6600000000000006E-2</c:v>
                </c:pt>
              </c:numCache>
            </c:numRef>
          </c:val>
          <c:extLst>
            <c:ext xmlns:c16="http://schemas.microsoft.com/office/drawing/2014/chart" uri="{C3380CC4-5D6E-409C-BE32-E72D297353CC}">
              <c16:uniqueId val="{00000005-F14E-4EC7-89E0-BD94DE9970FE}"/>
            </c:ext>
          </c:extLst>
        </c:ser>
        <c:ser>
          <c:idx val="6"/>
          <c:order val="6"/>
          <c:tx>
            <c:strRef>
              <c:f>'30min'!$A$10</c:f>
              <c:strCache>
                <c:ptCount val="1"/>
                <c:pt idx="0">
                  <c:v>Russia</c:v>
                </c:pt>
              </c:strCache>
            </c:strRef>
          </c:tx>
          <c:spPr>
            <a:solidFill>
              <a:srgbClr val="7030A0"/>
            </a:solidFill>
            <a:ln>
              <a:noFill/>
            </a:ln>
            <a:effectLst/>
          </c:spPr>
          <c:invertIfNegative val="0"/>
          <c:cat>
            <c:strRef>
              <c:f>'30min'!$C$1:$AR$1</c:f>
              <c:strCache>
                <c:ptCount val="42"/>
                <c:pt idx="0">
                  <c:v>0:00 - 0:30</c:v>
                </c:pt>
                <c:pt idx="1">
                  <c:v>0:30 - 1:00</c:v>
                </c:pt>
                <c:pt idx="2">
                  <c:v>1:00 - 1:30</c:v>
                </c:pt>
                <c:pt idx="3">
                  <c:v>1:30 - 2:00</c:v>
                </c:pt>
                <c:pt idx="4">
                  <c:v>2:00 - 2:30</c:v>
                </c:pt>
                <c:pt idx="5">
                  <c:v>2:30 - 3:00</c:v>
                </c:pt>
                <c:pt idx="6">
                  <c:v>3:00 - 3:30</c:v>
                </c:pt>
                <c:pt idx="7">
                  <c:v>3:30 - 4:00</c:v>
                </c:pt>
                <c:pt idx="8">
                  <c:v>4:00 - 4:30</c:v>
                </c:pt>
                <c:pt idx="9">
                  <c:v>4:30 - 5:00</c:v>
                </c:pt>
                <c:pt idx="10">
                  <c:v>5:00 - 5:30</c:v>
                </c:pt>
                <c:pt idx="11">
                  <c:v>5:30 - 6:00</c:v>
                </c:pt>
                <c:pt idx="12">
                  <c:v>6:00 - 6:30</c:v>
                </c:pt>
                <c:pt idx="13">
                  <c:v>6:30 - 7:00</c:v>
                </c:pt>
                <c:pt idx="14">
                  <c:v>7:00 - 7:30</c:v>
                </c:pt>
                <c:pt idx="15">
                  <c:v>7:30 - 8:00</c:v>
                </c:pt>
                <c:pt idx="16">
                  <c:v>8:00 - 8:30</c:v>
                </c:pt>
                <c:pt idx="17">
                  <c:v>8:30 - 9:00</c:v>
                </c:pt>
                <c:pt idx="18">
                  <c:v>9:00 - 9:30</c:v>
                </c:pt>
                <c:pt idx="19">
                  <c:v>9:30 - 10:00</c:v>
                </c:pt>
                <c:pt idx="20">
                  <c:v>10:00 - 10:30</c:v>
                </c:pt>
                <c:pt idx="21">
                  <c:v>10:30 - 11:00</c:v>
                </c:pt>
                <c:pt idx="22">
                  <c:v>11:00 - 11:30</c:v>
                </c:pt>
                <c:pt idx="23">
                  <c:v>11:30 - 12:00</c:v>
                </c:pt>
                <c:pt idx="24">
                  <c:v>12:00 - 12:30</c:v>
                </c:pt>
                <c:pt idx="25">
                  <c:v>12:30 - 13:00</c:v>
                </c:pt>
                <c:pt idx="26">
                  <c:v>13:00 - 13:30</c:v>
                </c:pt>
                <c:pt idx="27">
                  <c:v>13:30 - 14:00</c:v>
                </c:pt>
                <c:pt idx="28">
                  <c:v>14:00 - 14:30</c:v>
                </c:pt>
                <c:pt idx="29">
                  <c:v>14:30 - 15:00</c:v>
                </c:pt>
                <c:pt idx="30">
                  <c:v>15:00 - 15:30</c:v>
                </c:pt>
                <c:pt idx="31">
                  <c:v>15:30 - 16:00</c:v>
                </c:pt>
                <c:pt idx="32">
                  <c:v>16:00 - 16:30</c:v>
                </c:pt>
                <c:pt idx="33">
                  <c:v>16:30 - 17:00</c:v>
                </c:pt>
                <c:pt idx="34">
                  <c:v>17:00 - 17:30</c:v>
                </c:pt>
                <c:pt idx="35">
                  <c:v>17:30 - 18:00</c:v>
                </c:pt>
                <c:pt idx="36">
                  <c:v>18:00 - 18:30</c:v>
                </c:pt>
                <c:pt idx="37">
                  <c:v>18:30 - 19:00</c:v>
                </c:pt>
                <c:pt idx="38">
                  <c:v>19:00 - 19:30</c:v>
                </c:pt>
                <c:pt idx="39">
                  <c:v>19:30 - 20:00</c:v>
                </c:pt>
                <c:pt idx="40">
                  <c:v>20:00 - 20:30</c:v>
                </c:pt>
                <c:pt idx="41">
                  <c:v>20:30 - 21:00</c:v>
                </c:pt>
              </c:strCache>
            </c:strRef>
          </c:cat>
          <c:val>
            <c:numRef>
              <c:f>'30min'!$C$10:$AR$10</c:f>
              <c:numCache>
                <c:formatCode>General</c:formatCode>
                <c:ptCount val="42"/>
                <c:pt idx="14" formatCode="0%">
                  <c:v>4.3200000000000002E-2</c:v>
                </c:pt>
                <c:pt idx="15" formatCode="0%">
                  <c:v>4.3200000000000002E-2</c:v>
                </c:pt>
                <c:pt idx="16" formatCode="0%">
                  <c:v>4.3200000000000002E-2</c:v>
                </c:pt>
                <c:pt idx="17" formatCode="0%">
                  <c:v>4.3200000000000002E-2</c:v>
                </c:pt>
                <c:pt idx="18" formatCode="0%">
                  <c:v>4.3200000000000002E-2</c:v>
                </c:pt>
                <c:pt idx="19" formatCode="0%">
                  <c:v>4.3200000000000002E-2</c:v>
                </c:pt>
                <c:pt idx="20" formatCode="0%">
                  <c:v>4.3200000000000002E-2</c:v>
                </c:pt>
                <c:pt idx="21" formatCode="0%">
                  <c:v>4.3200000000000002E-2</c:v>
                </c:pt>
                <c:pt idx="22" formatCode="0%">
                  <c:v>4.3200000000000002E-2</c:v>
                </c:pt>
                <c:pt idx="23" formatCode="0%">
                  <c:v>4.3200000000000002E-2</c:v>
                </c:pt>
                <c:pt idx="24" formatCode="0%">
                  <c:v>4.3200000000000002E-2</c:v>
                </c:pt>
                <c:pt idx="25" formatCode="0%">
                  <c:v>4.3200000000000002E-2</c:v>
                </c:pt>
                <c:pt idx="26" formatCode="0%">
                  <c:v>4.3200000000000002E-2</c:v>
                </c:pt>
                <c:pt idx="27" formatCode="0%">
                  <c:v>4.3200000000000002E-2</c:v>
                </c:pt>
                <c:pt idx="28" formatCode="0%">
                  <c:v>4.3200000000000002E-2</c:v>
                </c:pt>
                <c:pt idx="29" formatCode="0%">
                  <c:v>4.3200000000000002E-2</c:v>
                </c:pt>
                <c:pt idx="30" formatCode="0%">
                  <c:v>4.3200000000000002E-2</c:v>
                </c:pt>
                <c:pt idx="31" formatCode="0%">
                  <c:v>4.3200000000000002E-2</c:v>
                </c:pt>
              </c:numCache>
            </c:numRef>
          </c:val>
          <c:extLst>
            <c:ext xmlns:c16="http://schemas.microsoft.com/office/drawing/2014/chart" uri="{C3380CC4-5D6E-409C-BE32-E72D297353CC}">
              <c16:uniqueId val="{00000006-F14E-4EC7-89E0-BD94DE9970FE}"/>
            </c:ext>
          </c:extLst>
        </c:ser>
        <c:ser>
          <c:idx val="7"/>
          <c:order val="7"/>
          <c:tx>
            <c:strRef>
              <c:f>'30min'!$A$11</c:f>
              <c:strCache>
                <c:ptCount val="1"/>
                <c:pt idx="0">
                  <c:v>Mexico</c:v>
                </c:pt>
              </c:strCache>
            </c:strRef>
          </c:tx>
          <c:spPr>
            <a:solidFill>
              <a:srgbClr val="FFAAA1"/>
            </a:solidFill>
            <a:ln>
              <a:noFill/>
            </a:ln>
            <a:effectLst/>
          </c:spPr>
          <c:invertIfNegative val="0"/>
          <c:cat>
            <c:strRef>
              <c:f>'30min'!$C$1:$AR$1</c:f>
              <c:strCache>
                <c:ptCount val="42"/>
                <c:pt idx="0">
                  <c:v>0:00 - 0:30</c:v>
                </c:pt>
                <c:pt idx="1">
                  <c:v>0:30 - 1:00</c:v>
                </c:pt>
                <c:pt idx="2">
                  <c:v>1:00 - 1:30</c:v>
                </c:pt>
                <c:pt idx="3">
                  <c:v>1:30 - 2:00</c:v>
                </c:pt>
                <c:pt idx="4">
                  <c:v>2:00 - 2:30</c:v>
                </c:pt>
                <c:pt idx="5">
                  <c:v>2:30 - 3:00</c:v>
                </c:pt>
                <c:pt idx="6">
                  <c:v>3:00 - 3:30</c:v>
                </c:pt>
                <c:pt idx="7">
                  <c:v>3:30 - 4:00</c:v>
                </c:pt>
                <c:pt idx="8">
                  <c:v>4:00 - 4:30</c:v>
                </c:pt>
                <c:pt idx="9">
                  <c:v>4:30 - 5:00</c:v>
                </c:pt>
                <c:pt idx="10">
                  <c:v>5:00 - 5:30</c:v>
                </c:pt>
                <c:pt idx="11">
                  <c:v>5:30 - 6:00</c:v>
                </c:pt>
                <c:pt idx="12">
                  <c:v>6:00 - 6:30</c:v>
                </c:pt>
                <c:pt idx="13">
                  <c:v>6:30 - 7:00</c:v>
                </c:pt>
                <c:pt idx="14">
                  <c:v>7:00 - 7:30</c:v>
                </c:pt>
                <c:pt idx="15">
                  <c:v>7:30 - 8:00</c:v>
                </c:pt>
                <c:pt idx="16">
                  <c:v>8:00 - 8:30</c:v>
                </c:pt>
                <c:pt idx="17">
                  <c:v>8:30 - 9:00</c:v>
                </c:pt>
                <c:pt idx="18">
                  <c:v>9:00 - 9:30</c:v>
                </c:pt>
                <c:pt idx="19">
                  <c:v>9:30 - 10:00</c:v>
                </c:pt>
                <c:pt idx="20">
                  <c:v>10:00 - 10:30</c:v>
                </c:pt>
                <c:pt idx="21">
                  <c:v>10:30 - 11:00</c:v>
                </c:pt>
                <c:pt idx="22">
                  <c:v>11:00 - 11:30</c:v>
                </c:pt>
                <c:pt idx="23">
                  <c:v>11:30 - 12:00</c:v>
                </c:pt>
                <c:pt idx="24">
                  <c:v>12:00 - 12:30</c:v>
                </c:pt>
                <c:pt idx="25">
                  <c:v>12:30 - 13:00</c:v>
                </c:pt>
                <c:pt idx="26">
                  <c:v>13:00 - 13:30</c:v>
                </c:pt>
                <c:pt idx="27">
                  <c:v>13:30 - 14:00</c:v>
                </c:pt>
                <c:pt idx="28">
                  <c:v>14:00 - 14:30</c:v>
                </c:pt>
                <c:pt idx="29">
                  <c:v>14:30 - 15:00</c:v>
                </c:pt>
                <c:pt idx="30">
                  <c:v>15:00 - 15:30</c:v>
                </c:pt>
                <c:pt idx="31">
                  <c:v>15:30 - 16:00</c:v>
                </c:pt>
                <c:pt idx="32">
                  <c:v>16:00 - 16:30</c:v>
                </c:pt>
                <c:pt idx="33">
                  <c:v>16:30 - 17:00</c:v>
                </c:pt>
                <c:pt idx="34">
                  <c:v>17:00 - 17:30</c:v>
                </c:pt>
                <c:pt idx="35">
                  <c:v>17:30 - 18:00</c:v>
                </c:pt>
                <c:pt idx="36">
                  <c:v>18:00 - 18:30</c:v>
                </c:pt>
                <c:pt idx="37">
                  <c:v>18:30 - 19:00</c:v>
                </c:pt>
                <c:pt idx="38">
                  <c:v>19:00 - 19:30</c:v>
                </c:pt>
                <c:pt idx="39">
                  <c:v>19:30 - 20:00</c:v>
                </c:pt>
                <c:pt idx="40">
                  <c:v>20:00 - 20:30</c:v>
                </c:pt>
                <c:pt idx="41">
                  <c:v>20:30 - 21:00</c:v>
                </c:pt>
              </c:strCache>
            </c:strRef>
          </c:cat>
          <c:val>
            <c:numRef>
              <c:f>'30min'!$C$11:$AR$11</c:f>
              <c:numCache>
                <c:formatCode>General</c:formatCode>
                <c:ptCount val="42"/>
                <c:pt idx="29" formatCode="0%">
                  <c:v>3.27E-2</c:v>
                </c:pt>
                <c:pt idx="30" formatCode="0%">
                  <c:v>3.27E-2</c:v>
                </c:pt>
                <c:pt idx="31" formatCode="0%">
                  <c:v>3.27E-2</c:v>
                </c:pt>
                <c:pt idx="32" formatCode="0%">
                  <c:v>3.27E-2</c:v>
                </c:pt>
                <c:pt idx="33" formatCode="0%">
                  <c:v>3.27E-2</c:v>
                </c:pt>
                <c:pt idx="34" formatCode="0%">
                  <c:v>3.27E-2</c:v>
                </c:pt>
                <c:pt idx="35" formatCode="0%">
                  <c:v>3.27E-2</c:v>
                </c:pt>
                <c:pt idx="36" formatCode="0%">
                  <c:v>3.27E-2</c:v>
                </c:pt>
                <c:pt idx="37" formatCode="0%">
                  <c:v>3.27E-2</c:v>
                </c:pt>
                <c:pt idx="38" formatCode="0%">
                  <c:v>3.27E-2</c:v>
                </c:pt>
                <c:pt idx="39" formatCode="0%">
                  <c:v>3.27E-2</c:v>
                </c:pt>
                <c:pt idx="40" formatCode="0%">
                  <c:v>3.27E-2</c:v>
                </c:pt>
                <c:pt idx="41" formatCode="0%">
                  <c:v>3.27E-2</c:v>
                </c:pt>
              </c:numCache>
            </c:numRef>
          </c:val>
          <c:extLst>
            <c:ext xmlns:c16="http://schemas.microsoft.com/office/drawing/2014/chart" uri="{C3380CC4-5D6E-409C-BE32-E72D297353CC}">
              <c16:uniqueId val="{00000007-F14E-4EC7-89E0-BD94DE9970FE}"/>
            </c:ext>
          </c:extLst>
        </c:ser>
        <c:ser>
          <c:idx val="8"/>
          <c:order val="8"/>
          <c:tx>
            <c:strRef>
              <c:f>'30min'!$A$12</c:f>
              <c:strCache>
                <c:ptCount val="1"/>
                <c:pt idx="0">
                  <c:v>Indonesia</c:v>
                </c:pt>
              </c:strCache>
            </c:strRef>
          </c:tx>
          <c:spPr>
            <a:solidFill>
              <a:srgbClr val="A0DCC8"/>
            </a:solidFill>
            <a:ln>
              <a:noFill/>
            </a:ln>
            <a:effectLst/>
          </c:spPr>
          <c:invertIfNegative val="0"/>
          <c:cat>
            <c:strRef>
              <c:f>'30min'!$C$1:$AR$1</c:f>
              <c:strCache>
                <c:ptCount val="42"/>
                <c:pt idx="0">
                  <c:v>0:00 - 0:30</c:v>
                </c:pt>
                <c:pt idx="1">
                  <c:v>0:30 - 1:00</c:v>
                </c:pt>
                <c:pt idx="2">
                  <c:v>1:00 - 1:30</c:v>
                </c:pt>
                <c:pt idx="3">
                  <c:v>1:30 - 2:00</c:v>
                </c:pt>
                <c:pt idx="4">
                  <c:v>2:00 - 2:30</c:v>
                </c:pt>
                <c:pt idx="5">
                  <c:v>2:30 - 3:00</c:v>
                </c:pt>
                <c:pt idx="6">
                  <c:v>3:00 - 3:30</c:v>
                </c:pt>
                <c:pt idx="7">
                  <c:v>3:30 - 4:00</c:v>
                </c:pt>
                <c:pt idx="8">
                  <c:v>4:00 - 4:30</c:v>
                </c:pt>
                <c:pt idx="9">
                  <c:v>4:30 - 5:00</c:v>
                </c:pt>
                <c:pt idx="10">
                  <c:v>5:00 - 5:30</c:v>
                </c:pt>
                <c:pt idx="11">
                  <c:v>5:30 - 6:00</c:v>
                </c:pt>
                <c:pt idx="12">
                  <c:v>6:00 - 6:30</c:v>
                </c:pt>
                <c:pt idx="13">
                  <c:v>6:30 - 7:00</c:v>
                </c:pt>
                <c:pt idx="14">
                  <c:v>7:00 - 7:30</c:v>
                </c:pt>
                <c:pt idx="15">
                  <c:v>7:30 - 8:00</c:v>
                </c:pt>
                <c:pt idx="16">
                  <c:v>8:00 - 8:30</c:v>
                </c:pt>
                <c:pt idx="17">
                  <c:v>8:30 - 9:00</c:v>
                </c:pt>
                <c:pt idx="18">
                  <c:v>9:00 - 9:30</c:v>
                </c:pt>
                <c:pt idx="19">
                  <c:v>9:30 - 10:00</c:v>
                </c:pt>
                <c:pt idx="20">
                  <c:v>10:00 - 10:30</c:v>
                </c:pt>
                <c:pt idx="21">
                  <c:v>10:30 - 11:00</c:v>
                </c:pt>
                <c:pt idx="22">
                  <c:v>11:00 - 11:30</c:v>
                </c:pt>
                <c:pt idx="23">
                  <c:v>11:30 - 12:00</c:v>
                </c:pt>
                <c:pt idx="24">
                  <c:v>12:00 - 12:30</c:v>
                </c:pt>
                <c:pt idx="25">
                  <c:v>12:30 - 13:00</c:v>
                </c:pt>
                <c:pt idx="26">
                  <c:v>13:00 - 13:30</c:v>
                </c:pt>
                <c:pt idx="27">
                  <c:v>13:30 - 14:00</c:v>
                </c:pt>
                <c:pt idx="28">
                  <c:v>14:00 - 14:30</c:v>
                </c:pt>
                <c:pt idx="29">
                  <c:v>14:30 - 15:00</c:v>
                </c:pt>
                <c:pt idx="30">
                  <c:v>15:00 - 15:30</c:v>
                </c:pt>
                <c:pt idx="31">
                  <c:v>15:30 - 16:00</c:v>
                </c:pt>
                <c:pt idx="32">
                  <c:v>16:00 - 16:30</c:v>
                </c:pt>
                <c:pt idx="33">
                  <c:v>16:30 - 17:00</c:v>
                </c:pt>
                <c:pt idx="34">
                  <c:v>17:00 - 17:30</c:v>
                </c:pt>
                <c:pt idx="35">
                  <c:v>17:30 - 18:00</c:v>
                </c:pt>
                <c:pt idx="36">
                  <c:v>18:00 - 18:30</c:v>
                </c:pt>
                <c:pt idx="37">
                  <c:v>18:30 - 19:00</c:v>
                </c:pt>
                <c:pt idx="38">
                  <c:v>19:00 - 19:30</c:v>
                </c:pt>
                <c:pt idx="39">
                  <c:v>19:30 - 20:00</c:v>
                </c:pt>
                <c:pt idx="40">
                  <c:v>20:00 - 20:30</c:v>
                </c:pt>
                <c:pt idx="41">
                  <c:v>20:30 - 21:00</c:v>
                </c:pt>
              </c:strCache>
            </c:strRef>
          </c:cat>
          <c:val>
            <c:numRef>
              <c:f>'30min'!$C$12:$AR$12</c:f>
              <c:numCache>
                <c:formatCode>General</c:formatCode>
                <c:ptCount val="42"/>
                <c:pt idx="4" formatCode="0%">
                  <c:v>2.53E-2</c:v>
                </c:pt>
                <c:pt idx="5" formatCode="0%">
                  <c:v>2.53E-2</c:v>
                </c:pt>
                <c:pt idx="6" formatCode="0%">
                  <c:v>2.53E-2</c:v>
                </c:pt>
                <c:pt idx="7" formatCode="0%">
                  <c:v>2.53E-2</c:v>
                </c:pt>
                <c:pt idx="8" formatCode="0%">
                  <c:v>2.53E-2</c:v>
                </c:pt>
                <c:pt idx="9" formatCode="0%">
                  <c:v>2.53E-2</c:v>
                </c:pt>
                <c:pt idx="10" formatCode="0%">
                  <c:v>2.53E-2</c:v>
                </c:pt>
                <c:pt idx="11" formatCode="0%">
                  <c:v>2.53E-2</c:v>
                </c:pt>
                <c:pt idx="12" formatCode="0%">
                  <c:v>2.53E-2</c:v>
                </c:pt>
                <c:pt idx="13" formatCode="0%">
                  <c:v>2.53E-2</c:v>
                </c:pt>
                <c:pt idx="14" formatCode="0%">
                  <c:v>2.53E-2</c:v>
                </c:pt>
                <c:pt idx="15" formatCode="0%">
                  <c:v>2.53E-2</c:v>
                </c:pt>
                <c:pt idx="16" formatCode="0%">
                  <c:v>2.53E-2</c:v>
                </c:pt>
                <c:pt idx="17" formatCode="0%">
                  <c:v>2.53E-2</c:v>
                </c:pt>
              </c:numCache>
            </c:numRef>
          </c:val>
          <c:extLst>
            <c:ext xmlns:c16="http://schemas.microsoft.com/office/drawing/2014/chart" uri="{C3380CC4-5D6E-409C-BE32-E72D297353CC}">
              <c16:uniqueId val="{00000008-F14E-4EC7-89E0-BD94DE9970FE}"/>
            </c:ext>
          </c:extLst>
        </c:ser>
        <c:ser>
          <c:idx val="9"/>
          <c:order val="9"/>
          <c:tx>
            <c:strRef>
              <c:f>'30min'!$A$13</c:f>
              <c:strCache>
                <c:ptCount val="1"/>
                <c:pt idx="0">
                  <c:v>Malaysia</c:v>
                </c:pt>
              </c:strCache>
            </c:strRef>
          </c:tx>
          <c:spPr>
            <a:solidFill>
              <a:schemeClr val="accent4">
                <a:lumMod val="60000"/>
              </a:schemeClr>
            </a:solidFill>
            <a:ln>
              <a:noFill/>
            </a:ln>
            <a:effectLst/>
          </c:spPr>
          <c:invertIfNegative val="0"/>
          <c:cat>
            <c:strRef>
              <c:f>'30min'!$C$1:$AR$1</c:f>
              <c:strCache>
                <c:ptCount val="42"/>
                <c:pt idx="0">
                  <c:v>0:00 - 0:30</c:v>
                </c:pt>
                <c:pt idx="1">
                  <c:v>0:30 - 1:00</c:v>
                </c:pt>
                <c:pt idx="2">
                  <c:v>1:00 - 1:30</c:v>
                </c:pt>
                <c:pt idx="3">
                  <c:v>1:30 - 2:00</c:v>
                </c:pt>
                <c:pt idx="4">
                  <c:v>2:00 - 2:30</c:v>
                </c:pt>
                <c:pt idx="5">
                  <c:v>2:30 - 3:00</c:v>
                </c:pt>
                <c:pt idx="6">
                  <c:v>3:00 - 3:30</c:v>
                </c:pt>
                <c:pt idx="7">
                  <c:v>3:30 - 4:00</c:v>
                </c:pt>
                <c:pt idx="8">
                  <c:v>4:00 - 4:30</c:v>
                </c:pt>
                <c:pt idx="9">
                  <c:v>4:30 - 5:00</c:v>
                </c:pt>
                <c:pt idx="10">
                  <c:v>5:00 - 5:30</c:v>
                </c:pt>
                <c:pt idx="11">
                  <c:v>5:30 - 6:00</c:v>
                </c:pt>
                <c:pt idx="12">
                  <c:v>6:00 - 6:30</c:v>
                </c:pt>
                <c:pt idx="13">
                  <c:v>6:30 - 7:00</c:v>
                </c:pt>
                <c:pt idx="14">
                  <c:v>7:00 - 7:30</c:v>
                </c:pt>
                <c:pt idx="15">
                  <c:v>7:30 - 8:00</c:v>
                </c:pt>
                <c:pt idx="16">
                  <c:v>8:00 - 8:30</c:v>
                </c:pt>
                <c:pt idx="17">
                  <c:v>8:30 - 9:00</c:v>
                </c:pt>
                <c:pt idx="18">
                  <c:v>9:00 - 9:30</c:v>
                </c:pt>
                <c:pt idx="19">
                  <c:v>9:30 - 10:00</c:v>
                </c:pt>
                <c:pt idx="20">
                  <c:v>10:00 - 10:30</c:v>
                </c:pt>
                <c:pt idx="21">
                  <c:v>10:30 - 11:00</c:v>
                </c:pt>
                <c:pt idx="22">
                  <c:v>11:00 - 11:30</c:v>
                </c:pt>
                <c:pt idx="23">
                  <c:v>11:30 - 12:00</c:v>
                </c:pt>
                <c:pt idx="24">
                  <c:v>12:00 - 12:30</c:v>
                </c:pt>
                <c:pt idx="25">
                  <c:v>12:30 - 13:00</c:v>
                </c:pt>
                <c:pt idx="26">
                  <c:v>13:00 - 13:30</c:v>
                </c:pt>
                <c:pt idx="27">
                  <c:v>13:30 - 14:00</c:v>
                </c:pt>
                <c:pt idx="28">
                  <c:v>14:00 - 14:30</c:v>
                </c:pt>
                <c:pt idx="29">
                  <c:v>14:30 - 15:00</c:v>
                </c:pt>
                <c:pt idx="30">
                  <c:v>15:00 - 15:30</c:v>
                </c:pt>
                <c:pt idx="31">
                  <c:v>15:30 - 16:00</c:v>
                </c:pt>
                <c:pt idx="32">
                  <c:v>16:00 - 16:30</c:v>
                </c:pt>
                <c:pt idx="33">
                  <c:v>16:30 - 17:00</c:v>
                </c:pt>
                <c:pt idx="34">
                  <c:v>17:00 - 17:30</c:v>
                </c:pt>
                <c:pt idx="35">
                  <c:v>17:30 - 18:00</c:v>
                </c:pt>
                <c:pt idx="36">
                  <c:v>18:00 - 18:30</c:v>
                </c:pt>
                <c:pt idx="37">
                  <c:v>18:30 - 19:00</c:v>
                </c:pt>
                <c:pt idx="38">
                  <c:v>19:00 - 19:30</c:v>
                </c:pt>
                <c:pt idx="39">
                  <c:v>19:30 - 20:00</c:v>
                </c:pt>
                <c:pt idx="40">
                  <c:v>20:00 - 20:30</c:v>
                </c:pt>
                <c:pt idx="41">
                  <c:v>20:30 - 21:00</c:v>
                </c:pt>
              </c:strCache>
            </c:strRef>
          </c:cat>
          <c:val>
            <c:numRef>
              <c:f>'30min'!$C$13:$AR$13</c:f>
              <c:numCache>
                <c:formatCode>General</c:formatCode>
                <c:ptCount val="42"/>
                <c:pt idx="2" formatCode="0%">
                  <c:v>2.4700000000000003E-2</c:v>
                </c:pt>
                <c:pt idx="3" formatCode="0%">
                  <c:v>2.4700000000000003E-2</c:v>
                </c:pt>
                <c:pt idx="4" formatCode="0%">
                  <c:v>2.4700000000000003E-2</c:v>
                </c:pt>
                <c:pt idx="5" formatCode="0%">
                  <c:v>2.4700000000000003E-2</c:v>
                </c:pt>
                <c:pt idx="6" formatCode="0%">
                  <c:v>2.4700000000000003E-2</c:v>
                </c:pt>
                <c:pt idx="7" formatCode="0%">
                  <c:v>2.4700000000000003E-2</c:v>
                </c:pt>
                <c:pt idx="8" formatCode="0%">
                  <c:v>2.4700000000000003E-2</c:v>
                </c:pt>
                <c:pt idx="13" formatCode="0%">
                  <c:v>2.4700000000000003E-2</c:v>
                </c:pt>
                <c:pt idx="14" formatCode="0%">
                  <c:v>2.4700000000000003E-2</c:v>
                </c:pt>
                <c:pt idx="15" formatCode="0%">
                  <c:v>2.4700000000000003E-2</c:v>
                </c:pt>
                <c:pt idx="16" formatCode="0%">
                  <c:v>2.4700000000000003E-2</c:v>
                </c:pt>
                <c:pt idx="17" formatCode="0%">
                  <c:v>2.4700000000000003E-2</c:v>
                </c:pt>
              </c:numCache>
            </c:numRef>
          </c:val>
          <c:extLst>
            <c:ext xmlns:c16="http://schemas.microsoft.com/office/drawing/2014/chart" uri="{C3380CC4-5D6E-409C-BE32-E72D297353CC}">
              <c16:uniqueId val="{00000009-F14E-4EC7-89E0-BD94DE9970FE}"/>
            </c:ext>
          </c:extLst>
        </c:ser>
        <c:ser>
          <c:idx val="10"/>
          <c:order val="10"/>
          <c:tx>
            <c:strRef>
              <c:f>'30min'!$A$14</c:f>
              <c:strCache>
                <c:ptCount val="1"/>
                <c:pt idx="0">
                  <c:v>Thailand</c:v>
                </c:pt>
              </c:strCache>
            </c:strRef>
          </c:tx>
          <c:spPr>
            <a:solidFill>
              <a:schemeClr val="accent5">
                <a:lumMod val="60000"/>
              </a:schemeClr>
            </a:solidFill>
            <a:ln>
              <a:noFill/>
            </a:ln>
            <a:effectLst/>
          </c:spPr>
          <c:invertIfNegative val="0"/>
          <c:cat>
            <c:strRef>
              <c:f>'30min'!$C$1:$AR$1</c:f>
              <c:strCache>
                <c:ptCount val="42"/>
                <c:pt idx="0">
                  <c:v>0:00 - 0:30</c:v>
                </c:pt>
                <c:pt idx="1">
                  <c:v>0:30 - 1:00</c:v>
                </c:pt>
                <c:pt idx="2">
                  <c:v>1:00 - 1:30</c:v>
                </c:pt>
                <c:pt idx="3">
                  <c:v>1:30 - 2:00</c:v>
                </c:pt>
                <c:pt idx="4">
                  <c:v>2:00 - 2:30</c:v>
                </c:pt>
                <c:pt idx="5">
                  <c:v>2:30 - 3:00</c:v>
                </c:pt>
                <c:pt idx="6">
                  <c:v>3:00 - 3:30</c:v>
                </c:pt>
                <c:pt idx="7">
                  <c:v>3:30 - 4:00</c:v>
                </c:pt>
                <c:pt idx="8">
                  <c:v>4:00 - 4:30</c:v>
                </c:pt>
                <c:pt idx="9">
                  <c:v>4:30 - 5:00</c:v>
                </c:pt>
                <c:pt idx="10">
                  <c:v>5:00 - 5:30</c:v>
                </c:pt>
                <c:pt idx="11">
                  <c:v>5:30 - 6:00</c:v>
                </c:pt>
                <c:pt idx="12">
                  <c:v>6:00 - 6:30</c:v>
                </c:pt>
                <c:pt idx="13">
                  <c:v>6:30 - 7:00</c:v>
                </c:pt>
                <c:pt idx="14">
                  <c:v>7:00 - 7:30</c:v>
                </c:pt>
                <c:pt idx="15">
                  <c:v>7:30 - 8:00</c:v>
                </c:pt>
                <c:pt idx="16">
                  <c:v>8:00 - 8:30</c:v>
                </c:pt>
                <c:pt idx="17">
                  <c:v>8:30 - 9:00</c:v>
                </c:pt>
                <c:pt idx="18">
                  <c:v>9:00 - 9:30</c:v>
                </c:pt>
                <c:pt idx="19">
                  <c:v>9:30 - 10:00</c:v>
                </c:pt>
                <c:pt idx="20">
                  <c:v>10:00 - 10:30</c:v>
                </c:pt>
                <c:pt idx="21">
                  <c:v>10:30 - 11:00</c:v>
                </c:pt>
                <c:pt idx="22">
                  <c:v>11:00 - 11:30</c:v>
                </c:pt>
                <c:pt idx="23">
                  <c:v>11:30 - 12:00</c:v>
                </c:pt>
                <c:pt idx="24">
                  <c:v>12:00 - 12:30</c:v>
                </c:pt>
                <c:pt idx="25">
                  <c:v>12:30 - 13:00</c:v>
                </c:pt>
                <c:pt idx="26">
                  <c:v>13:00 - 13:30</c:v>
                </c:pt>
                <c:pt idx="27">
                  <c:v>13:30 - 14:00</c:v>
                </c:pt>
                <c:pt idx="28">
                  <c:v>14:00 - 14:30</c:v>
                </c:pt>
                <c:pt idx="29">
                  <c:v>14:30 - 15:00</c:v>
                </c:pt>
                <c:pt idx="30">
                  <c:v>15:00 - 15:30</c:v>
                </c:pt>
                <c:pt idx="31">
                  <c:v>15:30 - 16:00</c:v>
                </c:pt>
                <c:pt idx="32">
                  <c:v>16:00 - 16:30</c:v>
                </c:pt>
                <c:pt idx="33">
                  <c:v>16:30 - 17:00</c:v>
                </c:pt>
                <c:pt idx="34">
                  <c:v>17:00 - 17:30</c:v>
                </c:pt>
                <c:pt idx="35">
                  <c:v>17:30 - 18:00</c:v>
                </c:pt>
                <c:pt idx="36">
                  <c:v>18:00 - 18:30</c:v>
                </c:pt>
                <c:pt idx="37">
                  <c:v>18:30 - 19:00</c:v>
                </c:pt>
                <c:pt idx="38">
                  <c:v>19:00 - 19:30</c:v>
                </c:pt>
                <c:pt idx="39">
                  <c:v>19:30 - 20:00</c:v>
                </c:pt>
                <c:pt idx="40">
                  <c:v>20:00 - 20:30</c:v>
                </c:pt>
                <c:pt idx="41">
                  <c:v>20:30 - 21:00</c:v>
                </c:pt>
              </c:strCache>
            </c:strRef>
          </c:cat>
          <c:val>
            <c:numRef>
              <c:f>'30min'!$C$14:$AR$14</c:f>
              <c:numCache>
                <c:formatCode>General</c:formatCode>
                <c:ptCount val="42"/>
                <c:pt idx="6" formatCode="0%">
                  <c:v>2.3E-2</c:v>
                </c:pt>
                <c:pt idx="7" formatCode="0%">
                  <c:v>2.3E-2</c:v>
                </c:pt>
                <c:pt idx="8" formatCode="0%">
                  <c:v>2.3E-2</c:v>
                </c:pt>
                <c:pt idx="9" formatCode="0%">
                  <c:v>2.3E-2</c:v>
                </c:pt>
                <c:pt idx="10" formatCode="0%">
                  <c:v>2.3E-2</c:v>
                </c:pt>
                <c:pt idx="15" formatCode="0%">
                  <c:v>2.3E-2</c:v>
                </c:pt>
                <c:pt idx="16" formatCode="0%">
                  <c:v>2.3E-2</c:v>
                </c:pt>
                <c:pt idx="17" formatCode="0%">
                  <c:v>2.3E-2</c:v>
                </c:pt>
                <c:pt idx="18" formatCode="0%">
                  <c:v>2.3E-2</c:v>
                </c:pt>
              </c:numCache>
            </c:numRef>
          </c:val>
          <c:extLst>
            <c:ext xmlns:c16="http://schemas.microsoft.com/office/drawing/2014/chart" uri="{C3380CC4-5D6E-409C-BE32-E72D297353CC}">
              <c16:uniqueId val="{0000000A-F14E-4EC7-89E0-BD94DE9970FE}"/>
            </c:ext>
          </c:extLst>
        </c:ser>
        <c:ser>
          <c:idx val="11"/>
          <c:order val="11"/>
          <c:tx>
            <c:strRef>
              <c:f>'30min'!$A$15</c:f>
              <c:strCache>
                <c:ptCount val="1"/>
                <c:pt idx="0">
                  <c:v>Philippines</c:v>
                </c:pt>
              </c:strCache>
            </c:strRef>
          </c:tx>
          <c:spPr>
            <a:solidFill>
              <a:schemeClr val="accent6">
                <a:lumMod val="60000"/>
              </a:schemeClr>
            </a:solidFill>
            <a:ln>
              <a:noFill/>
            </a:ln>
            <a:effectLst/>
          </c:spPr>
          <c:invertIfNegative val="0"/>
          <c:cat>
            <c:strRef>
              <c:f>'30min'!$C$1:$AR$1</c:f>
              <c:strCache>
                <c:ptCount val="42"/>
                <c:pt idx="0">
                  <c:v>0:00 - 0:30</c:v>
                </c:pt>
                <c:pt idx="1">
                  <c:v>0:30 - 1:00</c:v>
                </c:pt>
                <c:pt idx="2">
                  <c:v>1:00 - 1:30</c:v>
                </c:pt>
                <c:pt idx="3">
                  <c:v>1:30 - 2:00</c:v>
                </c:pt>
                <c:pt idx="4">
                  <c:v>2:00 - 2:30</c:v>
                </c:pt>
                <c:pt idx="5">
                  <c:v>2:30 - 3:00</c:v>
                </c:pt>
                <c:pt idx="6">
                  <c:v>3:00 - 3:30</c:v>
                </c:pt>
                <c:pt idx="7">
                  <c:v>3:30 - 4:00</c:v>
                </c:pt>
                <c:pt idx="8">
                  <c:v>4:00 - 4:30</c:v>
                </c:pt>
                <c:pt idx="9">
                  <c:v>4:30 - 5:00</c:v>
                </c:pt>
                <c:pt idx="10">
                  <c:v>5:00 - 5:30</c:v>
                </c:pt>
                <c:pt idx="11">
                  <c:v>5:30 - 6:00</c:v>
                </c:pt>
                <c:pt idx="12">
                  <c:v>6:00 - 6:30</c:v>
                </c:pt>
                <c:pt idx="13">
                  <c:v>6:30 - 7:00</c:v>
                </c:pt>
                <c:pt idx="14">
                  <c:v>7:00 - 7:30</c:v>
                </c:pt>
                <c:pt idx="15">
                  <c:v>7:30 - 8:00</c:v>
                </c:pt>
                <c:pt idx="16">
                  <c:v>8:00 - 8:30</c:v>
                </c:pt>
                <c:pt idx="17">
                  <c:v>8:30 - 9:00</c:v>
                </c:pt>
                <c:pt idx="18">
                  <c:v>9:00 - 9:30</c:v>
                </c:pt>
                <c:pt idx="19">
                  <c:v>9:30 - 10:00</c:v>
                </c:pt>
                <c:pt idx="20">
                  <c:v>10:00 - 10:30</c:v>
                </c:pt>
                <c:pt idx="21">
                  <c:v>10:30 - 11:00</c:v>
                </c:pt>
                <c:pt idx="22">
                  <c:v>11:00 - 11:30</c:v>
                </c:pt>
                <c:pt idx="23">
                  <c:v>11:30 - 12:00</c:v>
                </c:pt>
                <c:pt idx="24">
                  <c:v>12:00 - 12:30</c:v>
                </c:pt>
                <c:pt idx="25">
                  <c:v>12:30 - 13:00</c:v>
                </c:pt>
                <c:pt idx="26">
                  <c:v>13:00 - 13:30</c:v>
                </c:pt>
                <c:pt idx="27">
                  <c:v>13:30 - 14:00</c:v>
                </c:pt>
                <c:pt idx="28">
                  <c:v>14:00 - 14:30</c:v>
                </c:pt>
                <c:pt idx="29">
                  <c:v>14:30 - 15:00</c:v>
                </c:pt>
                <c:pt idx="30">
                  <c:v>15:00 - 15:30</c:v>
                </c:pt>
                <c:pt idx="31">
                  <c:v>15:30 - 16:00</c:v>
                </c:pt>
                <c:pt idx="32">
                  <c:v>16:00 - 16:30</c:v>
                </c:pt>
                <c:pt idx="33">
                  <c:v>16:30 - 17:00</c:v>
                </c:pt>
                <c:pt idx="34">
                  <c:v>17:00 - 17:30</c:v>
                </c:pt>
                <c:pt idx="35">
                  <c:v>17:30 - 18:00</c:v>
                </c:pt>
                <c:pt idx="36">
                  <c:v>18:00 - 18:30</c:v>
                </c:pt>
                <c:pt idx="37">
                  <c:v>18:30 - 19:00</c:v>
                </c:pt>
                <c:pt idx="38">
                  <c:v>19:00 - 19:30</c:v>
                </c:pt>
                <c:pt idx="39">
                  <c:v>19:30 - 20:00</c:v>
                </c:pt>
                <c:pt idx="40">
                  <c:v>20:00 - 20:30</c:v>
                </c:pt>
                <c:pt idx="41">
                  <c:v>20:30 - 21:00</c:v>
                </c:pt>
              </c:strCache>
            </c:strRef>
          </c:cat>
          <c:val>
            <c:numRef>
              <c:f>'30min'!$C$15:$AR$15</c:f>
              <c:numCache>
                <c:formatCode>General</c:formatCode>
                <c:ptCount val="42"/>
                <c:pt idx="3" formatCode="0%">
                  <c:v>1.23E-2</c:v>
                </c:pt>
                <c:pt idx="4" formatCode="0%">
                  <c:v>1.23E-2</c:v>
                </c:pt>
                <c:pt idx="5" formatCode="0%">
                  <c:v>1.23E-2</c:v>
                </c:pt>
                <c:pt idx="6" formatCode="0%">
                  <c:v>1.23E-2</c:v>
                </c:pt>
                <c:pt idx="7" formatCode="0%">
                  <c:v>1.23E-2</c:v>
                </c:pt>
                <c:pt idx="11" formatCode="0%">
                  <c:v>1.23E-2</c:v>
                </c:pt>
                <c:pt idx="12" formatCode="0%">
                  <c:v>1.23E-2</c:v>
                </c:pt>
                <c:pt idx="13" formatCode="0%">
                  <c:v>1.23E-2</c:v>
                </c:pt>
                <c:pt idx="14" formatCode="0%">
                  <c:v>1.23E-2</c:v>
                </c:pt>
              </c:numCache>
            </c:numRef>
          </c:val>
          <c:extLst>
            <c:ext xmlns:c16="http://schemas.microsoft.com/office/drawing/2014/chart" uri="{C3380CC4-5D6E-409C-BE32-E72D297353CC}">
              <c16:uniqueId val="{0000000B-F14E-4EC7-89E0-BD94DE9970FE}"/>
            </c:ext>
          </c:extLst>
        </c:ser>
        <c:ser>
          <c:idx val="12"/>
          <c:order val="12"/>
          <c:tx>
            <c:strRef>
              <c:f>'30min'!$A$16</c:f>
              <c:strCache>
                <c:ptCount val="1"/>
                <c:pt idx="0">
                  <c:v>Chile</c:v>
                </c:pt>
              </c:strCache>
            </c:strRef>
          </c:tx>
          <c:spPr>
            <a:solidFill>
              <a:schemeClr val="accent1">
                <a:lumMod val="80000"/>
                <a:lumOff val="20000"/>
              </a:schemeClr>
            </a:solidFill>
            <a:ln>
              <a:noFill/>
            </a:ln>
            <a:effectLst/>
          </c:spPr>
          <c:invertIfNegative val="0"/>
          <c:cat>
            <c:strRef>
              <c:f>'30min'!$C$1:$AR$1</c:f>
              <c:strCache>
                <c:ptCount val="42"/>
                <c:pt idx="0">
                  <c:v>0:00 - 0:30</c:v>
                </c:pt>
                <c:pt idx="1">
                  <c:v>0:30 - 1:00</c:v>
                </c:pt>
                <c:pt idx="2">
                  <c:v>1:00 - 1:30</c:v>
                </c:pt>
                <c:pt idx="3">
                  <c:v>1:30 - 2:00</c:v>
                </c:pt>
                <c:pt idx="4">
                  <c:v>2:00 - 2:30</c:v>
                </c:pt>
                <c:pt idx="5">
                  <c:v>2:30 - 3:00</c:v>
                </c:pt>
                <c:pt idx="6">
                  <c:v>3:00 - 3:30</c:v>
                </c:pt>
                <c:pt idx="7">
                  <c:v>3:30 - 4:00</c:v>
                </c:pt>
                <c:pt idx="8">
                  <c:v>4:00 - 4:30</c:v>
                </c:pt>
                <c:pt idx="9">
                  <c:v>4:30 - 5:00</c:v>
                </c:pt>
                <c:pt idx="10">
                  <c:v>5:00 - 5:30</c:v>
                </c:pt>
                <c:pt idx="11">
                  <c:v>5:30 - 6:00</c:v>
                </c:pt>
                <c:pt idx="12">
                  <c:v>6:00 - 6:30</c:v>
                </c:pt>
                <c:pt idx="13">
                  <c:v>6:30 - 7:00</c:v>
                </c:pt>
                <c:pt idx="14">
                  <c:v>7:00 - 7:30</c:v>
                </c:pt>
                <c:pt idx="15">
                  <c:v>7:30 - 8:00</c:v>
                </c:pt>
                <c:pt idx="16">
                  <c:v>8:00 - 8:30</c:v>
                </c:pt>
                <c:pt idx="17">
                  <c:v>8:30 - 9:00</c:v>
                </c:pt>
                <c:pt idx="18">
                  <c:v>9:00 - 9:30</c:v>
                </c:pt>
                <c:pt idx="19">
                  <c:v>9:30 - 10:00</c:v>
                </c:pt>
                <c:pt idx="20">
                  <c:v>10:00 - 10:30</c:v>
                </c:pt>
                <c:pt idx="21">
                  <c:v>10:30 - 11:00</c:v>
                </c:pt>
                <c:pt idx="22">
                  <c:v>11:00 - 11:30</c:v>
                </c:pt>
                <c:pt idx="23">
                  <c:v>11:30 - 12:00</c:v>
                </c:pt>
                <c:pt idx="24">
                  <c:v>12:00 - 12:30</c:v>
                </c:pt>
                <c:pt idx="25">
                  <c:v>12:30 - 13:00</c:v>
                </c:pt>
                <c:pt idx="26">
                  <c:v>13:00 - 13:30</c:v>
                </c:pt>
                <c:pt idx="27">
                  <c:v>13:30 - 14:00</c:v>
                </c:pt>
                <c:pt idx="28">
                  <c:v>14:00 - 14:30</c:v>
                </c:pt>
                <c:pt idx="29">
                  <c:v>14:30 - 15:00</c:v>
                </c:pt>
                <c:pt idx="30">
                  <c:v>15:00 - 15:30</c:v>
                </c:pt>
                <c:pt idx="31">
                  <c:v>15:30 - 16:00</c:v>
                </c:pt>
                <c:pt idx="32">
                  <c:v>16:00 - 16:30</c:v>
                </c:pt>
                <c:pt idx="33">
                  <c:v>16:30 - 17:00</c:v>
                </c:pt>
                <c:pt idx="34">
                  <c:v>17:00 - 17:30</c:v>
                </c:pt>
                <c:pt idx="35">
                  <c:v>17:30 - 18:00</c:v>
                </c:pt>
                <c:pt idx="36">
                  <c:v>18:00 - 18:30</c:v>
                </c:pt>
                <c:pt idx="37">
                  <c:v>18:30 - 19:00</c:v>
                </c:pt>
                <c:pt idx="38">
                  <c:v>19:00 - 19:30</c:v>
                </c:pt>
                <c:pt idx="39">
                  <c:v>19:30 - 20:00</c:v>
                </c:pt>
                <c:pt idx="40">
                  <c:v>20:00 - 20:30</c:v>
                </c:pt>
                <c:pt idx="41">
                  <c:v>20:30 - 21:00</c:v>
                </c:pt>
              </c:strCache>
            </c:strRef>
          </c:cat>
          <c:val>
            <c:numRef>
              <c:f>'30min'!$C$16:$AR$16</c:f>
              <c:numCache>
                <c:formatCode>General</c:formatCode>
                <c:ptCount val="42"/>
                <c:pt idx="25" formatCode="0%">
                  <c:v>1.1899999999999999E-2</c:v>
                </c:pt>
                <c:pt idx="26" formatCode="0%">
                  <c:v>1.1899999999999999E-2</c:v>
                </c:pt>
                <c:pt idx="27" formatCode="0%">
                  <c:v>1.1899999999999999E-2</c:v>
                </c:pt>
                <c:pt idx="28" formatCode="0%">
                  <c:v>1.1899999999999999E-2</c:v>
                </c:pt>
                <c:pt idx="29" formatCode="0%">
                  <c:v>1.1899999999999999E-2</c:v>
                </c:pt>
                <c:pt idx="30" formatCode="0%">
                  <c:v>1.1899999999999999E-2</c:v>
                </c:pt>
                <c:pt idx="31" formatCode="0%">
                  <c:v>1.1899999999999999E-2</c:v>
                </c:pt>
                <c:pt idx="32" formatCode="0%">
                  <c:v>1.1899999999999999E-2</c:v>
                </c:pt>
                <c:pt idx="33" formatCode="0%">
                  <c:v>1.1899999999999999E-2</c:v>
                </c:pt>
                <c:pt idx="34" formatCode="0%">
                  <c:v>1.1899999999999999E-2</c:v>
                </c:pt>
                <c:pt idx="35" formatCode="0%">
                  <c:v>1.1899999999999999E-2</c:v>
                </c:pt>
                <c:pt idx="36" formatCode="0%">
                  <c:v>1.1899999999999999E-2</c:v>
                </c:pt>
                <c:pt idx="37" formatCode="0%">
                  <c:v>1.1899999999999999E-2</c:v>
                </c:pt>
              </c:numCache>
            </c:numRef>
          </c:val>
          <c:extLst>
            <c:ext xmlns:c16="http://schemas.microsoft.com/office/drawing/2014/chart" uri="{C3380CC4-5D6E-409C-BE32-E72D297353CC}">
              <c16:uniqueId val="{0000000C-F14E-4EC7-89E0-BD94DE9970FE}"/>
            </c:ext>
          </c:extLst>
        </c:ser>
        <c:ser>
          <c:idx val="13"/>
          <c:order val="13"/>
          <c:tx>
            <c:strRef>
              <c:f>'30min'!$A$17</c:f>
              <c:strCache>
                <c:ptCount val="1"/>
                <c:pt idx="0">
                  <c:v>Poland</c:v>
                </c:pt>
              </c:strCache>
            </c:strRef>
          </c:tx>
          <c:spPr>
            <a:solidFill>
              <a:schemeClr val="accent2">
                <a:lumMod val="80000"/>
                <a:lumOff val="20000"/>
              </a:schemeClr>
            </a:solidFill>
            <a:ln>
              <a:noFill/>
            </a:ln>
            <a:effectLst/>
          </c:spPr>
          <c:invertIfNegative val="0"/>
          <c:cat>
            <c:strRef>
              <c:f>'30min'!$C$1:$AR$1</c:f>
              <c:strCache>
                <c:ptCount val="42"/>
                <c:pt idx="0">
                  <c:v>0:00 - 0:30</c:v>
                </c:pt>
                <c:pt idx="1">
                  <c:v>0:30 - 1:00</c:v>
                </c:pt>
                <c:pt idx="2">
                  <c:v>1:00 - 1:30</c:v>
                </c:pt>
                <c:pt idx="3">
                  <c:v>1:30 - 2:00</c:v>
                </c:pt>
                <c:pt idx="4">
                  <c:v>2:00 - 2:30</c:v>
                </c:pt>
                <c:pt idx="5">
                  <c:v>2:30 - 3:00</c:v>
                </c:pt>
                <c:pt idx="6">
                  <c:v>3:00 - 3:30</c:v>
                </c:pt>
                <c:pt idx="7">
                  <c:v>3:30 - 4:00</c:v>
                </c:pt>
                <c:pt idx="8">
                  <c:v>4:00 - 4:30</c:v>
                </c:pt>
                <c:pt idx="9">
                  <c:v>4:30 - 5:00</c:v>
                </c:pt>
                <c:pt idx="10">
                  <c:v>5:00 - 5:30</c:v>
                </c:pt>
                <c:pt idx="11">
                  <c:v>5:30 - 6:00</c:v>
                </c:pt>
                <c:pt idx="12">
                  <c:v>6:00 - 6:30</c:v>
                </c:pt>
                <c:pt idx="13">
                  <c:v>6:30 - 7:00</c:v>
                </c:pt>
                <c:pt idx="14">
                  <c:v>7:00 - 7:30</c:v>
                </c:pt>
                <c:pt idx="15">
                  <c:v>7:30 - 8:00</c:v>
                </c:pt>
                <c:pt idx="16">
                  <c:v>8:00 - 8:30</c:v>
                </c:pt>
                <c:pt idx="17">
                  <c:v>8:30 - 9:00</c:v>
                </c:pt>
                <c:pt idx="18">
                  <c:v>9:00 - 9:30</c:v>
                </c:pt>
                <c:pt idx="19">
                  <c:v>9:30 - 10:00</c:v>
                </c:pt>
                <c:pt idx="20">
                  <c:v>10:00 - 10:30</c:v>
                </c:pt>
                <c:pt idx="21">
                  <c:v>10:30 - 11:00</c:v>
                </c:pt>
                <c:pt idx="22">
                  <c:v>11:00 - 11:30</c:v>
                </c:pt>
                <c:pt idx="23">
                  <c:v>11:30 - 12:00</c:v>
                </c:pt>
                <c:pt idx="24">
                  <c:v>12:00 - 12:30</c:v>
                </c:pt>
                <c:pt idx="25">
                  <c:v>12:30 - 13:00</c:v>
                </c:pt>
                <c:pt idx="26">
                  <c:v>13:00 - 13:30</c:v>
                </c:pt>
                <c:pt idx="27">
                  <c:v>13:30 - 14:00</c:v>
                </c:pt>
                <c:pt idx="28">
                  <c:v>14:00 - 14:30</c:v>
                </c:pt>
                <c:pt idx="29">
                  <c:v>14:30 - 15:00</c:v>
                </c:pt>
                <c:pt idx="30">
                  <c:v>15:00 - 15:30</c:v>
                </c:pt>
                <c:pt idx="31">
                  <c:v>15:30 - 16:00</c:v>
                </c:pt>
                <c:pt idx="32">
                  <c:v>16:00 - 16:30</c:v>
                </c:pt>
                <c:pt idx="33">
                  <c:v>16:30 - 17:00</c:v>
                </c:pt>
                <c:pt idx="34">
                  <c:v>17:00 - 17:30</c:v>
                </c:pt>
                <c:pt idx="35">
                  <c:v>17:30 - 18:00</c:v>
                </c:pt>
                <c:pt idx="36">
                  <c:v>18:00 - 18:30</c:v>
                </c:pt>
                <c:pt idx="37">
                  <c:v>18:30 - 19:00</c:v>
                </c:pt>
                <c:pt idx="38">
                  <c:v>19:00 - 19:30</c:v>
                </c:pt>
                <c:pt idx="39">
                  <c:v>19:30 - 20:00</c:v>
                </c:pt>
                <c:pt idx="40">
                  <c:v>20:00 - 20:30</c:v>
                </c:pt>
                <c:pt idx="41">
                  <c:v>20:30 - 21:00</c:v>
                </c:pt>
              </c:strCache>
            </c:strRef>
          </c:cat>
          <c:val>
            <c:numRef>
              <c:f>'30min'!$C$17:$AR$17</c:f>
              <c:numCache>
                <c:formatCode>General</c:formatCode>
                <c:ptCount val="42"/>
                <c:pt idx="16" formatCode="0%">
                  <c:v>1.15E-2</c:v>
                </c:pt>
                <c:pt idx="17" formatCode="0%">
                  <c:v>1.15E-2</c:v>
                </c:pt>
                <c:pt idx="18" formatCode="0%">
                  <c:v>1.15E-2</c:v>
                </c:pt>
                <c:pt idx="19" formatCode="0%">
                  <c:v>1.15E-2</c:v>
                </c:pt>
                <c:pt idx="20" formatCode="0%">
                  <c:v>1.15E-2</c:v>
                </c:pt>
                <c:pt idx="21" formatCode="0%">
                  <c:v>1.15E-2</c:v>
                </c:pt>
                <c:pt idx="22" formatCode="0%">
                  <c:v>1.15E-2</c:v>
                </c:pt>
                <c:pt idx="23" formatCode="0%">
                  <c:v>1.15E-2</c:v>
                </c:pt>
                <c:pt idx="24" formatCode="0%">
                  <c:v>1.15E-2</c:v>
                </c:pt>
                <c:pt idx="25" formatCode="0%">
                  <c:v>1.15E-2</c:v>
                </c:pt>
                <c:pt idx="26" formatCode="0%">
                  <c:v>1.15E-2</c:v>
                </c:pt>
                <c:pt idx="27" formatCode="0%">
                  <c:v>1.15E-2</c:v>
                </c:pt>
                <c:pt idx="28" formatCode="0%">
                  <c:v>1.15E-2</c:v>
                </c:pt>
                <c:pt idx="29" formatCode="0%">
                  <c:v>1.15E-2</c:v>
                </c:pt>
                <c:pt idx="30" formatCode="0%">
                  <c:v>1.15E-2</c:v>
                </c:pt>
                <c:pt idx="31" formatCode="0%">
                  <c:v>1.15E-2</c:v>
                </c:pt>
              </c:numCache>
            </c:numRef>
          </c:val>
          <c:extLst>
            <c:ext xmlns:c16="http://schemas.microsoft.com/office/drawing/2014/chart" uri="{C3380CC4-5D6E-409C-BE32-E72D297353CC}">
              <c16:uniqueId val="{0000000D-F14E-4EC7-89E0-BD94DE9970FE}"/>
            </c:ext>
          </c:extLst>
        </c:ser>
        <c:ser>
          <c:idx val="14"/>
          <c:order val="14"/>
          <c:tx>
            <c:strRef>
              <c:f>'30min'!$A$18</c:f>
              <c:strCache>
                <c:ptCount val="1"/>
                <c:pt idx="0">
                  <c:v>Turkey</c:v>
                </c:pt>
              </c:strCache>
            </c:strRef>
          </c:tx>
          <c:spPr>
            <a:solidFill>
              <a:schemeClr val="accent3">
                <a:lumMod val="80000"/>
                <a:lumOff val="20000"/>
              </a:schemeClr>
            </a:solidFill>
            <a:ln>
              <a:noFill/>
            </a:ln>
            <a:effectLst/>
          </c:spPr>
          <c:invertIfNegative val="0"/>
          <c:cat>
            <c:strRef>
              <c:f>'30min'!$C$1:$AR$1</c:f>
              <c:strCache>
                <c:ptCount val="42"/>
                <c:pt idx="0">
                  <c:v>0:00 - 0:30</c:v>
                </c:pt>
                <c:pt idx="1">
                  <c:v>0:30 - 1:00</c:v>
                </c:pt>
                <c:pt idx="2">
                  <c:v>1:00 - 1:30</c:v>
                </c:pt>
                <c:pt idx="3">
                  <c:v>1:30 - 2:00</c:v>
                </c:pt>
                <c:pt idx="4">
                  <c:v>2:00 - 2:30</c:v>
                </c:pt>
                <c:pt idx="5">
                  <c:v>2:30 - 3:00</c:v>
                </c:pt>
                <c:pt idx="6">
                  <c:v>3:00 - 3:30</c:v>
                </c:pt>
                <c:pt idx="7">
                  <c:v>3:30 - 4:00</c:v>
                </c:pt>
                <c:pt idx="8">
                  <c:v>4:00 - 4:30</c:v>
                </c:pt>
                <c:pt idx="9">
                  <c:v>4:30 - 5:00</c:v>
                </c:pt>
                <c:pt idx="10">
                  <c:v>5:00 - 5:30</c:v>
                </c:pt>
                <c:pt idx="11">
                  <c:v>5:30 - 6:00</c:v>
                </c:pt>
                <c:pt idx="12">
                  <c:v>6:00 - 6:30</c:v>
                </c:pt>
                <c:pt idx="13">
                  <c:v>6:30 - 7:00</c:v>
                </c:pt>
                <c:pt idx="14">
                  <c:v>7:00 - 7:30</c:v>
                </c:pt>
                <c:pt idx="15">
                  <c:v>7:30 - 8:00</c:v>
                </c:pt>
                <c:pt idx="16">
                  <c:v>8:00 - 8:30</c:v>
                </c:pt>
                <c:pt idx="17">
                  <c:v>8:30 - 9:00</c:v>
                </c:pt>
                <c:pt idx="18">
                  <c:v>9:00 - 9:30</c:v>
                </c:pt>
                <c:pt idx="19">
                  <c:v>9:30 - 10:00</c:v>
                </c:pt>
                <c:pt idx="20">
                  <c:v>10:00 - 10:30</c:v>
                </c:pt>
                <c:pt idx="21">
                  <c:v>10:30 - 11:00</c:v>
                </c:pt>
                <c:pt idx="22">
                  <c:v>11:00 - 11:30</c:v>
                </c:pt>
                <c:pt idx="23">
                  <c:v>11:30 - 12:00</c:v>
                </c:pt>
                <c:pt idx="24">
                  <c:v>12:00 - 12:30</c:v>
                </c:pt>
                <c:pt idx="25">
                  <c:v>12:30 - 13:00</c:v>
                </c:pt>
                <c:pt idx="26">
                  <c:v>13:00 - 13:30</c:v>
                </c:pt>
                <c:pt idx="27">
                  <c:v>13:30 - 14:00</c:v>
                </c:pt>
                <c:pt idx="28">
                  <c:v>14:00 - 14:30</c:v>
                </c:pt>
                <c:pt idx="29">
                  <c:v>14:30 - 15:00</c:v>
                </c:pt>
                <c:pt idx="30">
                  <c:v>15:00 - 15:30</c:v>
                </c:pt>
                <c:pt idx="31">
                  <c:v>15:30 - 16:00</c:v>
                </c:pt>
                <c:pt idx="32">
                  <c:v>16:00 - 16:30</c:v>
                </c:pt>
                <c:pt idx="33">
                  <c:v>16:30 - 17:00</c:v>
                </c:pt>
                <c:pt idx="34">
                  <c:v>17:00 - 17:30</c:v>
                </c:pt>
                <c:pt idx="35">
                  <c:v>17:30 - 18:00</c:v>
                </c:pt>
                <c:pt idx="36">
                  <c:v>18:00 - 18:30</c:v>
                </c:pt>
                <c:pt idx="37">
                  <c:v>18:30 - 19:00</c:v>
                </c:pt>
                <c:pt idx="38">
                  <c:v>19:00 - 19:30</c:v>
                </c:pt>
                <c:pt idx="39">
                  <c:v>19:30 - 20:00</c:v>
                </c:pt>
                <c:pt idx="40">
                  <c:v>20:00 - 20:30</c:v>
                </c:pt>
                <c:pt idx="41">
                  <c:v>20:30 - 21:00</c:v>
                </c:pt>
              </c:strCache>
            </c:strRef>
          </c:cat>
          <c:val>
            <c:numRef>
              <c:f>'30min'!$C$18:$AR$18</c:f>
              <c:numCache>
                <c:formatCode>General</c:formatCode>
                <c:ptCount val="42"/>
                <c:pt idx="15" formatCode="0%">
                  <c:v>9.7999999999999997E-3</c:v>
                </c:pt>
                <c:pt idx="16" formatCode="0%">
                  <c:v>9.7999999999999997E-3</c:v>
                </c:pt>
                <c:pt idx="17" formatCode="0%">
                  <c:v>9.7999999999999997E-3</c:v>
                </c:pt>
                <c:pt idx="18" formatCode="0%">
                  <c:v>9.7999999999999997E-3</c:v>
                </c:pt>
                <c:pt idx="19" formatCode="0%">
                  <c:v>9.7999999999999997E-3</c:v>
                </c:pt>
                <c:pt idx="20" formatCode="0%">
                  <c:v>9.7999999999999997E-3</c:v>
                </c:pt>
                <c:pt idx="24" formatCode="0%">
                  <c:v>9.7999999999999997E-3</c:v>
                </c:pt>
                <c:pt idx="25" formatCode="0%">
                  <c:v>9.7999999999999997E-3</c:v>
                </c:pt>
                <c:pt idx="26" formatCode="0%">
                  <c:v>9.7999999999999997E-3</c:v>
                </c:pt>
                <c:pt idx="27" formatCode="0%">
                  <c:v>9.7999999999999997E-3</c:v>
                </c:pt>
                <c:pt idx="28" formatCode="0%">
                  <c:v>9.7999999999999997E-3</c:v>
                </c:pt>
                <c:pt idx="29" formatCode="0%">
                  <c:v>9.7999999999999997E-3</c:v>
                </c:pt>
                <c:pt idx="30" formatCode="0%">
                  <c:v>9.7999999999999997E-3</c:v>
                </c:pt>
              </c:numCache>
            </c:numRef>
          </c:val>
          <c:extLst>
            <c:ext xmlns:c16="http://schemas.microsoft.com/office/drawing/2014/chart" uri="{C3380CC4-5D6E-409C-BE32-E72D297353CC}">
              <c16:uniqueId val="{0000000E-F14E-4EC7-89E0-BD94DE9970FE}"/>
            </c:ext>
          </c:extLst>
        </c:ser>
        <c:ser>
          <c:idx val="15"/>
          <c:order val="15"/>
          <c:tx>
            <c:strRef>
              <c:f>'30min'!$A$19</c:f>
              <c:strCache>
                <c:ptCount val="1"/>
                <c:pt idx="0">
                  <c:v>Qatar</c:v>
                </c:pt>
              </c:strCache>
            </c:strRef>
          </c:tx>
          <c:spPr>
            <a:solidFill>
              <a:schemeClr val="accent4">
                <a:lumMod val="80000"/>
                <a:lumOff val="20000"/>
              </a:schemeClr>
            </a:solidFill>
            <a:ln>
              <a:noFill/>
            </a:ln>
            <a:effectLst/>
          </c:spPr>
          <c:invertIfNegative val="0"/>
          <c:cat>
            <c:strRef>
              <c:f>'30min'!$C$1:$AR$1</c:f>
              <c:strCache>
                <c:ptCount val="42"/>
                <c:pt idx="0">
                  <c:v>0:00 - 0:30</c:v>
                </c:pt>
                <c:pt idx="1">
                  <c:v>0:30 - 1:00</c:v>
                </c:pt>
                <c:pt idx="2">
                  <c:v>1:00 - 1:30</c:v>
                </c:pt>
                <c:pt idx="3">
                  <c:v>1:30 - 2:00</c:v>
                </c:pt>
                <c:pt idx="4">
                  <c:v>2:00 - 2:30</c:v>
                </c:pt>
                <c:pt idx="5">
                  <c:v>2:30 - 3:00</c:v>
                </c:pt>
                <c:pt idx="6">
                  <c:v>3:00 - 3:30</c:v>
                </c:pt>
                <c:pt idx="7">
                  <c:v>3:30 - 4:00</c:v>
                </c:pt>
                <c:pt idx="8">
                  <c:v>4:00 - 4:30</c:v>
                </c:pt>
                <c:pt idx="9">
                  <c:v>4:30 - 5:00</c:v>
                </c:pt>
                <c:pt idx="10">
                  <c:v>5:00 - 5:30</c:v>
                </c:pt>
                <c:pt idx="11">
                  <c:v>5:30 - 6:00</c:v>
                </c:pt>
                <c:pt idx="12">
                  <c:v>6:00 - 6:30</c:v>
                </c:pt>
                <c:pt idx="13">
                  <c:v>6:30 - 7:00</c:v>
                </c:pt>
                <c:pt idx="14">
                  <c:v>7:00 - 7:30</c:v>
                </c:pt>
                <c:pt idx="15">
                  <c:v>7:30 - 8:00</c:v>
                </c:pt>
                <c:pt idx="16">
                  <c:v>8:00 - 8:30</c:v>
                </c:pt>
                <c:pt idx="17">
                  <c:v>8:30 - 9:00</c:v>
                </c:pt>
                <c:pt idx="18">
                  <c:v>9:00 - 9:30</c:v>
                </c:pt>
                <c:pt idx="19">
                  <c:v>9:30 - 10:00</c:v>
                </c:pt>
                <c:pt idx="20">
                  <c:v>10:00 - 10:30</c:v>
                </c:pt>
                <c:pt idx="21">
                  <c:v>10:30 - 11:00</c:v>
                </c:pt>
                <c:pt idx="22">
                  <c:v>11:00 - 11:30</c:v>
                </c:pt>
                <c:pt idx="23">
                  <c:v>11:30 - 12:00</c:v>
                </c:pt>
                <c:pt idx="24">
                  <c:v>12:00 - 12:30</c:v>
                </c:pt>
                <c:pt idx="25">
                  <c:v>12:30 - 13:00</c:v>
                </c:pt>
                <c:pt idx="26">
                  <c:v>13:00 - 13:30</c:v>
                </c:pt>
                <c:pt idx="27">
                  <c:v>13:30 - 14:00</c:v>
                </c:pt>
                <c:pt idx="28">
                  <c:v>14:00 - 14:30</c:v>
                </c:pt>
                <c:pt idx="29">
                  <c:v>14:30 - 15:00</c:v>
                </c:pt>
                <c:pt idx="30">
                  <c:v>15:00 - 15:30</c:v>
                </c:pt>
                <c:pt idx="31">
                  <c:v>15:30 - 16:00</c:v>
                </c:pt>
                <c:pt idx="32">
                  <c:v>16:00 - 16:30</c:v>
                </c:pt>
                <c:pt idx="33">
                  <c:v>16:30 - 17:00</c:v>
                </c:pt>
                <c:pt idx="34">
                  <c:v>17:00 - 17:30</c:v>
                </c:pt>
                <c:pt idx="35">
                  <c:v>17:30 - 18:00</c:v>
                </c:pt>
                <c:pt idx="36">
                  <c:v>18:00 - 18:30</c:v>
                </c:pt>
                <c:pt idx="37">
                  <c:v>18:30 - 19:00</c:v>
                </c:pt>
                <c:pt idx="38">
                  <c:v>19:00 - 19:30</c:v>
                </c:pt>
                <c:pt idx="39">
                  <c:v>19:30 - 20:00</c:v>
                </c:pt>
                <c:pt idx="40">
                  <c:v>20:00 - 20:30</c:v>
                </c:pt>
                <c:pt idx="41">
                  <c:v>20:30 - 21:00</c:v>
                </c:pt>
              </c:strCache>
            </c:strRef>
          </c:cat>
          <c:val>
            <c:numRef>
              <c:f>'30min'!$C$19:$AR$19</c:f>
              <c:numCache>
                <c:formatCode>General</c:formatCode>
                <c:ptCount val="42"/>
                <c:pt idx="25" formatCode="0%">
                  <c:v>8.8000000000000005E-3</c:v>
                </c:pt>
                <c:pt idx="26" formatCode="0%">
                  <c:v>8.8000000000000005E-3</c:v>
                </c:pt>
                <c:pt idx="27" formatCode="0%">
                  <c:v>8.8000000000000005E-3</c:v>
                </c:pt>
                <c:pt idx="28" formatCode="0%">
                  <c:v>8.8000000000000005E-3</c:v>
                </c:pt>
                <c:pt idx="29" formatCode="0%">
                  <c:v>8.8000000000000005E-3</c:v>
                </c:pt>
                <c:pt idx="30" formatCode="0%">
                  <c:v>8.8000000000000005E-3</c:v>
                </c:pt>
                <c:pt idx="31" formatCode="0%">
                  <c:v>8.8000000000000005E-3</c:v>
                </c:pt>
                <c:pt idx="32" formatCode="0%">
                  <c:v>8.8000000000000005E-3</c:v>
                </c:pt>
              </c:numCache>
            </c:numRef>
          </c:val>
          <c:extLst>
            <c:ext xmlns:c16="http://schemas.microsoft.com/office/drawing/2014/chart" uri="{C3380CC4-5D6E-409C-BE32-E72D297353CC}">
              <c16:uniqueId val="{0000000F-F14E-4EC7-89E0-BD94DE9970FE}"/>
            </c:ext>
          </c:extLst>
        </c:ser>
        <c:ser>
          <c:idx val="16"/>
          <c:order val="16"/>
          <c:tx>
            <c:strRef>
              <c:f>'30min'!$A$20</c:f>
              <c:strCache>
                <c:ptCount val="1"/>
                <c:pt idx="0">
                  <c:v>United Arab Emirates</c:v>
                </c:pt>
              </c:strCache>
            </c:strRef>
          </c:tx>
          <c:spPr>
            <a:solidFill>
              <a:schemeClr val="accent5">
                <a:lumMod val="80000"/>
                <a:lumOff val="20000"/>
              </a:schemeClr>
            </a:solidFill>
            <a:ln>
              <a:noFill/>
            </a:ln>
            <a:effectLst/>
          </c:spPr>
          <c:invertIfNegative val="0"/>
          <c:cat>
            <c:strRef>
              <c:f>'30min'!$C$1:$AR$1</c:f>
              <c:strCache>
                <c:ptCount val="42"/>
                <c:pt idx="0">
                  <c:v>0:00 - 0:30</c:v>
                </c:pt>
                <c:pt idx="1">
                  <c:v>0:30 - 1:00</c:v>
                </c:pt>
                <c:pt idx="2">
                  <c:v>1:00 - 1:30</c:v>
                </c:pt>
                <c:pt idx="3">
                  <c:v>1:30 - 2:00</c:v>
                </c:pt>
                <c:pt idx="4">
                  <c:v>2:00 - 2:30</c:v>
                </c:pt>
                <c:pt idx="5">
                  <c:v>2:30 - 3:00</c:v>
                </c:pt>
                <c:pt idx="6">
                  <c:v>3:00 - 3:30</c:v>
                </c:pt>
                <c:pt idx="7">
                  <c:v>3:30 - 4:00</c:v>
                </c:pt>
                <c:pt idx="8">
                  <c:v>4:00 - 4:30</c:v>
                </c:pt>
                <c:pt idx="9">
                  <c:v>4:30 - 5:00</c:v>
                </c:pt>
                <c:pt idx="10">
                  <c:v>5:00 - 5:30</c:v>
                </c:pt>
                <c:pt idx="11">
                  <c:v>5:30 - 6:00</c:v>
                </c:pt>
                <c:pt idx="12">
                  <c:v>6:00 - 6:30</c:v>
                </c:pt>
                <c:pt idx="13">
                  <c:v>6:30 - 7:00</c:v>
                </c:pt>
                <c:pt idx="14">
                  <c:v>7:00 - 7:30</c:v>
                </c:pt>
                <c:pt idx="15">
                  <c:v>7:30 - 8:00</c:v>
                </c:pt>
                <c:pt idx="16">
                  <c:v>8:00 - 8:30</c:v>
                </c:pt>
                <c:pt idx="17">
                  <c:v>8:30 - 9:00</c:v>
                </c:pt>
                <c:pt idx="18">
                  <c:v>9:00 - 9:30</c:v>
                </c:pt>
                <c:pt idx="19">
                  <c:v>9:30 - 10:00</c:v>
                </c:pt>
                <c:pt idx="20">
                  <c:v>10:00 - 10:30</c:v>
                </c:pt>
                <c:pt idx="21">
                  <c:v>10:30 - 11:00</c:v>
                </c:pt>
                <c:pt idx="22">
                  <c:v>11:00 - 11:30</c:v>
                </c:pt>
                <c:pt idx="23">
                  <c:v>11:30 - 12:00</c:v>
                </c:pt>
                <c:pt idx="24">
                  <c:v>12:00 - 12:30</c:v>
                </c:pt>
                <c:pt idx="25">
                  <c:v>12:30 - 13:00</c:v>
                </c:pt>
                <c:pt idx="26">
                  <c:v>13:00 - 13:30</c:v>
                </c:pt>
                <c:pt idx="27">
                  <c:v>13:30 - 14:00</c:v>
                </c:pt>
                <c:pt idx="28">
                  <c:v>14:00 - 14:30</c:v>
                </c:pt>
                <c:pt idx="29">
                  <c:v>14:30 - 15:00</c:v>
                </c:pt>
                <c:pt idx="30">
                  <c:v>15:00 - 15:30</c:v>
                </c:pt>
                <c:pt idx="31">
                  <c:v>15:30 - 16:00</c:v>
                </c:pt>
                <c:pt idx="32">
                  <c:v>16:00 - 16:30</c:v>
                </c:pt>
                <c:pt idx="33">
                  <c:v>16:30 - 17:00</c:v>
                </c:pt>
                <c:pt idx="34">
                  <c:v>17:00 - 17:30</c:v>
                </c:pt>
                <c:pt idx="35">
                  <c:v>17:30 - 18:00</c:v>
                </c:pt>
                <c:pt idx="36">
                  <c:v>18:00 - 18:30</c:v>
                </c:pt>
                <c:pt idx="37">
                  <c:v>18:30 - 19:00</c:v>
                </c:pt>
                <c:pt idx="38">
                  <c:v>19:00 - 19:30</c:v>
                </c:pt>
                <c:pt idx="39">
                  <c:v>19:30 - 20:00</c:v>
                </c:pt>
                <c:pt idx="40">
                  <c:v>20:00 - 20:30</c:v>
                </c:pt>
                <c:pt idx="41">
                  <c:v>20:30 - 21:00</c:v>
                </c:pt>
              </c:strCache>
            </c:strRef>
          </c:cat>
          <c:val>
            <c:numRef>
              <c:f>'30min'!$C$20:$AR$20</c:f>
              <c:numCache>
                <c:formatCode>General</c:formatCode>
                <c:ptCount val="42"/>
                <c:pt idx="25" formatCode="0%">
                  <c:v>8.6E-3</c:v>
                </c:pt>
                <c:pt idx="26" formatCode="0%">
                  <c:v>8.6E-3</c:v>
                </c:pt>
                <c:pt idx="27" formatCode="0%">
                  <c:v>8.6E-3</c:v>
                </c:pt>
                <c:pt idx="28" formatCode="0%">
                  <c:v>8.6E-3</c:v>
                </c:pt>
                <c:pt idx="29" formatCode="0%">
                  <c:v>8.6E-3</c:v>
                </c:pt>
                <c:pt idx="30" formatCode="0%">
                  <c:v>8.6E-3</c:v>
                </c:pt>
                <c:pt idx="31" formatCode="0%">
                  <c:v>8.6E-3</c:v>
                </c:pt>
                <c:pt idx="32" formatCode="0%">
                  <c:v>8.6E-3</c:v>
                </c:pt>
              </c:numCache>
            </c:numRef>
          </c:val>
          <c:extLst>
            <c:ext xmlns:c16="http://schemas.microsoft.com/office/drawing/2014/chart" uri="{C3380CC4-5D6E-409C-BE32-E72D297353CC}">
              <c16:uniqueId val="{00000010-F14E-4EC7-89E0-BD94DE9970FE}"/>
            </c:ext>
          </c:extLst>
        </c:ser>
        <c:dLbls>
          <c:showLegendKey val="0"/>
          <c:showVal val="0"/>
          <c:showCatName val="0"/>
          <c:showSerName val="0"/>
          <c:showPercent val="0"/>
          <c:showBubbleSize val="0"/>
        </c:dLbls>
        <c:gapWidth val="219"/>
        <c:overlap val="100"/>
        <c:axId val="550699904"/>
        <c:axId val="550703512"/>
      </c:barChart>
      <c:catAx>
        <c:axId val="55069990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0" spcFirstLastPara="1" vertOverflow="ellipsis" wrap="square" anchor="ctr" anchorCtr="1"/>
          <a:lstStyle/>
          <a:p>
            <a:pPr>
              <a:defRPr sz="1000" b="0" i="0" u="none" strike="noStrike" kern="1200" baseline="0">
                <a:solidFill>
                  <a:srgbClr val="201751"/>
                </a:solidFill>
                <a:latin typeface="+mn-lt"/>
                <a:ea typeface="+mn-ea"/>
                <a:cs typeface="+mn-cs"/>
              </a:defRPr>
            </a:pPr>
            <a:endParaRPr lang="en-US"/>
          </a:p>
        </c:txPr>
        <c:crossAx val="550703512"/>
        <c:crosses val="autoZero"/>
        <c:auto val="0"/>
        <c:lblAlgn val="ctr"/>
        <c:lblOffset val="100"/>
        <c:noMultiLvlLbl val="0"/>
      </c:catAx>
      <c:valAx>
        <c:axId val="550703512"/>
        <c:scaling>
          <c:orientation val="minMax"/>
        </c:scaling>
        <c:delete val="0"/>
        <c:axPos val="l"/>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rgbClr val="201751"/>
                </a:solidFill>
                <a:latin typeface="+mn-lt"/>
                <a:ea typeface="+mn-ea"/>
                <a:cs typeface="+mn-cs"/>
              </a:defRPr>
            </a:pPr>
            <a:endParaRPr lang="en-US"/>
          </a:p>
        </c:txPr>
        <c:crossAx val="550699904"/>
        <c:crosses val="autoZero"/>
        <c:crossBetween val="between"/>
      </c:valAx>
      <c:spPr>
        <a:noFill/>
        <a:ln>
          <a:noFill/>
        </a:ln>
        <a:effectLst/>
      </c:spPr>
    </c:plotArea>
    <c:legend>
      <c:legendPos val="b"/>
      <c:layout>
        <c:manualLayout>
          <c:xMode val="edge"/>
          <c:yMode val="edge"/>
          <c:x val="1.5547618507340761E-2"/>
          <c:y val="0.90191889767187627"/>
          <c:w val="0.9838903537634166"/>
          <c:h val="9.8081102328123587E-2"/>
        </c:manualLayout>
      </c:layout>
      <c:overlay val="0"/>
      <c:spPr>
        <a:noFill/>
        <a:ln>
          <a:noFill/>
        </a:ln>
        <a:effectLst/>
      </c:spPr>
      <c:txPr>
        <a:bodyPr rot="0" spcFirstLastPara="1" vertOverflow="ellipsis" vert="horz" wrap="square" anchor="ctr" anchorCtr="1"/>
        <a:lstStyle/>
        <a:p>
          <a:pPr>
            <a:defRPr sz="1000" b="0" i="0" u="none" strike="noStrike" kern="1200" baseline="0">
              <a:solidFill>
                <a:srgbClr val="201751"/>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userShapes r:id="rId4"/>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7"/>
    </mc:Choice>
    <mc:Fallback>
      <c:style val="7"/>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200" b="1" i="0" u="none" strike="noStrike" kern="1200" spc="0" baseline="0">
                <a:solidFill>
                  <a:srgbClr val="201751"/>
                </a:solidFill>
                <a:latin typeface="+mn-lt"/>
                <a:ea typeface="+mn-ea"/>
                <a:cs typeface="+mn-cs"/>
              </a:defRPr>
            </a:pPr>
            <a:r>
              <a:rPr lang="en-GB" sz="1400" b="1" dirty="0">
                <a:solidFill>
                  <a:srgbClr val="201751"/>
                </a:solidFill>
              </a:rPr>
              <a:t>Cleared Volume</a:t>
            </a:r>
            <a:r>
              <a:rPr lang="en-GB" sz="1400" b="1" baseline="0" dirty="0">
                <a:solidFill>
                  <a:srgbClr val="201751"/>
                </a:solidFill>
              </a:rPr>
              <a:t> - YTM 2020</a:t>
            </a:r>
            <a:endParaRPr lang="en-GB" sz="1400" b="1" dirty="0">
              <a:solidFill>
                <a:srgbClr val="201751"/>
              </a:solidFill>
            </a:endParaRPr>
          </a:p>
        </c:rich>
      </c:tx>
      <c:layout>
        <c:manualLayout>
          <c:xMode val="edge"/>
          <c:yMode val="edge"/>
          <c:x val="1.1979584881027341E-3"/>
          <c:y val="2.746343794668633E-2"/>
        </c:manualLayout>
      </c:layout>
      <c:overlay val="0"/>
      <c:spPr>
        <a:noFill/>
        <a:ln>
          <a:noFill/>
        </a:ln>
        <a:effectLst/>
      </c:sp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20202821919962996"/>
          <c:y val="0.2822913268158867"/>
          <c:w val="0.65681127529799299"/>
          <c:h val="0.45326221613504603"/>
        </c:manualLayout>
      </c:layout>
      <c:pie3DChart>
        <c:varyColors val="1"/>
        <c:ser>
          <c:idx val="0"/>
          <c:order val="0"/>
          <c:dPt>
            <c:idx val="0"/>
            <c:bubble3D val="0"/>
            <c:spPr>
              <a:solidFill>
                <a:srgbClr val="00CE7D"/>
              </a:solidFill>
              <a:ln w="25400">
                <a:solidFill>
                  <a:schemeClr val="lt1"/>
                </a:solidFill>
              </a:ln>
              <a:effectLst/>
              <a:sp3d contourW="25400">
                <a:contourClr>
                  <a:schemeClr val="lt1"/>
                </a:contourClr>
              </a:sp3d>
            </c:spPr>
            <c:extLst>
              <c:ext xmlns:c16="http://schemas.microsoft.com/office/drawing/2014/chart" uri="{C3380CC4-5D6E-409C-BE32-E72D297353CC}">
                <c16:uniqueId val="{00000001-925E-44F6-9051-82B9E58D2CED}"/>
              </c:ext>
            </c:extLst>
          </c:dPt>
          <c:dPt>
            <c:idx val="1"/>
            <c:bubble3D val="0"/>
            <c:spPr>
              <a:solidFill>
                <a:srgbClr val="201751"/>
              </a:solidFill>
              <a:ln w="25400">
                <a:solidFill>
                  <a:schemeClr val="lt1"/>
                </a:solidFill>
              </a:ln>
              <a:effectLst/>
              <a:sp3d contourW="25400">
                <a:contourClr>
                  <a:schemeClr val="lt1"/>
                </a:contourClr>
              </a:sp3d>
            </c:spPr>
            <c:extLst>
              <c:ext xmlns:c16="http://schemas.microsoft.com/office/drawing/2014/chart" uri="{C3380CC4-5D6E-409C-BE32-E72D297353CC}">
                <c16:uniqueId val="{00000003-925E-44F6-9051-82B9E58D2CED}"/>
              </c:ext>
            </c:extLst>
          </c:dPt>
          <c:dPt>
            <c:idx val="2"/>
            <c:bubble3D val="0"/>
            <c:spPr>
              <a:solidFill>
                <a:srgbClr val="DCDCDC"/>
              </a:solidFill>
              <a:ln w="25400">
                <a:solidFill>
                  <a:schemeClr val="lt1"/>
                </a:solidFill>
              </a:ln>
              <a:effectLst/>
              <a:sp3d contourW="25400">
                <a:contourClr>
                  <a:schemeClr val="lt1"/>
                </a:contourClr>
              </a:sp3d>
            </c:spPr>
            <c:extLst>
              <c:ext xmlns:c16="http://schemas.microsoft.com/office/drawing/2014/chart" uri="{C3380CC4-5D6E-409C-BE32-E72D297353CC}">
                <c16:uniqueId val="{00000005-925E-44F6-9051-82B9E58D2CED}"/>
              </c:ext>
            </c:extLst>
          </c:dPt>
          <c:dLbls>
            <c:dLbl>
              <c:idx val="0"/>
              <c:tx>
                <c:rich>
                  <a:bodyPr/>
                  <a:lstStyle/>
                  <a:p>
                    <a:fld id="{DE2B6554-58CD-4803-8E70-3B932B556B01}" type="CATEGORYNAME">
                      <a:rPr lang="en-US"/>
                      <a:pPr/>
                      <a:t>[CATEGORY NAME]</a:t>
                    </a:fld>
                    <a:r>
                      <a:rPr lang="en-US" baseline="0"/>
                      <a:t>, </a:t>
                    </a:r>
                    <a:fld id="{FC99DA9D-1742-4716-9E9F-7470B92C15D5}" type="PERCENTAGE">
                      <a:rPr lang="en-US" baseline="0"/>
                      <a:pPr/>
                      <a:t>[PERCENTAGE]</a:t>
                    </a:fld>
                    <a:endParaRPr lang="en-US" baseline="0"/>
                  </a:p>
                </c:rich>
              </c:tx>
              <c:dLblPos val="outEnd"/>
              <c:showLegendKey val="0"/>
              <c:showVal val="1"/>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925E-44F6-9051-82B9E58D2CED}"/>
                </c:ext>
              </c:extLst>
            </c:dLbl>
            <c:dLbl>
              <c:idx val="1"/>
              <c:layout>
                <c:manualLayout>
                  <c:x val="2.6241675499986471E-2"/>
                  <c:y val="0"/>
                </c:manualLayout>
              </c:layout>
              <c:tx>
                <c:rich>
                  <a:bodyPr/>
                  <a:lstStyle/>
                  <a:p>
                    <a:fld id="{DB7D05C5-0AC5-4E5A-B81C-4BE66823A794}" type="CATEGORYNAME">
                      <a:rPr lang="en-US"/>
                      <a:pPr/>
                      <a:t>[CATEGORY NAME]</a:t>
                    </a:fld>
                    <a:r>
                      <a:rPr lang="en-US" baseline="0"/>
                      <a:t>, </a:t>
                    </a:r>
                    <a:fld id="{6C274DB6-B0E6-4CF4-953E-C276D0012A2D}" type="PERCENTAGE">
                      <a:rPr lang="en-US" baseline="0"/>
                      <a:pPr/>
                      <a:t>[PERCENTAGE]</a:t>
                    </a:fld>
                    <a:endParaRPr lang="en-US" baseline="0"/>
                  </a:p>
                </c:rich>
              </c:tx>
              <c:dLblPos val="bestFit"/>
              <c:showLegendKey val="0"/>
              <c:showVal val="1"/>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3-925E-44F6-9051-82B9E58D2CED}"/>
                </c:ext>
              </c:extLst>
            </c:dLbl>
            <c:dLbl>
              <c:idx val="2"/>
              <c:tx>
                <c:rich>
                  <a:bodyPr rot="0" spcFirstLastPara="1" vertOverflow="ellipsis" vert="horz" wrap="square" lIns="38100" tIns="19050" rIns="38100" bIns="19050" anchor="ctr" anchorCtr="1">
                    <a:noAutofit/>
                  </a:bodyPr>
                  <a:lstStyle/>
                  <a:p>
                    <a:pPr>
                      <a:defRPr sz="1000" b="0" i="0" u="none" strike="noStrike" kern="1200" baseline="0">
                        <a:solidFill>
                          <a:srgbClr val="201751"/>
                        </a:solidFill>
                        <a:latin typeface="+mn-lt"/>
                        <a:ea typeface="+mn-ea"/>
                        <a:cs typeface="+mn-cs"/>
                      </a:defRPr>
                    </a:pPr>
                    <a:fld id="{BD9DD543-66E7-4AEC-B8C9-6DDE52DD79D8}" type="CATEGORYNAME">
                      <a:rPr lang="en-US" sz="1000">
                        <a:solidFill>
                          <a:srgbClr val="201751"/>
                        </a:solidFill>
                      </a:rPr>
                      <a:pPr>
                        <a:defRPr sz="1000" b="0" i="0" u="none" strike="noStrike" kern="1200" baseline="0">
                          <a:solidFill>
                            <a:srgbClr val="201751"/>
                          </a:solidFill>
                          <a:latin typeface="+mn-lt"/>
                          <a:ea typeface="+mn-ea"/>
                          <a:cs typeface="+mn-cs"/>
                        </a:defRPr>
                      </a:pPr>
                      <a:t>[CATEGORY NAME]</a:t>
                    </a:fld>
                    <a:r>
                      <a:rPr lang="en-US" sz="1000" baseline="0">
                        <a:solidFill>
                          <a:srgbClr val="201751"/>
                        </a:solidFill>
                      </a:rPr>
                      <a:t>, </a:t>
                    </a:r>
                    <a:fld id="{CC6881F9-D43E-4EA3-89C3-D2677801C00A}" type="PERCENTAGE">
                      <a:rPr lang="en-US" sz="1000" baseline="0">
                        <a:solidFill>
                          <a:srgbClr val="201751"/>
                        </a:solidFill>
                      </a:rPr>
                      <a:pPr>
                        <a:defRPr sz="1000" b="0" i="0" u="none" strike="noStrike" kern="1200" baseline="0">
                          <a:solidFill>
                            <a:srgbClr val="201751"/>
                          </a:solidFill>
                          <a:latin typeface="+mn-lt"/>
                          <a:ea typeface="+mn-ea"/>
                          <a:cs typeface="+mn-cs"/>
                        </a:defRPr>
                      </a:pPr>
                      <a:t>[PERCENTAGE]</a:t>
                    </a:fld>
                    <a:endParaRPr lang="en-US" sz="1000" baseline="0">
                      <a:solidFill>
                        <a:srgbClr val="201751"/>
                      </a:solidFill>
                    </a:endParaRPr>
                  </a:p>
                </c:rich>
              </c:tx>
              <c:spPr>
                <a:noFill/>
                <a:ln>
                  <a:noFill/>
                </a:ln>
                <a:effectLst/>
              </c:spPr>
              <c:dLblPos val="outEnd"/>
              <c:showLegendKey val="0"/>
              <c:showVal val="1"/>
              <c:showCatName val="1"/>
              <c:showSerName val="0"/>
              <c:showPercent val="1"/>
              <c:showBubbleSize val="0"/>
              <c:extLst>
                <c:ext xmlns:c15="http://schemas.microsoft.com/office/drawing/2012/chart" uri="{CE6537A1-D6FC-4f65-9D91-7224C49458BB}">
                  <c15:spPr xmlns:c15="http://schemas.microsoft.com/office/drawing/2012/chart">
                    <a:prstGeom prst="rect">
                      <a:avLst/>
                    </a:prstGeom>
                  </c15:spPr>
                  <c15:dlblFieldTable/>
                  <c15:showDataLabelsRange val="0"/>
                </c:ext>
                <c:ext xmlns:c16="http://schemas.microsoft.com/office/drawing/2014/chart" uri="{C3380CC4-5D6E-409C-BE32-E72D297353CC}">
                  <c16:uniqueId val="{00000005-925E-44F6-9051-82B9E58D2CED}"/>
                </c:ext>
              </c:extLst>
            </c:dLbl>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rgbClr val="201751"/>
                    </a:solidFill>
                    <a:latin typeface="+mn-lt"/>
                    <a:ea typeface="+mn-ea"/>
                    <a:cs typeface="+mn-cs"/>
                  </a:defRPr>
                </a:pPr>
                <a:endParaRPr lang="en-US"/>
              </a:p>
            </c:txPr>
            <c:dLblPos val="outEnd"/>
            <c:showLegendKey val="0"/>
            <c:showVal val="1"/>
            <c:showCatName val="1"/>
            <c:showSerName val="0"/>
            <c:showPercent val="1"/>
            <c:showBubbleSize val="0"/>
            <c:showLeaderLines val="0"/>
            <c:extLst>
              <c:ext xmlns:c15="http://schemas.microsoft.com/office/drawing/2012/chart" uri="{CE6537A1-D6FC-4f65-9D91-7224C49458BB}"/>
            </c:extLst>
          </c:dLbls>
          <c:cat>
            <c:strRef>
              <c:f>'Volume Graph'!$R$6:$T$6</c:f>
              <c:strCache>
                <c:ptCount val="3"/>
                <c:pt idx="0">
                  <c:v>Agent</c:v>
                </c:pt>
                <c:pt idx="1">
                  <c:v>Market Maker</c:v>
                </c:pt>
                <c:pt idx="2">
                  <c:v>Principal</c:v>
                </c:pt>
              </c:strCache>
            </c:strRef>
          </c:cat>
          <c:val>
            <c:numRef>
              <c:f>'Volume Graph'!$R$7:$T$7</c:f>
              <c:numCache>
                <c:formatCode>_-* #,##0_-;\-* #,##0_-;_-* "-"??_-;_-@_-</c:formatCode>
                <c:ptCount val="3"/>
                <c:pt idx="0">
                  <c:v>1042799</c:v>
                </c:pt>
                <c:pt idx="1">
                  <c:v>2659638.5</c:v>
                </c:pt>
                <c:pt idx="2">
                  <c:v>2481925.5</c:v>
                </c:pt>
              </c:numCache>
            </c:numRef>
          </c:val>
          <c:extLst>
            <c:ext xmlns:c16="http://schemas.microsoft.com/office/drawing/2014/chart" uri="{C3380CC4-5D6E-409C-BE32-E72D297353CC}">
              <c16:uniqueId val="{00000006-925E-44F6-9051-82B9E58D2CED}"/>
            </c:ext>
          </c:extLst>
        </c:ser>
        <c:dLbls>
          <c:dLblPos val="bestFit"/>
          <c:showLegendKey val="0"/>
          <c:showVal val="1"/>
          <c:showCatName val="0"/>
          <c:showSerName val="0"/>
          <c:showPercent val="0"/>
          <c:showBubbleSize val="0"/>
          <c:showLeaderLines val="0"/>
        </c:dLbls>
      </c:pie3DChart>
      <c:spPr>
        <a:noFill/>
        <a:ln>
          <a:noFill/>
        </a:ln>
        <a:effectLst/>
      </c:spPr>
    </c:plotArea>
    <c:plotVisOnly val="1"/>
    <c:dispBlanksAs val="gap"/>
    <c:showDLblsOverMax val="0"/>
  </c:chart>
  <c:spPr>
    <a:noFill/>
    <a:ln>
      <a:noFill/>
    </a:ln>
    <a:effectLst/>
  </c:spPr>
  <c:txPr>
    <a:bodyPr/>
    <a:lstStyle/>
    <a:p>
      <a:pPr>
        <a:defRPr/>
      </a:pPr>
      <a:endParaRPr lang="en-US"/>
    </a:p>
  </c:txPr>
  <c:externalData r:id="rId2">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lgn="l">
              <a:defRPr sz="1200" b="1" i="0" u="none" strike="noStrike" kern="1200" spc="0" baseline="0">
                <a:solidFill>
                  <a:srgbClr val="201751"/>
                </a:solidFill>
                <a:latin typeface="+mn-lt"/>
                <a:ea typeface="+mn-ea"/>
                <a:cs typeface="+mn-cs"/>
              </a:defRPr>
            </a:pPr>
            <a:r>
              <a:rPr lang="en-GB" sz="1400" b="1" dirty="0">
                <a:solidFill>
                  <a:srgbClr val="201751"/>
                </a:solidFill>
              </a:rPr>
              <a:t>TRF</a:t>
            </a:r>
            <a:r>
              <a:rPr lang="en-GB" sz="1400" b="1" baseline="0" dirty="0">
                <a:solidFill>
                  <a:srgbClr val="201751"/>
                </a:solidFill>
              </a:rPr>
              <a:t> Evolution of Notional Volume and Notional Open Interest</a:t>
            </a:r>
            <a:endParaRPr lang="en-GB" sz="1400" b="1" dirty="0">
              <a:solidFill>
                <a:srgbClr val="201751"/>
              </a:solidFill>
            </a:endParaRPr>
          </a:p>
        </c:rich>
      </c:tx>
      <c:layout>
        <c:manualLayout>
          <c:xMode val="edge"/>
          <c:yMode val="edge"/>
          <c:x val="7.8895387042934794E-5"/>
          <c:y val="9.4491692357370552E-3"/>
        </c:manualLayout>
      </c:layout>
      <c:overlay val="0"/>
      <c:spPr>
        <a:noFill/>
        <a:ln>
          <a:noFill/>
        </a:ln>
        <a:effectLst/>
      </c:spPr>
      <c:txPr>
        <a:bodyPr rot="0" spcFirstLastPara="1" vertOverflow="ellipsis" vert="horz" wrap="square" anchor="ctr" anchorCtr="1"/>
        <a:lstStyle/>
        <a:p>
          <a:pPr algn="l">
            <a:defRPr sz="1200" b="1" i="0" u="none" strike="noStrike" kern="1200" spc="0" baseline="0">
              <a:solidFill>
                <a:srgbClr val="201751"/>
              </a:solidFill>
              <a:latin typeface="+mn-lt"/>
              <a:ea typeface="+mn-ea"/>
              <a:cs typeface="+mn-cs"/>
            </a:defRPr>
          </a:pPr>
          <a:endParaRPr lang="en-US"/>
        </a:p>
      </c:txPr>
    </c:title>
    <c:autoTitleDeleted val="0"/>
    <c:plotArea>
      <c:layout/>
      <c:barChart>
        <c:barDir val="col"/>
        <c:grouping val="clustered"/>
        <c:varyColors val="0"/>
        <c:ser>
          <c:idx val="0"/>
          <c:order val="0"/>
          <c:tx>
            <c:strRef>
              <c:f>'New Volume &amp; OI Graph'!$C$3</c:f>
              <c:strCache>
                <c:ptCount val="1"/>
                <c:pt idx="0">
                  <c:v>Capitalised Volume in EUR</c:v>
                </c:pt>
              </c:strCache>
            </c:strRef>
          </c:tx>
          <c:spPr>
            <a:solidFill>
              <a:srgbClr val="201751"/>
            </a:solidFill>
            <a:ln>
              <a:solidFill>
                <a:schemeClr val="accent5">
                  <a:lumMod val="50000"/>
                </a:schemeClr>
              </a:solidFill>
            </a:ln>
            <a:effectLst/>
          </c:spPr>
          <c:invertIfNegative val="0"/>
          <c:cat>
            <c:numRef>
              <c:f>'New Volume &amp; OI Graph'!$B$4:$B$45</c:f>
              <c:numCache>
                <c:formatCode>mmm\-yy</c:formatCode>
                <c:ptCount val="42"/>
                <c:pt idx="0">
                  <c:v>42705</c:v>
                </c:pt>
                <c:pt idx="1">
                  <c:v>42736</c:v>
                </c:pt>
                <c:pt idx="2">
                  <c:v>42767</c:v>
                </c:pt>
                <c:pt idx="3">
                  <c:v>42795</c:v>
                </c:pt>
                <c:pt idx="4">
                  <c:v>42826</c:v>
                </c:pt>
                <c:pt idx="5">
                  <c:v>42856</c:v>
                </c:pt>
                <c:pt idx="6">
                  <c:v>42887</c:v>
                </c:pt>
                <c:pt idx="7">
                  <c:v>42917</c:v>
                </c:pt>
                <c:pt idx="8">
                  <c:v>42948</c:v>
                </c:pt>
                <c:pt idx="9">
                  <c:v>42979</c:v>
                </c:pt>
                <c:pt idx="10">
                  <c:v>43009</c:v>
                </c:pt>
                <c:pt idx="11">
                  <c:v>43040</c:v>
                </c:pt>
                <c:pt idx="12">
                  <c:v>43070</c:v>
                </c:pt>
                <c:pt idx="13">
                  <c:v>43101</c:v>
                </c:pt>
                <c:pt idx="14">
                  <c:v>43132</c:v>
                </c:pt>
                <c:pt idx="15">
                  <c:v>43160</c:v>
                </c:pt>
                <c:pt idx="16">
                  <c:v>43191</c:v>
                </c:pt>
                <c:pt idx="17">
                  <c:v>43221</c:v>
                </c:pt>
                <c:pt idx="18">
                  <c:v>43252</c:v>
                </c:pt>
                <c:pt idx="19">
                  <c:v>43282</c:v>
                </c:pt>
                <c:pt idx="20">
                  <c:v>43313</c:v>
                </c:pt>
                <c:pt idx="21">
                  <c:v>43344</c:v>
                </c:pt>
                <c:pt idx="22">
                  <c:v>43374</c:v>
                </c:pt>
                <c:pt idx="23">
                  <c:v>43405</c:v>
                </c:pt>
                <c:pt idx="24">
                  <c:v>43435</c:v>
                </c:pt>
                <c:pt idx="25">
                  <c:v>43466</c:v>
                </c:pt>
                <c:pt idx="26">
                  <c:v>43497</c:v>
                </c:pt>
                <c:pt idx="27">
                  <c:v>43525</c:v>
                </c:pt>
                <c:pt idx="28">
                  <c:v>43556</c:v>
                </c:pt>
                <c:pt idx="29">
                  <c:v>43586</c:v>
                </c:pt>
                <c:pt idx="30">
                  <c:v>43617</c:v>
                </c:pt>
                <c:pt idx="31">
                  <c:v>43647</c:v>
                </c:pt>
                <c:pt idx="32">
                  <c:v>43678</c:v>
                </c:pt>
                <c:pt idx="33">
                  <c:v>43709</c:v>
                </c:pt>
                <c:pt idx="34">
                  <c:v>43739</c:v>
                </c:pt>
                <c:pt idx="35">
                  <c:v>43770</c:v>
                </c:pt>
                <c:pt idx="36">
                  <c:v>43800</c:v>
                </c:pt>
                <c:pt idx="37">
                  <c:v>43831</c:v>
                </c:pt>
                <c:pt idx="38">
                  <c:v>43862</c:v>
                </c:pt>
                <c:pt idx="39">
                  <c:v>43891</c:v>
                </c:pt>
                <c:pt idx="40">
                  <c:v>43922</c:v>
                </c:pt>
                <c:pt idx="41">
                  <c:v>43952</c:v>
                </c:pt>
              </c:numCache>
            </c:numRef>
          </c:cat>
          <c:val>
            <c:numRef>
              <c:f>'New Volume &amp; OI Graph'!$C$4:$C$45</c:f>
              <c:numCache>
                <c:formatCode>#,##0</c:formatCode>
                <c:ptCount val="42"/>
                <c:pt idx="0">
                  <c:v>20901101.399999999</c:v>
                </c:pt>
                <c:pt idx="1">
                  <c:v>652954552.5</c:v>
                </c:pt>
                <c:pt idx="2">
                  <c:v>1526895600</c:v>
                </c:pt>
                <c:pt idx="3">
                  <c:v>810377582.10000002</c:v>
                </c:pt>
                <c:pt idx="4">
                  <c:v>538712792.5</c:v>
                </c:pt>
                <c:pt idx="5">
                  <c:v>193885777</c:v>
                </c:pt>
                <c:pt idx="6">
                  <c:v>1063470695</c:v>
                </c:pt>
                <c:pt idx="7">
                  <c:v>1115592588.2</c:v>
                </c:pt>
                <c:pt idx="8">
                  <c:v>1734394733.5</c:v>
                </c:pt>
                <c:pt idx="9">
                  <c:v>2736355267.1999998</c:v>
                </c:pt>
                <c:pt idx="10">
                  <c:v>789999467.5</c:v>
                </c:pt>
                <c:pt idx="11">
                  <c:v>7144431740</c:v>
                </c:pt>
                <c:pt idx="12">
                  <c:v>1600396533</c:v>
                </c:pt>
                <c:pt idx="13">
                  <c:v>2807314268.0999999</c:v>
                </c:pt>
                <c:pt idx="14">
                  <c:v>3917646523.5999999</c:v>
                </c:pt>
                <c:pt idx="15">
                  <c:v>5224338293.3999996</c:v>
                </c:pt>
                <c:pt idx="16">
                  <c:v>4127706359.5999999</c:v>
                </c:pt>
                <c:pt idx="17">
                  <c:v>5537100287.6000004</c:v>
                </c:pt>
                <c:pt idx="18">
                  <c:v>3767130049.3000002</c:v>
                </c:pt>
                <c:pt idx="19">
                  <c:v>1211169020</c:v>
                </c:pt>
                <c:pt idx="20">
                  <c:v>2637014200</c:v>
                </c:pt>
                <c:pt idx="21">
                  <c:v>5547949265</c:v>
                </c:pt>
                <c:pt idx="22">
                  <c:v>11513267107.6</c:v>
                </c:pt>
                <c:pt idx="23">
                  <c:v>7300239202.6999998</c:v>
                </c:pt>
                <c:pt idx="24">
                  <c:v>7689605399.5</c:v>
                </c:pt>
                <c:pt idx="25">
                  <c:v>9635269644.1000004</c:v>
                </c:pt>
                <c:pt idx="26">
                  <c:v>8066504931.5</c:v>
                </c:pt>
                <c:pt idx="27">
                  <c:v>10730028884.4</c:v>
                </c:pt>
                <c:pt idx="28">
                  <c:v>4984372616.8000002</c:v>
                </c:pt>
                <c:pt idx="29">
                  <c:v>12914544188.9</c:v>
                </c:pt>
                <c:pt idx="30">
                  <c:v>7718975453</c:v>
                </c:pt>
                <c:pt idx="31">
                  <c:v>8988208259.7999992</c:v>
                </c:pt>
                <c:pt idx="32">
                  <c:v>16128489203.5</c:v>
                </c:pt>
                <c:pt idx="33">
                  <c:v>17062309901.9</c:v>
                </c:pt>
                <c:pt idx="34">
                  <c:v>18257971071.299999</c:v>
                </c:pt>
                <c:pt idx="35">
                  <c:v>11234391876</c:v>
                </c:pt>
                <c:pt idx="36">
                  <c:v>15547455651.200001</c:v>
                </c:pt>
                <c:pt idx="37">
                  <c:v>22876357298.5</c:v>
                </c:pt>
                <c:pt idx="38">
                  <c:v>24547112047.299999</c:v>
                </c:pt>
                <c:pt idx="39">
                  <c:v>62110517709.599998</c:v>
                </c:pt>
                <c:pt idx="40" formatCode="#,##0;\(#,##0\)">
                  <c:v>30624574156.299999</c:v>
                </c:pt>
                <c:pt idx="41" formatCode="#,##0;\(#,##0\)">
                  <c:v>32224341975</c:v>
                </c:pt>
              </c:numCache>
            </c:numRef>
          </c:val>
          <c:extLst>
            <c:ext xmlns:c16="http://schemas.microsoft.com/office/drawing/2014/chart" uri="{C3380CC4-5D6E-409C-BE32-E72D297353CC}">
              <c16:uniqueId val="{00000000-1BA0-449E-B206-787878556C59}"/>
            </c:ext>
          </c:extLst>
        </c:ser>
        <c:dLbls>
          <c:showLegendKey val="0"/>
          <c:showVal val="0"/>
          <c:showCatName val="0"/>
          <c:showSerName val="0"/>
          <c:showPercent val="0"/>
          <c:showBubbleSize val="0"/>
        </c:dLbls>
        <c:gapWidth val="219"/>
        <c:overlap val="-27"/>
        <c:axId val="1109363288"/>
        <c:axId val="1109362960"/>
      </c:barChart>
      <c:lineChart>
        <c:grouping val="standard"/>
        <c:varyColors val="0"/>
        <c:ser>
          <c:idx val="1"/>
          <c:order val="1"/>
          <c:tx>
            <c:strRef>
              <c:f>'New Volume &amp; OI Graph'!$D$3</c:f>
              <c:strCache>
                <c:ptCount val="1"/>
                <c:pt idx="0">
                  <c:v>Capital Open Interest Adjusted EUR</c:v>
                </c:pt>
              </c:strCache>
            </c:strRef>
          </c:tx>
          <c:spPr>
            <a:ln w="28575" cap="rnd">
              <a:solidFill>
                <a:srgbClr val="00CE7D"/>
              </a:solidFill>
              <a:round/>
            </a:ln>
            <a:effectLst/>
          </c:spPr>
          <c:marker>
            <c:symbol val="none"/>
          </c:marker>
          <c:cat>
            <c:numRef>
              <c:f>'New Volume &amp; OI Graph'!$B$4:$B$45</c:f>
              <c:numCache>
                <c:formatCode>mmm\-yy</c:formatCode>
                <c:ptCount val="42"/>
                <c:pt idx="0">
                  <c:v>42705</c:v>
                </c:pt>
                <c:pt idx="1">
                  <c:v>42736</c:v>
                </c:pt>
                <c:pt idx="2">
                  <c:v>42767</c:v>
                </c:pt>
                <c:pt idx="3">
                  <c:v>42795</c:v>
                </c:pt>
                <c:pt idx="4">
                  <c:v>42826</c:v>
                </c:pt>
                <c:pt idx="5">
                  <c:v>42856</c:v>
                </c:pt>
                <c:pt idx="6">
                  <c:v>42887</c:v>
                </c:pt>
                <c:pt idx="7">
                  <c:v>42917</c:v>
                </c:pt>
                <c:pt idx="8">
                  <c:v>42948</c:v>
                </c:pt>
                <c:pt idx="9">
                  <c:v>42979</c:v>
                </c:pt>
                <c:pt idx="10">
                  <c:v>43009</c:v>
                </c:pt>
                <c:pt idx="11">
                  <c:v>43040</c:v>
                </c:pt>
                <c:pt idx="12">
                  <c:v>43070</c:v>
                </c:pt>
                <c:pt idx="13">
                  <c:v>43101</c:v>
                </c:pt>
                <c:pt idx="14">
                  <c:v>43132</c:v>
                </c:pt>
                <c:pt idx="15">
                  <c:v>43160</c:v>
                </c:pt>
                <c:pt idx="16">
                  <c:v>43191</c:v>
                </c:pt>
                <c:pt idx="17">
                  <c:v>43221</c:v>
                </c:pt>
                <c:pt idx="18">
                  <c:v>43252</c:v>
                </c:pt>
                <c:pt idx="19">
                  <c:v>43282</c:v>
                </c:pt>
                <c:pt idx="20">
                  <c:v>43313</c:v>
                </c:pt>
                <c:pt idx="21">
                  <c:v>43344</c:v>
                </c:pt>
                <c:pt idx="22">
                  <c:v>43374</c:v>
                </c:pt>
                <c:pt idx="23">
                  <c:v>43405</c:v>
                </c:pt>
                <c:pt idx="24">
                  <c:v>43435</c:v>
                </c:pt>
                <c:pt idx="25">
                  <c:v>43466</c:v>
                </c:pt>
                <c:pt idx="26">
                  <c:v>43497</c:v>
                </c:pt>
                <c:pt idx="27">
                  <c:v>43525</c:v>
                </c:pt>
                <c:pt idx="28">
                  <c:v>43556</c:v>
                </c:pt>
                <c:pt idx="29">
                  <c:v>43586</c:v>
                </c:pt>
                <c:pt idx="30">
                  <c:v>43617</c:v>
                </c:pt>
                <c:pt idx="31">
                  <c:v>43647</c:v>
                </c:pt>
                <c:pt idx="32">
                  <c:v>43678</c:v>
                </c:pt>
                <c:pt idx="33">
                  <c:v>43709</c:v>
                </c:pt>
                <c:pt idx="34">
                  <c:v>43739</c:v>
                </c:pt>
                <c:pt idx="35">
                  <c:v>43770</c:v>
                </c:pt>
                <c:pt idx="36">
                  <c:v>43800</c:v>
                </c:pt>
                <c:pt idx="37">
                  <c:v>43831</c:v>
                </c:pt>
                <c:pt idx="38">
                  <c:v>43862</c:v>
                </c:pt>
                <c:pt idx="39">
                  <c:v>43891</c:v>
                </c:pt>
                <c:pt idx="40">
                  <c:v>43922</c:v>
                </c:pt>
                <c:pt idx="41">
                  <c:v>43952</c:v>
                </c:pt>
              </c:numCache>
            </c:numRef>
          </c:cat>
          <c:val>
            <c:numRef>
              <c:f>'New Volume &amp; OI Graph'!$D$4:$D$45</c:f>
              <c:numCache>
                <c:formatCode>#,##0;\(#,##0\)</c:formatCode>
                <c:ptCount val="42"/>
                <c:pt idx="0">
                  <c:v>22544993.100000001</c:v>
                </c:pt>
                <c:pt idx="1">
                  <c:v>659786520.70000005</c:v>
                </c:pt>
                <c:pt idx="2">
                  <c:v>2079150594.9000001</c:v>
                </c:pt>
                <c:pt idx="3">
                  <c:v>2745049829.3000002</c:v>
                </c:pt>
                <c:pt idx="4">
                  <c:v>3161996399.9000001</c:v>
                </c:pt>
                <c:pt idx="5">
                  <c:v>3315374364.8000002</c:v>
                </c:pt>
                <c:pt idx="6">
                  <c:v>3814666725.4000001</c:v>
                </c:pt>
                <c:pt idx="7">
                  <c:v>4728072018.8999996</c:v>
                </c:pt>
                <c:pt idx="8">
                  <c:v>5729028485.8999996</c:v>
                </c:pt>
                <c:pt idx="9">
                  <c:v>7473555914.5</c:v>
                </c:pt>
                <c:pt idx="10">
                  <c:v>7925063025.5</c:v>
                </c:pt>
                <c:pt idx="11">
                  <c:v>9282187017.3999996</c:v>
                </c:pt>
                <c:pt idx="12">
                  <c:v>9497276459.7000008</c:v>
                </c:pt>
                <c:pt idx="13">
                  <c:v>9857876320.2000008</c:v>
                </c:pt>
                <c:pt idx="14">
                  <c:v>11401103174.1</c:v>
                </c:pt>
                <c:pt idx="15">
                  <c:v>12960527866.700001</c:v>
                </c:pt>
                <c:pt idx="16">
                  <c:v>15022150605.299999</c:v>
                </c:pt>
                <c:pt idx="17">
                  <c:v>16172509562.9</c:v>
                </c:pt>
                <c:pt idx="18">
                  <c:v>18218493828.5</c:v>
                </c:pt>
                <c:pt idx="19">
                  <c:v>19063259657.200001</c:v>
                </c:pt>
                <c:pt idx="20">
                  <c:v>19886121758.799999</c:v>
                </c:pt>
                <c:pt idx="21">
                  <c:v>22388697135.200001</c:v>
                </c:pt>
                <c:pt idx="22">
                  <c:v>25314490728.799999</c:v>
                </c:pt>
                <c:pt idx="23">
                  <c:v>27316697762.299999</c:v>
                </c:pt>
                <c:pt idx="24">
                  <c:v>26833564200.599998</c:v>
                </c:pt>
                <c:pt idx="25">
                  <c:v>29596394052.299999</c:v>
                </c:pt>
                <c:pt idx="26">
                  <c:v>32154492656.200001</c:v>
                </c:pt>
                <c:pt idx="27">
                  <c:v>33915259984.200001</c:v>
                </c:pt>
                <c:pt idx="28">
                  <c:v>35284296366.5</c:v>
                </c:pt>
                <c:pt idx="29">
                  <c:v>36215410492.599998</c:v>
                </c:pt>
                <c:pt idx="30">
                  <c:v>37823609839.300003</c:v>
                </c:pt>
                <c:pt idx="31">
                  <c:v>35987981729.5</c:v>
                </c:pt>
                <c:pt idx="32">
                  <c:v>39272690751.300003</c:v>
                </c:pt>
                <c:pt idx="33">
                  <c:v>45130736180.400002</c:v>
                </c:pt>
                <c:pt idx="34">
                  <c:v>46863695809.800003</c:v>
                </c:pt>
                <c:pt idx="35">
                  <c:v>51074427744.5</c:v>
                </c:pt>
                <c:pt idx="36">
                  <c:v>45677616774.300003</c:v>
                </c:pt>
                <c:pt idx="37">
                  <c:v>49904400079.400002</c:v>
                </c:pt>
                <c:pt idx="38">
                  <c:v>50640449081.800003</c:v>
                </c:pt>
                <c:pt idx="39">
                  <c:v>51050306958.800003</c:v>
                </c:pt>
                <c:pt idx="40">
                  <c:v>62441407662.800003</c:v>
                </c:pt>
                <c:pt idx="41">
                  <c:v>77242396325.800003</c:v>
                </c:pt>
              </c:numCache>
            </c:numRef>
          </c:val>
          <c:smooth val="0"/>
          <c:extLst>
            <c:ext xmlns:c16="http://schemas.microsoft.com/office/drawing/2014/chart" uri="{C3380CC4-5D6E-409C-BE32-E72D297353CC}">
              <c16:uniqueId val="{00000001-1BA0-449E-B206-787878556C59}"/>
            </c:ext>
          </c:extLst>
        </c:ser>
        <c:dLbls>
          <c:showLegendKey val="0"/>
          <c:showVal val="0"/>
          <c:showCatName val="0"/>
          <c:showSerName val="0"/>
          <c:showPercent val="0"/>
          <c:showBubbleSize val="0"/>
        </c:dLbls>
        <c:marker val="1"/>
        <c:smooth val="0"/>
        <c:axId val="1109356728"/>
        <c:axId val="1109358368"/>
      </c:lineChart>
      <c:dateAx>
        <c:axId val="1109363288"/>
        <c:scaling>
          <c:orientation val="minMax"/>
          <c:max val="43952"/>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2700000" spcFirstLastPara="1" vertOverflow="ellipsis" wrap="square" anchor="ctr" anchorCtr="1"/>
          <a:lstStyle/>
          <a:p>
            <a:pPr>
              <a:defRPr sz="1000" b="0" i="0" u="none" strike="noStrike" kern="1200" baseline="0">
                <a:solidFill>
                  <a:srgbClr val="201751"/>
                </a:solidFill>
                <a:latin typeface="+mn-lt"/>
                <a:ea typeface="+mn-ea"/>
                <a:cs typeface="+mn-cs"/>
              </a:defRPr>
            </a:pPr>
            <a:endParaRPr lang="en-US"/>
          </a:p>
        </c:txPr>
        <c:crossAx val="1109362960"/>
        <c:crosses val="autoZero"/>
        <c:auto val="1"/>
        <c:lblOffset val="100"/>
        <c:baseTimeUnit val="months"/>
      </c:dateAx>
      <c:valAx>
        <c:axId val="1109362960"/>
        <c:scaling>
          <c:orientation val="minMax"/>
        </c:scaling>
        <c:delete val="0"/>
        <c:axPos val="l"/>
        <c:majorGridlines>
          <c:spPr>
            <a:ln w="9525" cap="flat" cmpd="sng" algn="ctr">
              <a:solidFill>
                <a:srgbClr val="201751"/>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rgbClr val="201751"/>
                </a:solidFill>
                <a:latin typeface="+mn-lt"/>
                <a:ea typeface="+mn-ea"/>
                <a:cs typeface="+mn-cs"/>
              </a:defRPr>
            </a:pPr>
            <a:endParaRPr lang="en-US"/>
          </a:p>
        </c:txPr>
        <c:crossAx val="1109363288"/>
        <c:crosses val="autoZero"/>
        <c:crossBetween val="between"/>
        <c:dispUnits>
          <c:builtInUnit val="millions"/>
          <c:dispUnitsLbl>
            <c:layout>
              <c:manualLayout>
                <c:xMode val="edge"/>
                <c:yMode val="edge"/>
                <c:x val="1.026009026570328E-2"/>
                <c:y val="0.23910453124866307"/>
              </c:manualLayout>
            </c:layout>
            <c:tx>
              <c:rich>
                <a:bodyPr rot="-5400000" spcFirstLastPara="1" vertOverflow="ellipsis" vert="horz" wrap="square" anchor="ctr" anchorCtr="1"/>
                <a:lstStyle/>
                <a:p>
                  <a:pPr>
                    <a:defRPr sz="1000" b="1" i="0" u="none" strike="noStrike" kern="1200" baseline="0">
                      <a:solidFill>
                        <a:srgbClr val="201751"/>
                      </a:solidFill>
                      <a:latin typeface="+mn-lt"/>
                      <a:ea typeface="+mn-ea"/>
                      <a:cs typeface="+mn-cs"/>
                    </a:defRPr>
                  </a:pPr>
                  <a:r>
                    <a:rPr lang="en-GB" sz="1000" b="1">
                      <a:solidFill>
                        <a:srgbClr val="201751"/>
                      </a:solidFill>
                    </a:rPr>
                    <a:t>Notional</a:t>
                  </a:r>
                  <a:r>
                    <a:rPr lang="en-GB" sz="1000" b="1" baseline="0">
                      <a:solidFill>
                        <a:srgbClr val="201751"/>
                      </a:solidFill>
                    </a:rPr>
                    <a:t> Volume in </a:t>
                  </a:r>
                  <a:r>
                    <a:rPr lang="en-GB" sz="1000" b="1">
                      <a:solidFill>
                        <a:srgbClr val="201751"/>
                      </a:solidFill>
                    </a:rPr>
                    <a:t>Millions (EUR)</a:t>
                  </a:r>
                </a:p>
              </c:rich>
            </c:tx>
            <c:spPr>
              <a:noFill/>
              <a:ln>
                <a:noFill/>
              </a:ln>
              <a:effectLst/>
            </c:spPr>
            <c:txPr>
              <a:bodyPr rot="-5400000" spcFirstLastPara="1" vertOverflow="ellipsis" vert="horz" wrap="square" anchor="ctr" anchorCtr="1"/>
              <a:lstStyle/>
              <a:p>
                <a:pPr>
                  <a:defRPr sz="1000" b="1" i="0" u="none" strike="noStrike" kern="1200" baseline="0">
                    <a:solidFill>
                      <a:srgbClr val="201751"/>
                    </a:solidFill>
                    <a:latin typeface="+mn-lt"/>
                    <a:ea typeface="+mn-ea"/>
                    <a:cs typeface="+mn-cs"/>
                  </a:defRPr>
                </a:pPr>
                <a:endParaRPr lang="en-US"/>
              </a:p>
            </c:txPr>
          </c:dispUnitsLbl>
        </c:dispUnits>
      </c:valAx>
      <c:valAx>
        <c:axId val="1109358368"/>
        <c:scaling>
          <c:orientation val="minMax"/>
        </c:scaling>
        <c:delete val="0"/>
        <c:axPos val="r"/>
        <c:numFmt formatCode="#,##0;\(#,##0\)" sourceLinked="1"/>
        <c:majorTickMark val="out"/>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rgbClr val="201751"/>
                </a:solidFill>
                <a:latin typeface="+mn-lt"/>
                <a:ea typeface="+mn-ea"/>
                <a:cs typeface="+mn-cs"/>
              </a:defRPr>
            </a:pPr>
            <a:endParaRPr lang="en-US"/>
          </a:p>
        </c:txPr>
        <c:crossAx val="1109356728"/>
        <c:crosses val="max"/>
        <c:crossBetween val="between"/>
        <c:dispUnits>
          <c:builtInUnit val="millions"/>
          <c:dispUnitsLbl>
            <c:layout>
              <c:manualLayout>
                <c:xMode val="edge"/>
                <c:yMode val="edge"/>
                <c:x val="0.92160344512334491"/>
                <c:y val="0.23001137992468193"/>
              </c:manualLayout>
            </c:layout>
            <c:tx>
              <c:rich>
                <a:bodyPr rot="-5400000" spcFirstLastPara="1" vertOverflow="ellipsis" vert="horz" wrap="square" anchor="ctr" anchorCtr="1"/>
                <a:lstStyle/>
                <a:p>
                  <a:pPr>
                    <a:defRPr sz="1000" b="1" i="0" u="none" strike="noStrike" kern="1200" baseline="0">
                      <a:solidFill>
                        <a:srgbClr val="201751"/>
                      </a:solidFill>
                      <a:latin typeface="+mn-lt"/>
                      <a:ea typeface="+mn-ea"/>
                      <a:cs typeface="+mn-cs"/>
                    </a:defRPr>
                  </a:pPr>
                  <a:r>
                    <a:rPr lang="en-GB" sz="1000" b="1" dirty="0">
                      <a:solidFill>
                        <a:srgbClr val="201751"/>
                      </a:solidFill>
                    </a:rPr>
                    <a:t>Notional Open Interest</a:t>
                  </a:r>
                  <a:r>
                    <a:rPr lang="en-GB" sz="1000" b="1" baseline="0" dirty="0">
                      <a:solidFill>
                        <a:srgbClr val="201751"/>
                      </a:solidFill>
                    </a:rPr>
                    <a:t> in </a:t>
                  </a:r>
                  <a:r>
                    <a:rPr lang="en-GB" sz="1000" b="1" dirty="0">
                      <a:solidFill>
                        <a:srgbClr val="201751"/>
                      </a:solidFill>
                    </a:rPr>
                    <a:t>Millions (EUR)</a:t>
                  </a:r>
                </a:p>
              </c:rich>
            </c:tx>
            <c:spPr>
              <a:noFill/>
              <a:ln>
                <a:noFill/>
              </a:ln>
              <a:effectLst/>
            </c:spPr>
            <c:txPr>
              <a:bodyPr rot="-5400000" spcFirstLastPara="1" vertOverflow="ellipsis" vert="horz" wrap="square" anchor="ctr" anchorCtr="1"/>
              <a:lstStyle/>
              <a:p>
                <a:pPr>
                  <a:defRPr sz="1000" b="1" i="0" u="none" strike="noStrike" kern="1200" baseline="0">
                    <a:solidFill>
                      <a:srgbClr val="201751"/>
                    </a:solidFill>
                    <a:latin typeface="+mn-lt"/>
                    <a:ea typeface="+mn-ea"/>
                    <a:cs typeface="+mn-cs"/>
                  </a:defRPr>
                </a:pPr>
                <a:endParaRPr lang="en-US"/>
              </a:p>
            </c:txPr>
          </c:dispUnitsLbl>
        </c:dispUnits>
      </c:valAx>
      <c:dateAx>
        <c:axId val="1109356728"/>
        <c:scaling>
          <c:orientation val="minMax"/>
        </c:scaling>
        <c:delete val="1"/>
        <c:axPos val="b"/>
        <c:numFmt formatCode="mmm\-yy" sourceLinked="1"/>
        <c:majorTickMark val="out"/>
        <c:minorTickMark val="none"/>
        <c:tickLblPos val="nextTo"/>
        <c:crossAx val="1109358368"/>
        <c:crosses val="autoZero"/>
        <c:auto val="1"/>
        <c:lblOffset val="100"/>
        <c:baseTimeUnit val="months"/>
      </c:dateAx>
      <c:spPr>
        <a:noFill/>
        <a:ln>
          <a:noFill/>
        </a:ln>
        <a:effectLst/>
      </c:spPr>
    </c:plotArea>
    <c:legend>
      <c:legendPos val="b"/>
      <c:overlay val="0"/>
      <c:spPr>
        <a:noFill/>
        <a:ln>
          <a:noFill/>
        </a:ln>
        <a:effectLst/>
      </c:spPr>
      <c:txPr>
        <a:bodyPr rot="0" spcFirstLastPara="1" vertOverflow="ellipsis" vert="horz" wrap="square" anchor="ctr" anchorCtr="1"/>
        <a:lstStyle/>
        <a:p>
          <a:pPr>
            <a:defRPr sz="1000" b="0" i="0" u="none" strike="noStrike" kern="1200" baseline="0">
              <a:solidFill>
                <a:srgbClr val="20175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4">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77537063252209"/>
          <c:y val="4.2580208747455923E-3"/>
          <c:w val="0.60991091243277584"/>
          <c:h val="0.99148395825050883"/>
        </c:manualLayout>
      </c:layout>
      <c:barChart>
        <c:barDir val="bar"/>
        <c:grouping val="clustered"/>
        <c:varyColors val="0"/>
        <c:ser>
          <c:idx val="0"/>
          <c:order val="0"/>
          <c:tx>
            <c:strRef>
              <c:f>Sheet1!$B$1</c:f>
              <c:strCache>
                <c:ptCount val="1"/>
                <c:pt idx="0">
                  <c:v>Open Interest per maturity</c:v>
                </c:pt>
              </c:strCache>
            </c:strRef>
          </c:tx>
          <c:spPr>
            <a:solidFill>
              <a:srgbClr val="201751"/>
            </a:solidFill>
            <a:ln w="76200">
              <a:solidFill>
                <a:srgbClr val="201751"/>
              </a:solidFill>
              <a:miter lim="800000"/>
            </a:ln>
            <a:effectLst/>
          </c:spPr>
          <c:invertIfNegative val="0"/>
          <c:dPt>
            <c:idx val="0"/>
            <c:invertIfNegative val="0"/>
            <c:bubble3D val="0"/>
            <c:spPr>
              <a:solidFill>
                <a:srgbClr val="201751"/>
              </a:solidFill>
              <a:ln w="76200">
                <a:solidFill>
                  <a:srgbClr val="201751"/>
                </a:solidFill>
                <a:miter lim="800000"/>
              </a:ln>
              <a:effectLst/>
            </c:spPr>
            <c:extLst>
              <c:ext xmlns:c16="http://schemas.microsoft.com/office/drawing/2014/chart" uri="{C3380CC4-5D6E-409C-BE32-E72D297353CC}">
                <c16:uniqueId val="{00000006-52A9-4582-8B30-EEC0C2B56A3F}"/>
              </c:ext>
            </c:extLst>
          </c:dPt>
          <c:dLbls>
            <c:spPr>
              <a:noFill/>
              <a:ln>
                <a:noFill/>
              </a:ln>
              <a:effectLst/>
            </c:spPr>
            <c:txPr>
              <a:bodyPr rot="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Sheet1!$A$6:$A$31</c:f>
              <c:numCache>
                <c:formatCode>mmm\-yy</c:formatCode>
                <c:ptCount val="26"/>
                <c:pt idx="0">
                  <c:v>44081</c:v>
                </c:pt>
                <c:pt idx="1">
                  <c:v>44173</c:v>
                </c:pt>
                <c:pt idx="2">
                  <c:v>44264</c:v>
                </c:pt>
                <c:pt idx="3">
                  <c:v>44357</c:v>
                </c:pt>
                <c:pt idx="4">
                  <c:v>44450</c:v>
                </c:pt>
                <c:pt idx="5">
                  <c:v>44542</c:v>
                </c:pt>
                <c:pt idx="6">
                  <c:v>44633</c:v>
                </c:pt>
                <c:pt idx="7">
                  <c:v>44726</c:v>
                </c:pt>
                <c:pt idx="8">
                  <c:v>44818</c:v>
                </c:pt>
                <c:pt idx="9">
                  <c:v>44910</c:v>
                </c:pt>
                <c:pt idx="10">
                  <c:v>44986</c:v>
                </c:pt>
                <c:pt idx="11">
                  <c:v>45078</c:v>
                </c:pt>
                <c:pt idx="12">
                  <c:v>45170</c:v>
                </c:pt>
                <c:pt idx="13">
                  <c:v>45261</c:v>
                </c:pt>
                <c:pt idx="14">
                  <c:v>45364</c:v>
                </c:pt>
                <c:pt idx="15">
                  <c:v>45444</c:v>
                </c:pt>
                <c:pt idx="16">
                  <c:v>45548</c:v>
                </c:pt>
                <c:pt idx="17">
                  <c:v>45640</c:v>
                </c:pt>
                <c:pt idx="18">
                  <c:v>45717</c:v>
                </c:pt>
                <c:pt idx="19">
                  <c:v>45809</c:v>
                </c:pt>
                <c:pt idx="20">
                  <c:v>45901</c:v>
                </c:pt>
                <c:pt idx="21">
                  <c:v>45992</c:v>
                </c:pt>
                <c:pt idx="22">
                  <c:v>46357</c:v>
                </c:pt>
                <c:pt idx="23">
                  <c:v>46722</c:v>
                </c:pt>
                <c:pt idx="24">
                  <c:v>47088</c:v>
                </c:pt>
                <c:pt idx="25">
                  <c:v>47453</c:v>
                </c:pt>
              </c:numCache>
            </c:numRef>
          </c:cat>
          <c:val>
            <c:numRef>
              <c:f>Sheet1!$B$6:$B$31</c:f>
              <c:numCache>
                <c:formatCode>#,##0</c:formatCode>
                <c:ptCount val="26"/>
                <c:pt idx="0">
                  <c:v>2100</c:v>
                </c:pt>
                <c:pt idx="1">
                  <c:v>598361</c:v>
                </c:pt>
                <c:pt idx="2">
                  <c:v>1025</c:v>
                </c:pt>
                <c:pt idx="3">
                  <c:v>17000</c:v>
                </c:pt>
                <c:pt idx="4">
                  <c:v>201</c:v>
                </c:pt>
                <c:pt idx="5">
                  <c:v>521598</c:v>
                </c:pt>
                <c:pt idx="6">
                  <c:v>200</c:v>
                </c:pt>
                <c:pt idx="7">
                  <c:v>5000</c:v>
                </c:pt>
                <c:pt idx="8" formatCode="General">
                  <c:v>0</c:v>
                </c:pt>
                <c:pt idx="9">
                  <c:v>253533</c:v>
                </c:pt>
                <c:pt idx="10" formatCode="General">
                  <c:v>0</c:v>
                </c:pt>
                <c:pt idx="11">
                  <c:v>200</c:v>
                </c:pt>
                <c:pt idx="12">
                  <c:v>25</c:v>
                </c:pt>
                <c:pt idx="13">
                  <c:v>155892</c:v>
                </c:pt>
                <c:pt idx="14">
                  <c:v>200</c:v>
                </c:pt>
                <c:pt idx="15" formatCode="General">
                  <c:v>0</c:v>
                </c:pt>
                <c:pt idx="16" formatCode="General">
                  <c:v>0</c:v>
                </c:pt>
                <c:pt idx="17">
                  <c:v>111039</c:v>
                </c:pt>
                <c:pt idx="18">
                  <c:v>100</c:v>
                </c:pt>
                <c:pt idx="19">
                  <c:v>0</c:v>
                </c:pt>
                <c:pt idx="20">
                  <c:v>0</c:v>
                </c:pt>
                <c:pt idx="21">
                  <c:v>121765</c:v>
                </c:pt>
                <c:pt idx="22">
                  <c:v>65406</c:v>
                </c:pt>
                <c:pt idx="23">
                  <c:v>46000</c:v>
                </c:pt>
                <c:pt idx="24">
                  <c:v>11550</c:v>
                </c:pt>
                <c:pt idx="25">
                  <c:v>12300</c:v>
                </c:pt>
              </c:numCache>
            </c:numRef>
          </c:val>
          <c:extLst>
            <c:ext xmlns:c16="http://schemas.microsoft.com/office/drawing/2014/chart" uri="{C3380CC4-5D6E-409C-BE32-E72D297353CC}">
              <c16:uniqueId val="{00000000-6D2B-4E32-904E-554201B12CDD}"/>
            </c:ext>
          </c:extLst>
        </c:ser>
        <c:dLbls>
          <c:showLegendKey val="0"/>
          <c:showVal val="1"/>
          <c:showCatName val="0"/>
          <c:showSerName val="0"/>
          <c:showPercent val="0"/>
          <c:showBubbleSize val="0"/>
        </c:dLbls>
        <c:gapWidth val="150"/>
        <c:overlap val="-7"/>
        <c:axId val="563294720"/>
        <c:axId val="563294392"/>
      </c:barChart>
      <c:catAx>
        <c:axId val="563294720"/>
        <c:scaling>
          <c:orientation val="maxMin"/>
        </c:scaling>
        <c:delete val="0"/>
        <c:axPos val="l"/>
        <c:numFmt formatCode="mmm\-yy" sourceLinked="1"/>
        <c:majorTickMark val="none"/>
        <c:minorTickMark val="none"/>
        <c:tickLblPos val="nextTo"/>
        <c:spPr>
          <a:noFill/>
          <a:ln w="9525" cap="flat" cmpd="sng" algn="ctr">
            <a:noFill/>
            <a:miter lim="800000"/>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crossAx val="563294392"/>
        <c:crosses val="autoZero"/>
        <c:auto val="0"/>
        <c:lblAlgn val="ctr"/>
        <c:lblOffset val="100"/>
        <c:noMultiLvlLbl val="1"/>
      </c:catAx>
      <c:valAx>
        <c:axId val="563294392"/>
        <c:scaling>
          <c:orientation val="minMax"/>
        </c:scaling>
        <c:delete val="1"/>
        <c:axPos val="t"/>
        <c:numFmt formatCode="#,##0" sourceLinked="1"/>
        <c:majorTickMark val="none"/>
        <c:minorTickMark val="none"/>
        <c:tickLblPos val="nextTo"/>
        <c:crossAx val="563294720"/>
        <c:crosses val="autoZero"/>
        <c:crossBetween val="between"/>
      </c:valAx>
      <c:spPr>
        <a:noFill/>
        <a:ln>
          <a:noFill/>
        </a:ln>
        <a:effectLst/>
      </c:spPr>
    </c:plotArea>
    <c:plotVisOnly val="1"/>
    <c:dispBlanksAs val="gap"/>
    <c:showDLblsOverMax val="0"/>
  </c:chart>
  <c:spPr>
    <a:noFill/>
    <a:ln>
      <a:noFill/>
    </a:ln>
    <a:effectLst/>
  </c:spPr>
  <c:txPr>
    <a:bodyPr/>
    <a:lstStyle/>
    <a:p>
      <a:pPr>
        <a:defRPr sz="1000">
          <a:solidFill>
            <a:schemeClr val="tx1"/>
          </a:solidFill>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32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74EA33F-1419-454E-A963-9BD0D9032400}" type="doc">
      <dgm:prSet loTypeId="urn:microsoft.com/office/officeart/2005/8/layout/cycle8" loCatId="cycle" qsTypeId="urn:microsoft.com/office/officeart/2005/8/quickstyle/simple1" qsCatId="simple" csTypeId="urn:microsoft.com/office/officeart/2005/8/colors/colorful1" csCatId="colorful" phldr="1"/>
      <dgm:spPr/>
    </dgm:pt>
    <dgm:pt modelId="{555C3BE1-DEEA-403D-9E34-62D01F7A368E}">
      <dgm:prSet phldrT="[Text]" custT="1"/>
      <dgm:spPr>
        <a:solidFill>
          <a:srgbClr val="201751"/>
        </a:solidFill>
        <a:ln>
          <a:solidFill>
            <a:srgbClr val="201751"/>
          </a:solidFill>
        </a:ln>
      </dgm:spPr>
      <dgm:t>
        <a:bodyPr/>
        <a:lstStyle/>
        <a:p>
          <a:r>
            <a:rPr lang="en-US" sz="1000" b="1" dirty="0">
              <a:solidFill>
                <a:schemeClr val="tx1"/>
              </a:solidFill>
              <a:latin typeface="+mj-lt"/>
            </a:rPr>
            <a:t>ESG Screened</a:t>
          </a:r>
          <a:endParaRPr lang="en-GB" sz="1000" b="1" dirty="0">
            <a:solidFill>
              <a:schemeClr val="tx1"/>
            </a:solidFill>
            <a:latin typeface="+mj-lt"/>
          </a:endParaRPr>
        </a:p>
      </dgm:t>
    </dgm:pt>
    <dgm:pt modelId="{CEA8E914-FBA6-46E8-8589-FE99089CA1F1}" type="parTrans" cxnId="{8A2ACA01-7F7F-4E56-92BA-2887554A446B}">
      <dgm:prSet/>
      <dgm:spPr/>
      <dgm:t>
        <a:bodyPr/>
        <a:lstStyle/>
        <a:p>
          <a:endParaRPr lang="en-GB" sz="1400">
            <a:latin typeface="+mj-lt"/>
          </a:endParaRPr>
        </a:p>
      </dgm:t>
    </dgm:pt>
    <dgm:pt modelId="{CD9D9EBF-3C10-4AF2-9170-82E1BD15C998}" type="sibTrans" cxnId="{8A2ACA01-7F7F-4E56-92BA-2887554A446B}">
      <dgm:prSet/>
      <dgm:spPr/>
      <dgm:t>
        <a:bodyPr/>
        <a:lstStyle/>
        <a:p>
          <a:endParaRPr lang="en-GB" sz="1400">
            <a:latin typeface="+mj-lt"/>
          </a:endParaRPr>
        </a:p>
      </dgm:t>
    </dgm:pt>
    <dgm:pt modelId="{B5CE9C08-D589-4206-B666-7DD57D96BC15}">
      <dgm:prSet phldrT="[Text]" custT="1"/>
      <dgm:spPr>
        <a:solidFill>
          <a:srgbClr val="00CE7D"/>
        </a:solidFill>
      </dgm:spPr>
      <dgm:t>
        <a:bodyPr/>
        <a:lstStyle/>
        <a:p>
          <a:r>
            <a:rPr lang="en-US" sz="1200" b="1" dirty="0">
              <a:solidFill>
                <a:schemeClr val="tx1"/>
              </a:solidFill>
              <a:latin typeface="+mj-lt"/>
            </a:rPr>
            <a:t>Easy to Implement</a:t>
          </a:r>
          <a:endParaRPr lang="en-GB" sz="1200" b="1" dirty="0">
            <a:solidFill>
              <a:schemeClr val="tx1"/>
            </a:solidFill>
            <a:latin typeface="+mj-lt"/>
          </a:endParaRPr>
        </a:p>
      </dgm:t>
    </dgm:pt>
    <dgm:pt modelId="{741AB64A-E7D3-4B2D-BE48-00ABB3553AF7}" type="parTrans" cxnId="{3E813518-09CF-4220-A170-DBE12B9BF605}">
      <dgm:prSet/>
      <dgm:spPr/>
      <dgm:t>
        <a:bodyPr/>
        <a:lstStyle/>
        <a:p>
          <a:endParaRPr lang="en-GB" sz="1400">
            <a:latin typeface="+mj-lt"/>
          </a:endParaRPr>
        </a:p>
      </dgm:t>
    </dgm:pt>
    <dgm:pt modelId="{D3CFCB6A-0A58-433B-8921-CA5E8A50B7FA}" type="sibTrans" cxnId="{3E813518-09CF-4220-A170-DBE12B9BF605}">
      <dgm:prSet/>
      <dgm:spPr/>
      <dgm:t>
        <a:bodyPr/>
        <a:lstStyle/>
        <a:p>
          <a:endParaRPr lang="en-GB" sz="1400">
            <a:latin typeface="+mj-lt"/>
          </a:endParaRPr>
        </a:p>
      </dgm:t>
    </dgm:pt>
    <dgm:pt modelId="{90C28C10-16B1-4C44-B9A3-BF294201387B}">
      <dgm:prSet phldrT="[Text]" custT="1"/>
      <dgm:spPr>
        <a:solidFill>
          <a:srgbClr val="F3F3F3"/>
        </a:solidFill>
      </dgm:spPr>
      <dgm:t>
        <a:bodyPr/>
        <a:lstStyle/>
        <a:p>
          <a:r>
            <a:rPr lang="en-US" sz="1200" b="1" dirty="0">
              <a:solidFill>
                <a:srgbClr val="201751"/>
              </a:solidFill>
              <a:latin typeface="+mj-lt"/>
            </a:rPr>
            <a:t>Easy to Access</a:t>
          </a:r>
          <a:endParaRPr lang="en-GB" sz="1200" b="1" dirty="0">
            <a:solidFill>
              <a:srgbClr val="201751"/>
            </a:solidFill>
            <a:latin typeface="+mj-lt"/>
          </a:endParaRPr>
        </a:p>
      </dgm:t>
    </dgm:pt>
    <dgm:pt modelId="{F5744A06-AFD4-49CD-BF03-64434F2CA372}" type="parTrans" cxnId="{EBE94BDA-1888-4538-AD61-90044491EA65}">
      <dgm:prSet/>
      <dgm:spPr/>
      <dgm:t>
        <a:bodyPr/>
        <a:lstStyle/>
        <a:p>
          <a:endParaRPr lang="en-GB" sz="1400">
            <a:latin typeface="+mj-lt"/>
          </a:endParaRPr>
        </a:p>
      </dgm:t>
    </dgm:pt>
    <dgm:pt modelId="{5828F815-AECB-43D3-A27A-B1A315E0383B}" type="sibTrans" cxnId="{EBE94BDA-1888-4538-AD61-90044491EA65}">
      <dgm:prSet/>
      <dgm:spPr/>
      <dgm:t>
        <a:bodyPr/>
        <a:lstStyle/>
        <a:p>
          <a:endParaRPr lang="en-GB" sz="1400">
            <a:latin typeface="+mj-lt"/>
          </a:endParaRPr>
        </a:p>
      </dgm:t>
    </dgm:pt>
    <dgm:pt modelId="{2D2B1AC8-E121-43D1-A9F5-3FEC79C79C81}" type="pres">
      <dgm:prSet presAssocID="{874EA33F-1419-454E-A963-9BD0D9032400}" presName="compositeShape" presStyleCnt="0">
        <dgm:presLayoutVars>
          <dgm:chMax val="7"/>
          <dgm:dir/>
          <dgm:resizeHandles val="exact"/>
        </dgm:presLayoutVars>
      </dgm:prSet>
      <dgm:spPr/>
    </dgm:pt>
    <dgm:pt modelId="{6144DCC3-EE1E-495F-B06A-B463ECC9132B}" type="pres">
      <dgm:prSet presAssocID="{874EA33F-1419-454E-A963-9BD0D9032400}" presName="wedge1" presStyleLbl="node1" presStyleIdx="0" presStyleCnt="3"/>
      <dgm:spPr/>
    </dgm:pt>
    <dgm:pt modelId="{D7E37397-3229-4EE3-A66D-2098208B7FE4}" type="pres">
      <dgm:prSet presAssocID="{874EA33F-1419-454E-A963-9BD0D9032400}" presName="dummy1a" presStyleCnt="0"/>
      <dgm:spPr/>
    </dgm:pt>
    <dgm:pt modelId="{265E9D5C-5FAC-4B44-BB44-65FB3D67FADC}" type="pres">
      <dgm:prSet presAssocID="{874EA33F-1419-454E-A963-9BD0D9032400}" presName="dummy1b" presStyleCnt="0"/>
      <dgm:spPr/>
    </dgm:pt>
    <dgm:pt modelId="{910CCC5C-2A3B-4262-8146-F29DA22679E7}" type="pres">
      <dgm:prSet presAssocID="{874EA33F-1419-454E-A963-9BD0D9032400}" presName="wedge1Tx" presStyleLbl="node1" presStyleIdx="0" presStyleCnt="3">
        <dgm:presLayoutVars>
          <dgm:chMax val="0"/>
          <dgm:chPref val="0"/>
          <dgm:bulletEnabled val="1"/>
        </dgm:presLayoutVars>
      </dgm:prSet>
      <dgm:spPr/>
    </dgm:pt>
    <dgm:pt modelId="{79B0154A-D9C5-4BA5-9296-219D08427D53}" type="pres">
      <dgm:prSet presAssocID="{874EA33F-1419-454E-A963-9BD0D9032400}" presName="wedge2" presStyleLbl="node1" presStyleIdx="1" presStyleCnt="3"/>
      <dgm:spPr/>
    </dgm:pt>
    <dgm:pt modelId="{90D6A1EB-C383-4032-B88E-79B2BD078023}" type="pres">
      <dgm:prSet presAssocID="{874EA33F-1419-454E-A963-9BD0D9032400}" presName="dummy2a" presStyleCnt="0"/>
      <dgm:spPr/>
    </dgm:pt>
    <dgm:pt modelId="{F7442CB4-B874-48F3-80C5-83417273117C}" type="pres">
      <dgm:prSet presAssocID="{874EA33F-1419-454E-A963-9BD0D9032400}" presName="dummy2b" presStyleCnt="0"/>
      <dgm:spPr/>
    </dgm:pt>
    <dgm:pt modelId="{8E9C0E26-7F2B-4CBF-915B-4949E60F547F}" type="pres">
      <dgm:prSet presAssocID="{874EA33F-1419-454E-A963-9BD0D9032400}" presName="wedge2Tx" presStyleLbl="node1" presStyleIdx="1" presStyleCnt="3">
        <dgm:presLayoutVars>
          <dgm:chMax val="0"/>
          <dgm:chPref val="0"/>
          <dgm:bulletEnabled val="1"/>
        </dgm:presLayoutVars>
      </dgm:prSet>
      <dgm:spPr/>
    </dgm:pt>
    <dgm:pt modelId="{F16D0728-29B9-4815-9A12-68370747755B}" type="pres">
      <dgm:prSet presAssocID="{874EA33F-1419-454E-A963-9BD0D9032400}" presName="wedge3" presStyleLbl="node1" presStyleIdx="2" presStyleCnt="3"/>
      <dgm:spPr/>
    </dgm:pt>
    <dgm:pt modelId="{A017747C-6ADF-4CD6-92BE-B6F7A03296F0}" type="pres">
      <dgm:prSet presAssocID="{874EA33F-1419-454E-A963-9BD0D9032400}" presName="dummy3a" presStyleCnt="0"/>
      <dgm:spPr/>
    </dgm:pt>
    <dgm:pt modelId="{0A2FCA80-846C-46F0-9A3C-13C3F19DCE34}" type="pres">
      <dgm:prSet presAssocID="{874EA33F-1419-454E-A963-9BD0D9032400}" presName="dummy3b" presStyleCnt="0"/>
      <dgm:spPr/>
    </dgm:pt>
    <dgm:pt modelId="{74BC2F3A-F28D-4B6B-B8BC-9E1577E447DE}" type="pres">
      <dgm:prSet presAssocID="{874EA33F-1419-454E-A963-9BD0D9032400}" presName="wedge3Tx" presStyleLbl="node1" presStyleIdx="2" presStyleCnt="3">
        <dgm:presLayoutVars>
          <dgm:chMax val="0"/>
          <dgm:chPref val="0"/>
          <dgm:bulletEnabled val="1"/>
        </dgm:presLayoutVars>
      </dgm:prSet>
      <dgm:spPr/>
    </dgm:pt>
    <dgm:pt modelId="{9FAEACF8-3F74-495C-89F4-C522124F8302}" type="pres">
      <dgm:prSet presAssocID="{CD9D9EBF-3C10-4AF2-9170-82E1BD15C998}" presName="arrowWedge1" presStyleLbl="fgSibTrans2D1" presStyleIdx="0" presStyleCnt="3"/>
      <dgm:spPr>
        <a:solidFill>
          <a:srgbClr val="201751"/>
        </a:solidFill>
      </dgm:spPr>
    </dgm:pt>
    <dgm:pt modelId="{8C9DBCA7-CD15-4D19-A9BF-C640F87B5C0D}" type="pres">
      <dgm:prSet presAssocID="{5828F815-AECB-43D3-A27A-B1A315E0383B}" presName="arrowWedge2" presStyleLbl="fgSibTrans2D1" presStyleIdx="1" presStyleCnt="3"/>
      <dgm:spPr>
        <a:solidFill>
          <a:srgbClr val="F3F3F3"/>
        </a:solidFill>
      </dgm:spPr>
    </dgm:pt>
    <dgm:pt modelId="{5993F908-5F3E-403B-8CD3-170EC497CAF7}" type="pres">
      <dgm:prSet presAssocID="{D3CFCB6A-0A58-433B-8921-CA5E8A50B7FA}" presName="arrowWedge3" presStyleLbl="fgSibTrans2D1" presStyleIdx="2" presStyleCnt="3"/>
      <dgm:spPr>
        <a:solidFill>
          <a:srgbClr val="00CE7D"/>
        </a:solidFill>
        <a:ln>
          <a:solidFill>
            <a:srgbClr val="00CE7D"/>
          </a:solidFill>
        </a:ln>
      </dgm:spPr>
    </dgm:pt>
  </dgm:ptLst>
  <dgm:cxnLst>
    <dgm:cxn modelId="{8A2ACA01-7F7F-4E56-92BA-2887554A446B}" srcId="{874EA33F-1419-454E-A963-9BD0D9032400}" destId="{555C3BE1-DEEA-403D-9E34-62D01F7A368E}" srcOrd="0" destOrd="0" parTransId="{CEA8E914-FBA6-46E8-8589-FE99089CA1F1}" sibTransId="{CD9D9EBF-3C10-4AF2-9170-82E1BD15C998}"/>
    <dgm:cxn modelId="{D96C1B0B-29A6-4B73-ADC4-F71A7B329199}" type="presOf" srcId="{555C3BE1-DEEA-403D-9E34-62D01F7A368E}" destId="{6144DCC3-EE1E-495F-B06A-B463ECC9132B}" srcOrd="0" destOrd="0" presId="urn:microsoft.com/office/officeart/2005/8/layout/cycle8"/>
    <dgm:cxn modelId="{3E813518-09CF-4220-A170-DBE12B9BF605}" srcId="{874EA33F-1419-454E-A963-9BD0D9032400}" destId="{B5CE9C08-D589-4206-B666-7DD57D96BC15}" srcOrd="2" destOrd="0" parTransId="{741AB64A-E7D3-4B2D-BE48-00ABB3553AF7}" sibTransId="{D3CFCB6A-0A58-433B-8921-CA5E8A50B7FA}"/>
    <dgm:cxn modelId="{BE029D69-D1DF-4FC8-A5ED-E51A90255473}" type="presOf" srcId="{874EA33F-1419-454E-A963-9BD0D9032400}" destId="{2D2B1AC8-E121-43D1-A9F5-3FEC79C79C81}" srcOrd="0" destOrd="0" presId="urn:microsoft.com/office/officeart/2005/8/layout/cycle8"/>
    <dgm:cxn modelId="{D827D3C4-E440-4292-BB6B-BB75713D2D81}" type="presOf" srcId="{B5CE9C08-D589-4206-B666-7DD57D96BC15}" destId="{F16D0728-29B9-4815-9A12-68370747755B}" srcOrd="0" destOrd="0" presId="urn:microsoft.com/office/officeart/2005/8/layout/cycle8"/>
    <dgm:cxn modelId="{EC169BC8-5A34-45CF-B4DE-8D8285E97D32}" type="presOf" srcId="{90C28C10-16B1-4C44-B9A3-BF294201387B}" destId="{8E9C0E26-7F2B-4CBF-915B-4949E60F547F}" srcOrd="1" destOrd="0" presId="urn:microsoft.com/office/officeart/2005/8/layout/cycle8"/>
    <dgm:cxn modelId="{EBE94BDA-1888-4538-AD61-90044491EA65}" srcId="{874EA33F-1419-454E-A963-9BD0D9032400}" destId="{90C28C10-16B1-4C44-B9A3-BF294201387B}" srcOrd="1" destOrd="0" parTransId="{F5744A06-AFD4-49CD-BF03-64434F2CA372}" sibTransId="{5828F815-AECB-43D3-A27A-B1A315E0383B}"/>
    <dgm:cxn modelId="{C0E75DDD-AE99-4C68-9D9B-25DDD2F1A9B4}" type="presOf" srcId="{555C3BE1-DEEA-403D-9E34-62D01F7A368E}" destId="{910CCC5C-2A3B-4262-8146-F29DA22679E7}" srcOrd="1" destOrd="0" presId="urn:microsoft.com/office/officeart/2005/8/layout/cycle8"/>
    <dgm:cxn modelId="{BAA443EF-59B0-4F51-8BB4-37F85BE01DD7}" type="presOf" srcId="{B5CE9C08-D589-4206-B666-7DD57D96BC15}" destId="{74BC2F3A-F28D-4B6B-B8BC-9E1577E447DE}" srcOrd="1" destOrd="0" presId="urn:microsoft.com/office/officeart/2005/8/layout/cycle8"/>
    <dgm:cxn modelId="{865815FE-A0E4-4549-BF0E-98982A36748B}" type="presOf" srcId="{90C28C10-16B1-4C44-B9A3-BF294201387B}" destId="{79B0154A-D9C5-4BA5-9296-219D08427D53}" srcOrd="0" destOrd="0" presId="urn:microsoft.com/office/officeart/2005/8/layout/cycle8"/>
    <dgm:cxn modelId="{4D56EC6B-C3C8-43B1-AA82-586F65A14471}" type="presParOf" srcId="{2D2B1AC8-E121-43D1-A9F5-3FEC79C79C81}" destId="{6144DCC3-EE1E-495F-B06A-B463ECC9132B}" srcOrd="0" destOrd="0" presId="urn:microsoft.com/office/officeart/2005/8/layout/cycle8"/>
    <dgm:cxn modelId="{11550CF5-FF7D-43E9-882E-7FBCE1F20412}" type="presParOf" srcId="{2D2B1AC8-E121-43D1-A9F5-3FEC79C79C81}" destId="{D7E37397-3229-4EE3-A66D-2098208B7FE4}" srcOrd="1" destOrd="0" presId="urn:microsoft.com/office/officeart/2005/8/layout/cycle8"/>
    <dgm:cxn modelId="{2D5A04E1-9EE1-4BAA-80E8-985FFC990F33}" type="presParOf" srcId="{2D2B1AC8-E121-43D1-A9F5-3FEC79C79C81}" destId="{265E9D5C-5FAC-4B44-BB44-65FB3D67FADC}" srcOrd="2" destOrd="0" presId="urn:microsoft.com/office/officeart/2005/8/layout/cycle8"/>
    <dgm:cxn modelId="{686A4D06-8F0F-45DC-B334-DEB25029D9AD}" type="presParOf" srcId="{2D2B1AC8-E121-43D1-A9F5-3FEC79C79C81}" destId="{910CCC5C-2A3B-4262-8146-F29DA22679E7}" srcOrd="3" destOrd="0" presId="urn:microsoft.com/office/officeart/2005/8/layout/cycle8"/>
    <dgm:cxn modelId="{15783CCD-7323-4976-B4AF-07514D5B2209}" type="presParOf" srcId="{2D2B1AC8-E121-43D1-A9F5-3FEC79C79C81}" destId="{79B0154A-D9C5-4BA5-9296-219D08427D53}" srcOrd="4" destOrd="0" presId="urn:microsoft.com/office/officeart/2005/8/layout/cycle8"/>
    <dgm:cxn modelId="{09FAED55-1623-4839-9469-C739449C7C6A}" type="presParOf" srcId="{2D2B1AC8-E121-43D1-A9F5-3FEC79C79C81}" destId="{90D6A1EB-C383-4032-B88E-79B2BD078023}" srcOrd="5" destOrd="0" presId="urn:microsoft.com/office/officeart/2005/8/layout/cycle8"/>
    <dgm:cxn modelId="{BE95A3A5-F571-49DD-92EC-DEA160979E4E}" type="presParOf" srcId="{2D2B1AC8-E121-43D1-A9F5-3FEC79C79C81}" destId="{F7442CB4-B874-48F3-80C5-83417273117C}" srcOrd="6" destOrd="0" presId="urn:microsoft.com/office/officeart/2005/8/layout/cycle8"/>
    <dgm:cxn modelId="{E7296441-05EC-4B13-B79E-E87564A05E56}" type="presParOf" srcId="{2D2B1AC8-E121-43D1-A9F5-3FEC79C79C81}" destId="{8E9C0E26-7F2B-4CBF-915B-4949E60F547F}" srcOrd="7" destOrd="0" presId="urn:microsoft.com/office/officeart/2005/8/layout/cycle8"/>
    <dgm:cxn modelId="{C9AE9D1C-E1F3-404C-AB57-A407479839E1}" type="presParOf" srcId="{2D2B1AC8-E121-43D1-A9F5-3FEC79C79C81}" destId="{F16D0728-29B9-4815-9A12-68370747755B}" srcOrd="8" destOrd="0" presId="urn:microsoft.com/office/officeart/2005/8/layout/cycle8"/>
    <dgm:cxn modelId="{17B25C16-F6F9-4D21-A2BA-842A20D44661}" type="presParOf" srcId="{2D2B1AC8-E121-43D1-A9F5-3FEC79C79C81}" destId="{A017747C-6ADF-4CD6-92BE-B6F7A03296F0}" srcOrd="9" destOrd="0" presId="urn:microsoft.com/office/officeart/2005/8/layout/cycle8"/>
    <dgm:cxn modelId="{08D72FD6-4B24-4D64-9DA7-8368F08E4D6E}" type="presParOf" srcId="{2D2B1AC8-E121-43D1-A9F5-3FEC79C79C81}" destId="{0A2FCA80-846C-46F0-9A3C-13C3F19DCE34}" srcOrd="10" destOrd="0" presId="urn:microsoft.com/office/officeart/2005/8/layout/cycle8"/>
    <dgm:cxn modelId="{ABE96545-A92F-4B16-A19B-E38D60FD998B}" type="presParOf" srcId="{2D2B1AC8-E121-43D1-A9F5-3FEC79C79C81}" destId="{74BC2F3A-F28D-4B6B-B8BC-9E1577E447DE}" srcOrd="11" destOrd="0" presId="urn:microsoft.com/office/officeart/2005/8/layout/cycle8"/>
    <dgm:cxn modelId="{A0D0E48D-C41D-4F88-802B-3BCE3C61C628}" type="presParOf" srcId="{2D2B1AC8-E121-43D1-A9F5-3FEC79C79C81}" destId="{9FAEACF8-3F74-495C-89F4-C522124F8302}" srcOrd="12" destOrd="0" presId="urn:microsoft.com/office/officeart/2005/8/layout/cycle8"/>
    <dgm:cxn modelId="{2A3171AA-4426-415C-8146-6DEC3E97741C}" type="presParOf" srcId="{2D2B1AC8-E121-43D1-A9F5-3FEC79C79C81}" destId="{8C9DBCA7-CD15-4D19-A9BF-C640F87B5C0D}" srcOrd="13" destOrd="0" presId="urn:microsoft.com/office/officeart/2005/8/layout/cycle8"/>
    <dgm:cxn modelId="{A335FA3A-A097-4097-8EFA-BD8C5633FE75}" type="presParOf" srcId="{2D2B1AC8-E121-43D1-A9F5-3FEC79C79C81}" destId="{5993F908-5F3E-403B-8CD3-170EC497CAF7}" srcOrd="14" destOrd="0" presId="urn:microsoft.com/office/officeart/2005/8/layout/cycle8"/>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68270FD9-20DC-43EB-8957-A94E78AB5EA3}" type="doc">
      <dgm:prSet loTypeId="urn:microsoft.com/office/officeart/2005/8/layout/process1" loCatId="process" qsTypeId="urn:microsoft.com/office/officeart/2005/8/quickstyle/simple1" qsCatId="simple" csTypeId="urn:microsoft.com/office/officeart/2005/8/colors/accent1_2" csCatId="accent1" phldr="1"/>
      <dgm:spPr/>
    </dgm:pt>
    <dgm:pt modelId="{0631ABA1-3CEA-4FAC-B8EF-B64F23102A36}">
      <dgm:prSet phldrT="[Text]" custT="1"/>
      <dgm:spPr>
        <a:solidFill>
          <a:schemeClr val="bg2"/>
        </a:solidFill>
      </dgm:spPr>
      <dgm:t>
        <a:bodyPr/>
        <a:lstStyle/>
        <a:p>
          <a:pPr>
            <a:buClr>
              <a:schemeClr val="accent2"/>
            </a:buClr>
            <a:buFont typeface="Wingdings" panose="05000000000000000000" pitchFamily="2" charset="2"/>
            <a:buChar char="§"/>
          </a:pPr>
          <a:r>
            <a:rPr lang="en-GB" sz="1400" dirty="0">
              <a:solidFill>
                <a:schemeClr val="tx1"/>
              </a:solidFill>
              <a:latin typeface="+mn-lt"/>
            </a:rPr>
            <a:t>Aims to represent a broad universe of securities with limited exclusions</a:t>
          </a:r>
        </a:p>
      </dgm:t>
    </dgm:pt>
    <dgm:pt modelId="{608E1D9D-F72B-4125-8A0C-0BDDE2C37751}" type="parTrans" cxnId="{9D9ED1F4-73D6-4552-8C20-54425295F6B6}">
      <dgm:prSet/>
      <dgm:spPr/>
      <dgm:t>
        <a:bodyPr/>
        <a:lstStyle/>
        <a:p>
          <a:endParaRPr lang="en-GB" sz="1200">
            <a:solidFill>
              <a:schemeClr val="tx1"/>
            </a:solidFill>
            <a:latin typeface="+mn-lt"/>
          </a:endParaRPr>
        </a:p>
      </dgm:t>
    </dgm:pt>
    <dgm:pt modelId="{25B86946-6B2C-43E4-9084-5F61E6F242E3}" type="sibTrans" cxnId="{9D9ED1F4-73D6-4552-8C20-54425295F6B6}">
      <dgm:prSet custT="1"/>
      <dgm:spPr>
        <a:solidFill>
          <a:schemeClr val="tx2"/>
        </a:solidFill>
      </dgm:spPr>
      <dgm:t>
        <a:bodyPr/>
        <a:lstStyle/>
        <a:p>
          <a:endParaRPr lang="en-GB" sz="1200">
            <a:solidFill>
              <a:schemeClr val="tx1"/>
            </a:solidFill>
            <a:latin typeface="+mn-lt"/>
          </a:endParaRPr>
        </a:p>
      </dgm:t>
    </dgm:pt>
    <dgm:pt modelId="{38E9D104-0DDF-467C-971F-EF5C47455653}">
      <dgm:prSet phldrT="[Text]" custT="1"/>
      <dgm:spPr>
        <a:solidFill>
          <a:schemeClr val="bg2"/>
        </a:solidFill>
      </dgm:spPr>
      <dgm:t>
        <a:bodyPr/>
        <a:lstStyle/>
        <a:p>
          <a:pPr>
            <a:buClr>
              <a:schemeClr val="accent2"/>
            </a:buClr>
            <a:buFont typeface="Wingdings" panose="05000000000000000000" pitchFamily="2" charset="2"/>
            <a:buChar char="§"/>
          </a:pPr>
          <a:endParaRPr lang="en-GB" sz="1200" dirty="0">
            <a:solidFill>
              <a:schemeClr val="tx1"/>
            </a:solidFill>
            <a:latin typeface="+mn-lt"/>
          </a:endParaRPr>
        </a:p>
        <a:p>
          <a:pPr>
            <a:buClr>
              <a:schemeClr val="accent2"/>
            </a:buClr>
            <a:buFont typeface="Wingdings" panose="05000000000000000000" pitchFamily="2" charset="2"/>
            <a:buChar char="§"/>
          </a:pPr>
          <a:r>
            <a:rPr lang="en-GB" sz="1400" dirty="0">
              <a:solidFill>
                <a:schemeClr val="tx1"/>
              </a:solidFill>
              <a:latin typeface="+mn-lt"/>
            </a:rPr>
            <a:t>Provides investors </a:t>
          </a:r>
          <a:br>
            <a:rPr lang="en-GB" sz="1400" dirty="0">
              <a:solidFill>
                <a:schemeClr val="tx1"/>
              </a:solidFill>
              <a:latin typeface="+mn-lt"/>
            </a:rPr>
          </a:br>
          <a:r>
            <a:rPr lang="en-GB" sz="1400" dirty="0">
              <a:solidFill>
                <a:schemeClr val="tx1"/>
              </a:solidFill>
              <a:latin typeface="+mn-lt"/>
            </a:rPr>
            <a:t>with a transparent, consistent and more efficient option for those seeking to implement exclusions</a:t>
          </a:r>
        </a:p>
        <a:p>
          <a:pPr>
            <a:buClr>
              <a:schemeClr val="accent2"/>
            </a:buClr>
            <a:buFont typeface="Wingdings" panose="05000000000000000000" pitchFamily="2" charset="2"/>
            <a:buChar char="§"/>
          </a:pPr>
          <a:endParaRPr lang="en-GB" sz="1200" dirty="0">
            <a:solidFill>
              <a:schemeClr val="tx1"/>
            </a:solidFill>
            <a:latin typeface="+mn-lt"/>
          </a:endParaRPr>
        </a:p>
      </dgm:t>
    </dgm:pt>
    <dgm:pt modelId="{4CBFBEE3-1DE1-488A-A3DA-7AF56066C1B1}" type="parTrans" cxnId="{16531022-7DB7-47B0-8FF5-E8DDB9DEBA86}">
      <dgm:prSet/>
      <dgm:spPr/>
      <dgm:t>
        <a:bodyPr/>
        <a:lstStyle/>
        <a:p>
          <a:endParaRPr lang="en-GB" sz="1200">
            <a:solidFill>
              <a:schemeClr val="tx1"/>
            </a:solidFill>
            <a:latin typeface="+mn-lt"/>
          </a:endParaRPr>
        </a:p>
      </dgm:t>
    </dgm:pt>
    <dgm:pt modelId="{6EB93394-A20D-4169-830F-9B3F3FFACCDB}" type="sibTrans" cxnId="{16531022-7DB7-47B0-8FF5-E8DDB9DEBA86}">
      <dgm:prSet custT="1"/>
      <dgm:spPr>
        <a:solidFill>
          <a:schemeClr val="tx2"/>
        </a:solidFill>
      </dgm:spPr>
      <dgm:t>
        <a:bodyPr/>
        <a:lstStyle/>
        <a:p>
          <a:endParaRPr lang="en-GB" sz="1200">
            <a:solidFill>
              <a:schemeClr val="tx1"/>
            </a:solidFill>
            <a:latin typeface="+mn-lt"/>
          </a:endParaRPr>
        </a:p>
      </dgm:t>
    </dgm:pt>
    <dgm:pt modelId="{DC8C1F61-EB8C-4233-AE28-7F99A238A2D6}">
      <dgm:prSet phldrT="[Text]" custT="1"/>
      <dgm:spPr>
        <a:solidFill>
          <a:schemeClr val="bg2"/>
        </a:solidFill>
      </dgm:spPr>
      <dgm:t>
        <a:bodyPr/>
        <a:lstStyle/>
        <a:p>
          <a:pPr>
            <a:buClr>
              <a:schemeClr val="accent2"/>
            </a:buClr>
            <a:buFont typeface="Wingdings" panose="05000000000000000000" pitchFamily="2" charset="2"/>
            <a:buChar char="§"/>
          </a:pPr>
          <a:r>
            <a:rPr lang="en-GB" sz="1400" dirty="0">
              <a:solidFill>
                <a:schemeClr val="tx1"/>
              </a:solidFill>
              <a:latin typeface="+mn-lt"/>
            </a:rPr>
            <a:t>The MSCI Screened Index leverages MSCI’s </a:t>
          </a:r>
          <a:r>
            <a:rPr lang="en-GB" sz="1400" b="1" dirty="0">
              <a:solidFill>
                <a:schemeClr val="tx1"/>
              </a:solidFill>
              <a:latin typeface="+mn-lt"/>
            </a:rPr>
            <a:t>award-winning ESG Research </a:t>
          </a:r>
          <a:r>
            <a:rPr lang="en-GB" sz="1400" dirty="0">
              <a:solidFill>
                <a:schemeClr val="tx1"/>
              </a:solidFill>
              <a:latin typeface="+mn-lt"/>
            </a:rPr>
            <a:t>expertise</a:t>
          </a:r>
        </a:p>
      </dgm:t>
    </dgm:pt>
    <dgm:pt modelId="{9CAF2C57-F909-474C-98CF-ACC177BDD05E}" type="parTrans" cxnId="{9198415A-C13C-4BAA-B559-278BE327CFEF}">
      <dgm:prSet/>
      <dgm:spPr/>
      <dgm:t>
        <a:bodyPr/>
        <a:lstStyle/>
        <a:p>
          <a:endParaRPr lang="en-GB" sz="1200">
            <a:solidFill>
              <a:schemeClr val="tx1"/>
            </a:solidFill>
            <a:latin typeface="+mn-lt"/>
          </a:endParaRPr>
        </a:p>
      </dgm:t>
    </dgm:pt>
    <dgm:pt modelId="{27EFAB70-1651-4A34-AEE5-B3FEFB7B83A5}" type="sibTrans" cxnId="{9198415A-C13C-4BAA-B559-278BE327CFEF}">
      <dgm:prSet custT="1"/>
      <dgm:spPr>
        <a:solidFill>
          <a:schemeClr val="tx2"/>
        </a:solidFill>
      </dgm:spPr>
      <dgm:t>
        <a:bodyPr/>
        <a:lstStyle/>
        <a:p>
          <a:endParaRPr lang="en-GB" sz="1200">
            <a:solidFill>
              <a:schemeClr val="tx1"/>
            </a:solidFill>
            <a:latin typeface="+mn-lt"/>
          </a:endParaRPr>
        </a:p>
      </dgm:t>
    </dgm:pt>
    <dgm:pt modelId="{8F65AF46-46B3-422E-8BD5-BFEB9932EEC3}">
      <dgm:prSet phldrT="[Text]" custT="1"/>
      <dgm:spPr>
        <a:solidFill>
          <a:schemeClr val="bg2"/>
        </a:solidFill>
      </dgm:spPr>
      <dgm:t>
        <a:bodyPr/>
        <a:lstStyle/>
        <a:p>
          <a:pPr>
            <a:buClr>
              <a:schemeClr val="accent2"/>
            </a:buClr>
            <a:buFont typeface="Wingdings" panose="05000000000000000000" pitchFamily="2" charset="2"/>
            <a:buChar char="§"/>
          </a:pPr>
          <a:r>
            <a:rPr lang="en-GB" sz="1400" dirty="0">
              <a:solidFill>
                <a:schemeClr val="tx1"/>
              </a:solidFill>
              <a:latin typeface="+mn-lt"/>
            </a:rPr>
            <a:t>The MSCI Screened Index can be used as a benchmark or as a basis for financial products</a:t>
          </a:r>
        </a:p>
      </dgm:t>
    </dgm:pt>
    <dgm:pt modelId="{2EE611EC-69B1-45F8-8E15-F4433B6A927D}" type="parTrans" cxnId="{428BC67E-0F46-4792-8760-F9426B027224}">
      <dgm:prSet/>
      <dgm:spPr/>
      <dgm:t>
        <a:bodyPr/>
        <a:lstStyle/>
        <a:p>
          <a:endParaRPr lang="en-GB" sz="1200">
            <a:solidFill>
              <a:schemeClr val="tx1"/>
            </a:solidFill>
            <a:latin typeface="+mn-lt"/>
          </a:endParaRPr>
        </a:p>
      </dgm:t>
    </dgm:pt>
    <dgm:pt modelId="{C9ACA463-F3C5-4D8D-9731-27254F542079}" type="sibTrans" cxnId="{428BC67E-0F46-4792-8760-F9426B027224}">
      <dgm:prSet custT="1"/>
      <dgm:spPr>
        <a:solidFill>
          <a:schemeClr val="tx2"/>
        </a:solidFill>
      </dgm:spPr>
      <dgm:t>
        <a:bodyPr/>
        <a:lstStyle/>
        <a:p>
          <a:endParaRPr lang="en-GB" sz="1200">
            <a:solidFill>
              <a:schemeClr val="tx1"/>
            </a:solidFill>
            <a:latin typeface="+mn-lt"/>
          </a:endParaRPr>
        </a:p>
      </dgm:t>
    </dgm:pt>
    <dgm:pt modelId="{7C3EF024-810B-48EA-917F-0D2FDCD71698}">
      <dgm:prSet phldrT="[Text]" custT="1"/>
      <dgm:spPr>
        <a:solidFill>
          <a:schemeClr val="bg2"/>
        </a:solidFill>
      </dgm:spPr>
      <dgm:t>
        <a:bodyPr/>
        <a:lstStyle/>
        <a:p>
          <a:pPr>
            <a:buClr>
              <a:schemeClr val="accent2"/>
            </a:buClr>
            <a:buFont typeface="Wingdings" panose="05000000000000000000" pitchFamily="2" charset="2"/>
            <a:buChar char="§"/>
          </a:pPr>
          <a:r>
            <a:rPr lang="en-GB" sz="1400" dirty="0">
              <a:solidFill>
                <a:schemeClr val="tx1"/>
              </a:solidFill>
              <a:latin typeface="+mn-lt"/>
            </a:rPr>
            <a:t>A market cap index with limited exclusions historically resulting in a minimal tracking error</a:t>
          </a:r>
        </a:p>
      </dgm:t>
    </dgm:pt>
    <dgm:pt modelId="{8B6EBF2B-04EB-43F4-977B-2F9FC6DC213F}" type="parTrans" cxnId="{AD9312AD-E1EE-4A65-BC85-EDFDAB96F774}">
      <dgm:prSet/>
      <dgm:spPr/>
      <dgm:t>
        <a:bodyPr/>
        <a:lstStyle/>
        <a:p>
          <a:endParaRPr lang="en-GB" sz="1200">
            <a:solidFill>
              <a:schemeClr val="tx1"/>
            </a:solidFill>
            <a:latin typeface="+mn-lt"/>
          </a:endParaRPr>
        </a:p>
      </dgm:t>
    </dgm:pt>
    <dgm:pt modelId="{31BB25BD-BEFF-45B7-8FCF-0B71B1ECA440}" type="sibTrans" cxnId="{AD9312AD-E1EE-4A65-BC85-EDFDAB96F774}">
      <dgm:prSet/>
      <dgm:spPr/>
      <dgm:t>
        <a:bodyPr/>
        <a:lstStyle/>
        <a:p>
          <a:endParaRPr lang="en-GB" sz="1200">
            <a:solidFill>
              <a:schemeClr val="tx1"/>
            </a:solidFill>
            <a:latin typeface="+mn-lt"/>
          </a:endParaRPr>
        </a:p>
      </dgm:t>
    </dgm:pt>
    <dgm:pt modelId="{041DF2CD-4A48-42E8-9F63-E3AC0BD0A564}" type="pres">
      <dgm:prSet presAssocID="{68270FD9-20DC-43EB-8957-A94E78AB5EA3}" presName="Name0" presStyleCnt="0">
        <dgm:presLayoutVars>
          <dgm:dir/>
          <dgm:resizeHandles val="exact"/>
        </dgm:presLayoutVars>
      </dgm:prSet>
      <dgm:spPr/>
    </dgm:pt>
    <dgm:pt modelId="{A1A21DDD-045C-44BF-BD85-CF6172FC3858}" type="pres">
      <dgm:prSet presAssocID="{0631ABA1-3CEA-4FAC-B8EF-B64F23102A36}" presName="node" presStyleLbl="node1" presStyleIdx="0" presStyleCnt="5" custScaleX="249019" custLinFactNeighborX="-11680" custLinFactNeighborY="-13358">
        <dgm:presLayoutVars>
          <dgm:bulletEnabled val="1"/>
        </dgm:presLayoutVars>
      </dgm:prSet>
      <dgm:spPr>
        <a:prstGeom prst="rect">
          <a:avLst/>
        </a:prstGeom>
      </dgm:spPr>
    </dgm:pt>
    <dgm:pt modelId="{5CE1EE48-88E2-4054-A98D-948E88D9832D}" type="pres">
      <dgm:prSet presAssocID="{25B86946-6B2C-43E4-9084-5F61E6F242E3}" presName="sibTrans" presStyleLbl="sibTrans2D1" presStyleIdx="0" presStyleCnt="4"/>
      <dgm:spPr/>
    </dgm:pt>
    <dgm:pt modelId="{3336BBE0-9E15-4DEF-9BB9-658E0EB1C516}" type="pres">
      <dgm:prSet presAssocID="{25B86946-6B2C-43E4-9084-5F61E6F242E3}" presName="connectorText" presStyleLbl="sibTrans2D1" presStyleIdx="0" presStyleCnt="4"/>
      <dgm:spPr/>
    </dgm:pt>
    <dgm:pt modelId="{261AD59F-E534-44DE-8F76-E92B0BAFBF3F}" type="pres">
      <dgm:prSet presAssocID="{38E9D104-0DDF-467C-971F-EF5C47455653}" presName="node" presStyleLbl="node1" presStyleIdx="1" presStyleCnt="5" custScaleX="249019" custLinFactNeighborX="9468">
        <dgm:presLayoutVars>
          <dgm:bulletEnabled val="1"/>
        </dgm:presLayoutVars>
      </dgm:prSet>
      <dgm:spPr>
        <a:prstGeom prst="rect">
          <a:avLst/>
        </a:prstGeom>
      </dgm:spPr>
    </dgm:pt>
    <dgm:pt modelId="{0C6C33D1-1730-40B2-9FD9-DFEB0DAB1A5A}" type="pres">
      <dgm:prSet presAssocID="{6EB93394-A20D-4169-830F-9B3F3FFACCDB}" presName="sibTrans" presStyleLbl="sibTrans2D1" presStyleIdx="1" presStyleCnt="4"/>
      <dgm:spPr/>
    </dgm:pt>
    <dgm:pt modelId="{A922DD02-C315-424A-8589-98118EF77A37}" type="pres">
      <dgm:prSet presAssocID="{6EB93394-A20D-4169-830F-9B3F3FFACCDB}" presName="connectorText" presStyleLbl="sibTrans2D1" presStyleIdx="1" presStyleCnt="4"/>
      <dgm:spPr/>
    </dgm:pt>
    <dgm:pt modelId="{63251A85-BE3E-40CC-A5E4-A5C415AB3186}" type="pres">
      <dgm:prSet presAssocID="{DC8C1F61-EB8C-4233-AE28-7F99A238A2D6}" presName="node" presStyleLbl="node1" presStyleIdx="2" presStyleCnt="5" custScaleX="249019" custLinFactNeighborX="885" custLinFactNeighborY="125">
        <dgm:presLayoutVars>
          <dgm:bulletEnabled val="1"/>
        </dgm:presLayoutVars>
      </dgm:prSet>
      <dgm:spPr>
        <a:prstGeom prst="rect">
          <a:avLst/>
        </a:prstGeom>
      </dgm:spPr>
    </dgm:pt>
    <dgm:pt modelId="{6B321979-3B3D-4E33-9D0E-BCA7B0F5607D}" type="pres">
      <dgm:prSet presAssocID="{27EFAB70-1651-4A34-AEE5-B3FEFB7B83A5}" presName="sibTrans" presStyleLbl="sibTrans2D1" presStyleIdx="2" presStyleCnt="4"/>
      <dgm:spPr/>
    </dgm:pt>
    <dgm:pt modelId="{EAECFA0B-9699-4B67-AFEC-3A209746B308}" type="pres">
      <dgm:prSet presAssocID="{27EFAB70-1651-4A34-AEE5-B3FEFB7B83A5}" presName="connectorText" presStyleLbl="sibTrans2D1" presStyleIdx="2" presStyleCnt="4"/>
      <dgm:spPr/>
    </dgm:pt>
    <dgm:pt modelId="{FBE23B9B-7D77-444D-8BD5-2305F94F7DDC}" type="pres">
      <dgm:prSet presAssocID="{8F65AF46-46B3-422E-8BD5-BFEB9932EEC3}" presName="node" presStyleLbl="node1" presStyleIdx="3" presStyleCnt="5" custScaleX="249019" custLinFactNeighborX="4440">
        <dgm:presLayoutVars>
          <dgm:bulletEnabled val="1"/>
        </dgm:presLayoutVars>
      </dgm:prSet>
      <dgm:spPr>
        <a:prstGeom prst="rect">
          <a:avLst/>
        </a:prstGeom>
      </dgm:spPr>
    </dgm:pt>
    <dgm:pt modelId="{DB6716E2-9850-4AB7-B75F-60EBDA0052BF}" type="pres">
      <dgm:prSet presAssocID="{C9ACA463-F3C5-4D8D-9731-27254F542079}" presName="sibTrans" presStyleLbl="sibTrans2D1" presStyleIdx="3" presStyleCnt="4"/>
      <dgm:spPr/>
    </dgm:pt>
    <dgm:pt modelId="{6A453F29-8AFA-44B6-9B3F-3C6E7004F1BD}" type="pres">
      <dgm:prSet presAssocID="{C9ACA463-F3C5-4D8D-9731-27254F542079}" presName="connectorText" presStyleLbl="sibTrans2D1" presStyleIdx="3" presStyleCnt="4"/>
      <dgm:spPr/>
    </dgm:pt>
    <dgm:pt modelId="{EE2E05E5-B91D-4229-A7A2-CD2951D56A05}" type="pres">
      <dgm:prSet presAssocID="{7C3EF024-810B-48EA-917F-0D2FDCD71698}" presName="node" presStyleLbl="node1" presStyleIdx="4" presStyleCnt="5" custScaleX="249019" custLinFactNeighborX="807" custLinFactNeighborY="14613">
        <dgm:presLayoutVars>
          <dgm:bulletEnabled val="1"/>
        </dgm:presLayoutVars>
      </dgm:prSet>
      <dgm:spPr>
        <a:prstGeom prst="rect">
          <a:avLst/>
        </a:prstGeom>
      </dgm:spPr>
    </dgm:pt>
  </dgm:ptLst>
  <dgm:cxnLst>
    <dgm:cxn modelId="{F8DFF103-8C82-4794-93A2-068B49450F8E}" type="presOf" srcId="{C9ACA463-F3C5-4D8D-9731-27254F542079}" destId="{DB6716E2-9850-4AB7-B75F-60EBDA0052BF}" srcOrd="0" destOrd="0" presId="urn:microsoft.com/office/officeart/2005/8/layout/process1"/>
    <dgm:cxn modelId="{BEC25111-6737-44EC-AF0C-D5697B170D92}" type="presOf" srcId="{68270FD9-20DC-43EB-8957-A94E78AB5EA3}" destId="{041DF2CD-4A48-42E8-9F63-E3AC0BD0A564}" srcOrd="0" destOrd="0" presId="urn:microsoft.com/office/officeart/2005/8/layout/process1"/>
    <dgm:cxn modelId="{A5CCE219-DA34-4DFF-816D-2EA62EDDE1D1}" type="presOf" srcId="{8F65AF46-46B3-422E-8BD5-BFEB9932EEC3}" destId="{FBE23B9B-7D77-444D-8BD5-2305F94F7DDC}" srcOrd="0" destOrd="0" presId="urn:microsoft.com/office/officeart/2005/8/layout/process1"/>
    <dgm:cxn modelId="{16531022-7DB7-47B0-8FF5-E8DDB9DEBA86}" srcId="{68270FD9-20DC-43EB-8957-A94E78AB5EA3}" destId="{38E9D104-0DDF-467C-971F-EF5C47455653}" srcOrd="1" destOrd="0" parTransId="{4CBFBEE3-1DE1-488A-A3DA-7AF56066C1B1}" sibTransId="{6EB93394-A20D-4169-830F-9B3F3FFACCDB}"/>
    <dgm:cxn modelId="{0D302D27-0603-493B-BEE7-E5D2CF42CFEC}" type="presOf" srcId="{6EB93394-A20D-4169-830F-9B3F3FFACCDB}" destId="{0C6C33D1-1730-40B2-9FD9-DFEB0DAB1A5A}" srcOrd="0" destOrd="0" presId="urn:microsoft.com/office/officeart/2005/8/layout/process1"/>
    <dgm:cxn modelId="{E1A73A27-EAA2-407F-8C6F-8E16DFD301B7}" type="presOf" srcId="{DC8C1F61-EB8C-4233-AE28-7F99A238A2D6}" destId="{63251A85-BE3E-40CC-A5E4-A5C415AB3186}" srcOrd="0" destOrd="0" presId="urn:microsoft.com/office/officeart/2005/8/layout/process1"/>
    <dgm:cxn modelId="{736D974F-0BD7-4268-B6E7-061B01F62534}" type="presOf" srcId="{7C3EF024-810B-48EA-917F-0D2FDCD71698}" destId="{EE2E05E5-B91D-4229-A7A2-CD2951D56A05}" srcOrd="0" destOrd="0" presId="urn:microsoft.com/office/officeart/2005/8/layout/process1"/>
    <dgm:cxn modelId="{9FA25F73-4834-4C38-8826-3EE6C31201EF}" type="presOf" srcId="{25B86946-6B2C-43E4-9084-5F61E6F242E3}" destId="{5CE1EE48-88E2-4054-A98D-948E88D9832D}" srcOrd="0" destOrd="0" presId="urn:microsoft.com/office/officeart/2005/8/layout/process1"/>
    <dgm:cxn modelId="{9198415A-C13C-4BAA-B559-278BE327CFEF}" srcId="{68270FD9-20DC-43EB-8957-A94E78AB5EA3}" destId="{DC8C1F61-EB8C-4233-AE28-7F99A238A2D6}" srcOrd="2" destOrd="0" parTransId="{9CAF2C57-F909-474C-98CF-ACC177BDD05E}" sibTransId="{27EFAB70-1651-4A34-AEE5-B3FEFB7B83A5}"/>
    <dgm:cxn modelId="{428BC67E-0F46-4792-8760-F9426B027224}" srcId="{68270FD9-20DC-43EB-8957-A94E78AB5EA3}" destId="{8F65AF46-46B3-422E-8BD5-BFEB9932EEC3}" srcOrd="3" destOrd="0" parTransId="{2EE611EC-69B1-45F8-8E15-F4433B6A927D}" sibTransId="{C9ACA463-F3C5-4D8D-9731-27254F542079}"/>
    <dgm:cxn modelId="{B89FD581-9656-45D2-B843-B02969EFAA16}" type="presOf" srcId="{38E9D104-0DDF-467C-971F-EF5C47455653}" destId="{261AD59F-E534-44DE-8F76-E92B0BAFBF3F}" srcOrd="0" destOrd="0" presId="urn:microsoft.com/office/officeart/2005/8/layout/process1"/>
    <dgm:cxn modelId="{28F9819A-A109-417E-A814-B380B574350F}" type="presOf" srcId="{25B86946-6B2C-43E4-9084-5F61E6F242E3}" destId="{3336BBE0-9E15-4DEF-9BB9-658E0EB1C516}" srcOrd="1" destOrd="0" presId="urn:microsoft.com/office/officeart/2005/8/layout/process1"/>
    <dgm:cxn modelId="{2C23EBA8-51F8-4FC1-8470-6BC589759FD5}" type="presOf" srcId="{27EFAB70-1651-4A34-AEE5-B3FEFB7B83A5}" destId="{6B321979-3B3D-4E33-9D0E-BCA7B0F5607D}" srcOrd="0" destOrd="0" presId="urn:microsoft.com/office/officeart/2005/8/layout/process1"/>
    <dgm:cxn modelId="{AD9312AD-E1EE-4A65-BC85-EDFDAB96F774}" srcId="{68270FD9-20DC-43EB-8957-A94E78AB5EA3}" destId="{7C3EF024-810B-48EA-917F-0D2FDCD71698}" srcOrd="4" destOrd="0" parTransId="{8B6EBF2B-04EB-43F4-977B-2F9FC6DC213F}" sibTransId="{31BB25BD-BEFF-45B7-8FCF-0B71B1ECA440}"/>
    <dgm:cxn modelId="{EE248AAE-89A7-4427-8C2A-4EE345135B0B}" type="presOf" srcId="{0631ABA1-3CEA-4FAC-B8EF-B64F23102A36}" destId="{A1A21DDD-045C-44BF-BD85-CF6172FC3858}" srcOrd="0" destOrd="0" presId="urn:microsoft.com/office/officeart/2005/8/layout/process1"/>
    <dgm:cxn modelId="{FFF3D5BA-F6F0-4911-9481-4C88C4CD43C5}" type="presOf" srcId="{C9ACA463-F3C5-4D8D-9731-27254F542079}" destId="{6A453F29-8AFA-44B6-9B3F-3C6E7004F1BD}" srcOrd="1" destOrd="0" presId="urn:microsoft.com/office/officeart/2005/8/layout/process1"/>
    <dgm:cxn modelId="{E23690D4-95A5-4946-963C-F16FDD3E499E}" type="presOf" srcId="{27EFAB70-1651-4A34-AEE5-B3FEFB7B83A5}" destId="{EAECFA0B-9699-4B67-AFEC-3A209746B308}" srcOrd="1" destOrd="0" presId="urn:microsoft.com/office/officeart/2005/8/layout/process1"/>
    <dgm:cxn modelId="{9D9ED1F4-73D6-4552-8C20-54425295F6B6}" srcId="{68270FD9-20DC-43EB-8957-A94E78AB5EA3}" destId="{0631ABA1-3CEA-4FAC-B8EF-B64F23102A36}" srcOrd="0" destOrd="0" parTransId="{608E1D9D-F72B-4125-8A0C-0BDDE2C37751}" sibTransId="{25B86946-6B2C-43E4-9084-5F61E6F242E3}"/>
    <dgm:cxn modelId="{4D2946FA-2C81-4A94-B849-4EC883E92502}" type="presOf" srcId="{6EB93394-A20D-4169-830F-9B3F3FFACCDB}" destId="{A922DD02-C315-424A-8589-98118EF77A37}" srcOrd="1" destOrd="0" presId="urn:microsoft.com/office/officeart/2005/8/layout/process1"/>
    <dgm:cxn modelId="{000AE117-93A1-441D-8755-73FC518B0C4C}" type="presParOf" srcId="{041DF2CD-4A48-42E8-9F63-E3AC0BD0A564}" destId="{A1A21DDD-045C-44BF-BD85-CF6172FC3858}" srcOrd="0" destOrd="0" presId="urn:microsoft.com/office/officeart/2005/8/layout/process1"/>
    <dgm:cxn modelId="{2388D16B-67A9-4095-8F9C-CCFFE1879412}" type="presParOf" srcId="{041DF2CD-4A48-42E8-9F63-E3AC0BD0A564}" destId="{5CE1EE48-88E2-4054-A98D-948E88D9832D}" srcOrd="1" destOrd="0" presId="urn:microsoft.com/office/officeart/2005/8/layout/process1"/>
    <dgm:cxn modelId="{382529A8-F368-481F-B664-C4E565D5886B}" type="presParOf" srcId="{5CE1EE48-88E2-4054-A98D-948E88D9832D}" destId="{3336BBE0-9E15-4DEF-9BB9-658E0EB1C516}" srcOrd="0" destOrd="0" presId="urn:microsoft.com/office/officeart/2005/8/layout/process1"/>
    <dgm:cxn modelId="{C894F3CE-3DDD-44B8-A811-7F30DAE66C45}" type="presParOf" srcId="{041DF2CD-4A48-42E8-9F63-E3AC0BD0A564}" destId="{261AD59F-E534-44DE-8F76-E92B0BAFBF3F}" srcOrd="2" destOrd="0" presId="urn:microsoft.com/office/officeart/2005/8/layout/process1"/>
    <dgm:cxn modelId="{EA7826B4-8169-46AC-875B-48EFD5C0ECCD}" type="presParOf" srcId="{041DF2CD-4A48-42E8-9F63-E3AC0BD0A564}" destId="{0C6C33D1-1730-40B2-9FD9-DFEB0DAB1A5A}" srcOrd="3" destOrd="0" presId="urn:microsoft.com/office/officeart/2005/8/layout/process1"/>
    <dgm:cxn modelId="{63B82F5E-CC87-41BC-B331-08FAD98C7194}" type="presParOf" srcId="{0C6C33D1-1730-40B2-9FD9-DFEB0DAB1A5A}" destId="{A922DD02-C315-424A-8589-98118EF77A37}" srcOrd="0" destOrd="0" presId="urn:microsoft.com/office/officeart/2005/8/layout/process1"/>
    <dgm:cxn modelId="{519C8A3E-807F-4117-A774-261165B90DAF}" type="presParOf" srcId="{041DF2CD-4A48-42E8-9F63-E3AC0BD0A564}" destId="{63251A85-BE3E-40CC-A5E4-A5C415AB3186}" srcOrd="4" destOrd="0" presId="urn:microsoft.com/office/officeart/2005/8/layout/process1"/>
    <dgm:cxn modelId="{CD345E56-E9F5-4ACE-B87F-B4098A2C924B}" type="presParOf" srcId="{041DF2CD-4A48-42E8-9F63-E3AC0BD0A564}" destId="{6B321979-3B3D-4E33-9D0E-BCA7B0F5607D}" srcOrd="5" destOrd="0" presId="urn:microsoft.com/office/officeart/2005/8/layout/process1"/>
    <dgm:cxn modelId="{590B77FA-0C5E-4DCF-9F1D-E3244498E878}" type="presParOf" srcId="{6B321979-3B3D-4E33-9D0E-BCA7B0F5607D}" destId="{EAECFA0B-9699-4B67-AFEC-3A209746B308}" srcOrd="0" destOrd="0" presId="urn:microsoft.com/office/officeart/2005/8/layout/process1"/>
    <dgm:cxn modelId="{53DAA739-806F-4EEF-9ADB-542DD10CDF32}" type="presParOf" srcId="{041DF2CD-4A48-42E8-9F63-E3AC0BD0A564}" destId="{FBE23B9B-7D77-444D-8BD5-2305F94F7DDC}" srcOrd="6" destOrd="0" presId="urn:microsoft.com/office/officeart/2005/8/layout/process1"/>
    <dgm:cxn modelId="{DBA6EA1B-C80F-4ECD-8E08-4BB2D0AC57D3}" type="presParOf" srcId="{041DF2CD-4A48-42E8-9F63-E3AC0BD0A564}" destId="{DB6716E2-9850-4AB7-B75F-60EBDA0052BF}" srcOrd="7" destOrd="0" presId="urn:microsoft.com/office/officeart/2005/8/layout/process1"/>
    <dgm:cxn modelId="{53011BC5-A616-4702-9E90-9692A15F2BF5}" type="presParOf" srcId="{DB6716E2-9850-4AB7-B75F-60EBDA0052BF}" destId="{6A453F29-8AFA-44B6-9B3F-3C6E7004F1BD}" srcOrd="0" destOrd="0" presId="urn:microsoft.com/office/officeart/2005/8/layout/process1"/>
    <dgm:cxn modelId="{13065E43-F9C6-4ADC-8C04-F9892486BB28}" type="presParOf" srcId="{041DF2CD-4A48-42E8-9F63-E3AC0BD0A564}" destId="{EE2E05E5-B91D-4229-A7A2-CD2951D56A05}" srcOrd="8" destOrd="0" presId="urn:microsoft.com/office/officeart/2005/8/layout/process1"/>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144DCC3-EE1E-495F-B06A-B463ECC9132B}">
      <dsp:nvSpPr>
        <dsp:cNvPr id="0" name=""/>
        <dsp:cNvSpPr/>
      </dsp:nvSpPr>
      <dsp:spPr>
        <a:xfrm>
          <a:off x="258443" y="948546"/>
          <a:ext cx="2231162" cy="2231162"/>
        </a:xfrm>
        <a:prstGeom prst="pie">
          <a:avLst>
            <a:gd name="adj1" fmla="val 16200000"/>
            <a:gd name="adj2" fmla="val 1800000"/>
          </a:avLst>
        </a:prstGeom>
        <a:solidFill>
          <a:srgbClr val="201751"/>
        </a:solidFill>
        <a:ln w="12700" cap="flat" cmpd="sng" algn="ctr">
          <a:solidFill>
            <a:srgbClr val="20175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r>
            <a:rPr lang="en-US" sz="1000" b="1" kern="1200" dirty="0">
              <a:solidFill>
                <a:schemeClr val="tx1"/>
              </a:solidFill>
              <a:latin typeface="+mj-lt"/>
            </a:rPr>
            <a:t>ESG Screened</a:t>
          </a:r>
          <a:endParaRPr lang="en-GB" sz="1000" b="1" kern="1200" dirty="0">
            <a:solidFill>
              <a:schemeClr val="tx1"/>
            </a:solidFill>
            <a:latin typeface="+mj-lt"/>
          </a:endParaRPr>
        </a:p>
      </dsp:txBody>
      <dsp:txXfrm>
        <a:off x="1434318" y="1421340"/>
        <a:ext cx="796843" cy="664036"/>
      </dsp:txXfrm>
    </dsp:sp>
    <dsp:sp modelId="{79B0154A-D9C5-4BA5-9296-219D08427D53}">
      <dsp:nvSpPr>
        <dsp:cNvPr id="0" name=""/>
        <dsp:cNvSpPr/>
      </dsp:nvSpPr>
      <dsp:spPr>
        <a:xfrm>
          <a:off x="212491" y="1028231"/>
          <a:ext cx="2231162" cy="2231162"/>
        </a:xfrm>
        <a:prstGeom prst="pie">
          <a:avLst>
            <a:gd name="adj1" fmla="val 1800000"/>
            <a:gd name="adj2" fmla="val 9000000"/>
          </a:avLst>
        </a:prstGeom>
        <a:solidFill>
          <a:srgbClr val="F3F3F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b="1" kern="1200" dirty="0">
              <a:solidFill>
                <a:srgbClr val="201751"/>
              </a:solidFill>
              <a:latin typeface="+mj-lt"/>
            </a:rPr>
            <a:t>Easy to Access</a:t>
          </a:r>
          <a:endParaRPr lang="en-GB" sz="1200" b="1" kern="1200" dirty="0">
            <a:solidFill>
              <a:srgbClr val="201751"/>
            </a:solidFill>
            <a:latin typeface="+mj-lt"/>
          </a:endParaRPr>
        </a:p>
      </dsp:txBody>
      <dsp:txXfrm>
        <a:off x="743720" y="2475830"/>
        <a:ext cx="1195265" cy="584352"/>
      </dsp:txXfrm>
    </dsp:sp>
    <dsp:sp modelId="{F16D0728-29B9-4815-9A12-68370747755B}">
      <dsp:nvSpPr>
        <dsp:cNvPr id="0" name=""/>
        <dsp:cNvSpPr/>
      </dsp:nvSpPr>
      <dsp:spPr>
        <a:xfrm>
          <a:off x="166540" y="948546"/>
          <a:ext cx="2231162" cy="2231162"/>
        </a:xfrm>
        <a:prstGeom prst="pie">
          <a:avLst>
            <a:gd name="adj1" fmla="val 9000000"/>
            <a:gd name="adj2" fmla="val 16200000"/>
          </a:avLst>
        </a:prstGeom>
        <a:solidFill>
          <a:srgbClr val="00CE7D"/>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b="1" kern="1200" dirty="0">
              <a:solidFill>
                <a:schemeClr val="tx1"/>
              </a:solidFill>
              <a:latin typeface="+mj-lt"/>
            </a:rPr>
            <a:t>Easy to Implement</a:t>
          </a:r>
          <a:endParaRPr lang="en-GB" sz="1200" b="1" kern="1200" dirty="0">
            <a:solidFill>
              <a:schemeClr val="tx1"/>
            </a:solidFill>
            <a:latin typeface="+mj-lt"/>
          </a:endParaRPr>
        </a:p>
      </dsp:txBody>
      <dsp:txXfrm>
        <a:off x="424983" y="1421340"/>
        <a:ext cx="796843" cy="664036"/>
      </dsp:txXfrm>
    </dsp:sp>
    <dsp:sp modelId="{9FAEACF8-3F74-495C-89F4-C522124F8302}">
      <dsp:nvSpPr>
        <dsp:cNvPr id="0" name=""/>
        <dsp:cNvSpPr/>
      </dsp:nvSpPr>
      <dsp:spPr>
        <a:xfrm>
          <a:off x="120507" y="810427"/>
          <a:ext cx="2507401" cy="2507401"/>
        </a:xfrm>
        <a:prstGeom prst="circularArrow">
          <a:avLst>
            <a:gd name="adj1" fmla="val 5085"/>
            <a:gd name="adj2" fmla="val 327528"/>
            <a:gd name="adj3" fmla="val 1472472"/>
            <a:gd name="adj4" fmla="val 16199432"/>
            <a:gd name="adj5" fmla="val 5932"/>
          </a:avLst>
        </a:prstGeom>
        <a:solidFill>
          <a:srgbClr val="201751"/>
        </a:solidFill>
        <a:ln>
          <a:noFill/>
        </a:ln>
        <a:effectLst/>
      </dsp:spPr>
      <dsp:style>
        <a:lnRef idx="0">
          <a:scrgbClr r="0" g="0" b="0"/>
        </a:lnRef>
        <a:fillRef idx="1">
          <a:scrgbClr r="0" g="0" b="0"/>
        </a:fillRef>
        <a:effectRef idx="0">
          <a:scrgbClr r="0" g="0" b="0"/>
        </a:effectRef>
        <a:fontRef idx="minor">
          <a:schemeClr val="lt1"/>
        </a:fontRef>
      </dsp:style>
    </dsp:sp>
    <dsp:sp modelId="{8C9DBCA7-CD15-4D19-A9BF-C640F87B5C0D}">
      <dsp:nvSpPr>
        <dsp:cNvPr id="0" name=""/>
        <dsp:cNvSpPr/>
      </dsp:nvSpPr>
      <dsp:spPr>
        <a:xfrm>
          <a:off x="74372" y="889970"/>
          <a:ext cx="2507401" cy="2507401"/>
        </a:xfrm>
        <a:prstGeom prst="circularArrow">
          <a:avLst>
            <a:gd name="adj1" fmla="val 5085"/>
            <a:gd name="adj2" fmla="val 327528"/>
            <a:gd name="adj3" fmla="val 8671970"/>
            <a:gd name="adj4" fmla="val 1800502"/>
            <a:gd name="adj5" fmla="val 5932"/>
          </a:avLst>
        </a:prstGeom>
        <a:solidFill>
          <a:srgbClr val="F3F3F3"/>
        </a:solidFill>
        <a:ln>
          <a:noFill/>
        </a:ln>
        <a:effectLst/>
      </dsp:spPr>
      <dsp:style>
        <a:lnRef idx="0">
          <a:scrgbClr r="0" g="0" b="0"/>
        </a:lnRef>
        <a:fillRef idx="1">
          <a:scrgbClr r="0" g="0" b="0"/>
        </a:fillRef>
        <a:effectRef idx="0">
          <a:scrgbClr r="0" g="0" b="0"/>
        </a:effectRef>
        <a:fontRef idx="minor">
          <a:schemeClr val="lt1"/>
        </a:fontRef>
      </dsp:style>
    </dsp:sp>
    <dsp:sp modelId="{5993F908-5F3E-403B-8CD3-170EC497CAF7}">
      <dsp:nvSpPr>
        <dsp:cNvPr id="0" name=""/>
        <dsp:cNvSpPr/>
      </dsp:nvSpPr>
      <dsp:spPr>
        <a:xfrm>
          <a:off x="28236" y="810427"/>
          <a:ext cx="2507401" cy="2507401"/>
        </a:xfrm>
        <a:prstGeom prst="circularArrow">
          <a:avLst>
            <a:gd name="adj1" fmla="val 5085"/>
            <a:gd name="adj2" fmla="val 327528"/>
            <a:gd name="adj3" fmla="val 15873039"/>
            <a:gd name="adj4" fmla="val 9000000"/>
            <a:gd name="adj5" fmla="val 5932"/>
          </a:avLst>
        </a:prstGeom>
        <a:solidFill>
          <a:srgbClr val="00CE7D"/>
        </a:solidFill>
        <a:ln>
          <a:solidFill>
            <a:srgbClr val="00CE7D"/>
          </a:solidFill>
        </a:ln>
        <a:effectLst/>
      </dsp:spPr>
      <dsp:style>
        <a:lnRef idx="0">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A21DDD-045C-44BF-BD85-CF6172FC3858}">
      <dsp:nvSpPr>
        <dsp:cNvPr id="0" name=""/>
        <dsp:cNvSpPr/>
      </dsp:nvSpPr>
      <dsp:spPr>
        <a:xfrm>
          <a:off x="0" y="0"/>
          <a:ext cx="1947489" cy="1254140"/>
        </a:xfrm>
        <a:prstGeom prst="rect">
          <a:avLst/>
        </a:prstGeom>
        <a:solidFill>
          <a:schemeClr val="bg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Clr>
              <a:schemeClr val="accent2"/>
            </a:buClr>
            <a:buFont typeface="Wingdings" panose="05000000000000000000" pitchFamily="2" charset="2"/>
            <a:buNone/>
          </a:pPr>
          <a:r>
            <a:rPr lang="en-GB" sz="1400" kern="1200" dirty="0">
              <a:solidFill>
                <a:schemeClr val="tx1"/>
              </a:solidFill>
              <a:latin typeface="+mn-lt"/>
            </a:rPr>
            <a:t>Aims to represent a broad universe of securities with limited exclusions</a:t>
          </a:r>
        </a:p>
      </dsp:txBody>
      <dsp:txXfrm>
        <a:off x="0" y="0"/>
        <a:ext cx="1947489" cy="1254140"/>
      </dsp:txXfrm>
    </dsp:sp>
    <dsp:sp modelId="{5CE1EE48-88E2-4054-A98D-948E88D9832D}">
      <dsp:nvSpPr>
        <dsp:cNvPr id="0" name=""/>
        <dsp:cNvSpPr/>
      </dsp:nvSpPr>
      <dsp:spPr>
        <a:xfrm>
          <a:off x="2034492" y="530094"/>
          <a:ext cx="184447" cy="193951"/>
        </a:xfrm>
        <a:prstGeom prst="rightArrow">
          <a:avLst>
            <a:gd name="adj1" fmla="val 60000"/>
            <a:gd name="adj2" fmla="val 50000"/>
          </a:avLst>
        </a:prstGeom>
        <a:solidFill>
          <a:schemeClr val="tx2"/>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GB" sz="1200" kern="1200">
            <a:solidFill>
              <a:schemeClr val="tx1"/>
            </a:solidFill>
            <a:latin typeface="+mn-lt"/>
          </a:endParaRPr>
        </a:p>
      </dsp:txBody>
      <dsp:txXfrm>
        <a:off x="2034492" y="568884"/>
        <a:ext cx="129113" cy="116371"/>
      </dsp:txXfrm>
    </dsp:sp>
    <dsp:sp modelId="{261AD59F-E534-44DE-8F76-E92B0BAFBF3F}">
      <dsp:nvSpPr>
        <dsp:cNvPr id="0" name=""/>
        <dsp:cNvSpPr/>
      </dsp:nvSpPr>
      <dsp:spPr>
        <a:xfrm>
          <a:off x="2295502" y="0"/>
          <a:ext cx="1947489" cy="1254140"/>
        </a:xfrm>
        <a:prstGeom prst="rect">
          <a:avLst/>
        </a:prstGeom>
        <a:solidFill>
          <a:schemeClr val="bg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Clr>
              <a:schemeClr val="accent2"/>
            </a:buClr>
            <a:buFont typeface="Wingdings" panose="05000000000000000000" pitchFamily="2" charset="2"/>
            <a:buNone/>
          </a:pPr>
          <a:endParaRPr lang="en-GB" sz="1200" kern="1200" dirty="0">
            <a:solidFill>
              <a:schemeClr val="tx1"/>
            </a:solidFill>
            <a:latin typeface="+mn-lt"/>
          </a:endParaRPr>
        </a:p>
        <a:p>
          <a:pPr marL="0" lvl="0" indent="0" algn="ctr" defTabSz="533400">
            <a:lnSpc>
              <a:spcPct val="90000"/>
            </a:lnSpc>
            <a:spcBef>
              <a:spcPct val="0"/>
            </a:spcBef>
            <a:spcAft>
              <a:spcPct val="35000"/>
            </a:spcAft>
            <a:buClr>
              <a:schemeClr val="accent2"/>
            </a:buClr>
            <a:buFont typeface="Wingdings" panose="05000000000000000000" pitchFamily="2" charset="2"/>
            <a:buNone/>
          </a:pPr>
          <a:r>
            <a:rPr lang="en-GB" sz="1400" kern="1200" dirty="0">
              <a:solidFill>
                <a:schemeClr val="tx1"/>
              </a:solidFill>
              <a:latin typeface="+mn-lt"/>
            </a:rPr>
            <a:t>Provides investors </a:t>
          </a:r>
          <a:br>
            <a:rPr lang="en-GB" sz="1400" kern="1200" dirty="0">
              <a:solidFill>
                <a:schemeClr val="tx1"/>
              </a:solidFill>
              <a:latin typeface="+mn-lt"/>
            </a:rPr>
          </a:br>
          <a:r>
            <a:rPr lang="en-GB" sz="1400" kern="1200" dirty="0">
              <a:solidFill>
                <a:schemeClr val="tx1"/>
              </a:solidFill>
              <a:latin typeface="+mn-lt"/>
            </a:rPr>
            <a:t>with a transparent, consistent and more efficient option for those seeking to implement exclusions</a:t>
          </a:r>
        </a:p>
        <a:p>
          <a:pPr marL="0" lvl="0" indent="0" algn="ctr" defTabSz="533400">
            <a:lnSpc>
              <a:spcPct val="90000"/>
            </a:lnSpc>
            <a:spcBef>
              <a:spcPct val="0"/>
            </a:spcBef>
            <a:spcAft>
              <a:spcPct val="35000"/>
            </a:spcAft>
            <a:buClr>
              <a:schemeClr val="accent2"/>
            </a:buClr>
            <a:buFont typeface="Wingdings" panose="05000000000000000000" pitchFamily="2" charset="2"/>
            <a:buNone/>
          </a:pPr>
          <a:endParaRPr lang="en-GB" sz="1200" kern="1200" dirty="0">
            <a:solidFill>
              <a:schemeClr val="tx1"/>
            </a:solidFill>
            <a:latin typeface="+mn-lt"/>
          </a:endParaRPr>
        </a:p>
      </dsp:txBody>
      <dsp:txXfrm>
        <a:off x="2295502" y="0"/>
        <a:ext cx="1947489" cy="1254140"/>
      </dsp:txXfrm>
    </dsp:sp>
    <dsp:sp modelId="{0C6C33D1-1730-40B2-9FD9-DFEB0DAB1A5A}">
      <dsp:nvSpPr>
        <dsp:cNvPr id="0" name=""/>
        <dsp:cNvSpPr/>
      </dsp:nvSpPr>
      <dsp:spPr>
        <a:xfrm>
          <a:off x="4314485" y="530094"/>
          <a:ext cx="151567" cy="193951"/>
        </a:xfrm>
        <a:prstGeom prst="rightArrow">
          <a:avLst>
            <a:gd name="adj1" fmla="val 60000"/>
            <a:gd name="adj2" fmla="val 50000"/>
          </a:avLst>
        </a:prstGeom>
        <a:solidFill>
          <a:schemeClr val="tx2"/>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GB" sz="1200" kern="1200">
            <a:solidFill>
              <a:schemeClr val="tx1"/>
            </a:solidFill>
            <a:latin typeface="+mn-lt"/>
          </a:endParaRPr>
        </a:p>
      </dsp:txBody>
      <dsp:txXfrm>
        <a:off x="4314485" y="568884"/>
        <a:ext cx="106097" cy="116371"/>
      </dsp:txXfrm>
    </dsp:sp>
    <dsp:sp modelId="{63251A85-BE3E-40CC-A5E4-A5C415AB3186}">
      <dsp:nvSpPr>
        <dsp:cNvPr id="0" name=""/>
        <dsp:cNvSpPr/>
      </dsp:nvSpPr>
      <dsp:spPr>
        <a:xfrm>
          <a:off x="4528967" y="0"/>
          <a:ext cx="1947489" cy="1254140"/>
        </a:xfrm>
        <a:prstGeom prst="rect">
          <a:avLst/>
        </a:prstGeom>
        <a:solidFill>
          <a:schemeClr val="bg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Clr>
              <a:schemeClr val="accent2"/>
            </a:buClr>
            <a:buFont typeface="Wingdings" panose="05000000000000000000" pitchFamily="2" charset="2"/>
            <a:buNone/>
          </a:pPr>
          <a:r>
            <a:rPr lang="en-GB" sz="1400" kern="1200" dirty="0">
              <a:solidFill>
                <a:schemeClr val="tx1"/>
              </a:solidFill>
              <a:latin typeface="+mn-lt"/>
            </a:rPr>
            <a:t>The MSCI Screened Index leverages MSCI’s </a:t>
          </a:r>
          <a:r>
            <a:rPr lang="en-GB" sz="1400" b="1" kern="1200" dirty="0">
              <a:solidFill>
                <a:schemeClr val="tx1"/>
              </a:solidFill>
              <a:latin typeface="+mn-lt"/>
            </a:rPr>
            <a:t>award-winning ESG Research </a:t>
          </a:r>
          <a:r>
            <a:rPr lang="en-GB" sz="1400" kern="1200" dirty="0">
              <a:solidFill>
                <a:schemeClr val="tx1"/>
              </a:solidFill>
              <a:latin typeface="+mn-lt"/>
            </a:rPr>
            <a:t>expertise</a:t>
          </a:r>
        </a:p>
      </dsp:txBody>
      <dsp:txXfrm>
        <a:off x="4528967" y="0"/>
        <a:ext cx="1947489" cy="1254140"/>
      </dsp:txXfrm>
    </dsp:sp>
    <dsp:sp modelId="{6B321979-3B3D-4E33-9D0E-BCA7B0F5607D}">
      <dsp:nvSpPr>
        <dsp:cNvPr id="0" name=""/>
        <dsp:cNvSpPr/>
      </dsp:nvSpPr>
      <dsp:spPr>
        <a:xfrm>
          <a:off x="6557443" y="530094"/>
          <a:ext cx="171691" cy="193951"/>
        </a:xfrm>
        <a:prstGeom prst="rightArrow">
          <a:avLst>
            <a:gd name="adj1" fmla="val 60000"/>
            <a:gd name="adj2" fmla="val 50000"/>
          </a:avLst>
        </a:prstGeom>
        <a:solidFill>
          <a:schemeClr val="tx2"/>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GB" sz="1200" kern="1200">
            <a:solidFill>
              <a:schemeClr val="tx1"/>
            </a:solidFill>
            <a:latin typeface="+mn-lt"/>
          </a:endParaRPr>
        </a:p>
      </dsp:txBody>
      <dsp:txXfrm>
        <a:off x="6557443" y="568884"/>
        <a:ext cx="120184" cy="116371"/>
      </dsp:txXfrm>
    </dsp:sp>
    <dsp:sp modelId="{FBE23B9B-7D77-444D-8BD5-2305F94F7DDC}">
      <dsp:nvSpPr>
        <dsp:cNvPr id="0" name=""/>
        <dsp:cNvSpPr/>
      </dsp:nvSpPr>
      <dsp:spPr>
        <a:xfrm>
          <a:off x="6800403" y="0"/>
          <a:ext cx="1947489" cy="1254140"/>
        </a:xfrm>
        <a:prstGeom prst="rect">
          <a:avLst/>
        </a:prstGeom>
        <a:solidFill>
          <a:schemeClr val="bg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Clr>
              <a:schemeClr val="accent2"/>
            </a:buClr>
            <a:buFont typeface="Wingdings" panose="05000000000000000000" pitchFamily="2" charset="2"/>
            <a:buNone/>
          </a:pPr>
          <a:r>
            <a:rPr lang="en-GB" sz="1400" kern="1200" dirty="0">
              <a:solidFill>
                <a:schemeClr val="tx1"/>
              </a:solidFill>
              <a:latin typeface="+mn-lt"/>
            </a:rPr>
            <a:t>The MSCI Screened Index can be used as a benchmark or as a basis for financial products</a:t>
          </a:r>
        </a:p>
      </dsp:txBody>
      <dsp:txXfrm>
        <a:off x="6800403" y="0"/>
        <a:ext cx="1947489" cy="1254140"/>
      </dsp:txXfrm>
    </dsp:sp>
    <dsp:sp modelId="{DB6716E2-9850-4AB7-B75F-60EBDA0052BF}">
      <dsp:nvSpPr>
        <dsp:cNvPr id="0" name=""/>
        <dsp:cNvSpPr/>
      </dsp:nvSpPr>
      <dsp:spPr>
        <a:xfrm>
          <a:off x="8823258" y="530094"/>
          <a:ext cx="159774" cy="193951"/>
        </a:xfrm>
        <a:prstGeom prst="rightArrow">
          <a:avLst>
            <a:gd name="adj1" fmla="val 60000"/>
            <a:gd name="adj2" fmla="val 50000"/>
          </a:avLst>
        </a:prstGeom>
        <a:solidFill>
          <a:schemeClr val="tx2"/>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GB" sz="1200" kern="1200">
            <a:solidFill>
              <a:schemeClr val="tx1"/>
            </a:solidFill>
            <a:latin typeface="+mn-lt"/>
          </a:endParaRPr>
        </a:p>
      </dsp:txBody>
      <dsp:txXfrm>
        <a:off x="8823258" y="568884"/>
        <a:ext cx="111842" cy="116371"/>
      </dsp:txXfrm>
    </dsp:sp>
    <dsp:sp modelId="{EE2E05E5-B91D-4229-A7A2-CD2951D56A05}">
      <dsp:nvSpPr>
        <dsp:cNvPr id="0" name=""/>
        <dsp:cNvSpPr/>
      </dsp:nvSpPr>
      <dsp:spPr>
        <a:xfrm>
          <a:off x="9049353" y="0"/>
          <a:ext cx="1947489" cy="1254140"/>
        </a:xfrm>
        <a:prstGeom prst="rect">
          <a:avLst/>
        </a:prstGeom>
        <a:solidFill>
          <a:schemeClr val="bg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Clr>
              <a:schemeClr val="accent2"/>
            </a:buClr>
            <a:buFont typeface="Wingdings" panose="05000000000000000000" pitchFamily="2" charset="2"/>
            <a:buNone/>
          </a:pPr>
          <a:r>
            <a:rPr lang="en-GB" sz="1400" kern="1200" dirty="0">
              <a:solidFill>
                <a:schemeClr val="tx1"/>
              </a:solidFill>
              <a:latin typeface="+mn-lt"/>
            </a:rPr>
            <a:t>A market cap index with limited exclusions historically resulting in a minimal tracking error</a:t>
          </a:r>
        </a:p>
      </dsp:txBody>
      <dsp:txXfrm>
        <a:off x="9049353" y="0"/>
        <a:ext cx="1947489" cy="1254140"/>
      </dsp:txXfrm>
    </dsp:sp>
  </dsp:spTree>
</dsp:drawing>
</file>

<file path=ppt/diagrams/layout1.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3.emf"/></Relationships>
</file>

<file path=ppt/drawings/drawing1.xml><?xml version="1.0" encoding="utf-8"?>
<c:userShapes xmlns:c="http://schemas.openxmlformats.org/drawingml/2006/chart">
  <cdr:relSizeAnchor xmlns:cdr="http://schemas.openxmlformats.org/drawingml/2006/chartDrawing">
    <cdr:from>
      <cdr:x>0.39718</cdr:x>
      <cdr:y>0.0765</cdr:y>
    </cdr:from>
    <cdr:to>
      <cdr:x>0.93366</cdr:x>
      <cdr:y>0.19626</cdr:y>
    </cdr:to>
    <cdr:sp macro="" textlink="">
      <cdr:nvSpPr>
        <cdr:cNvPr id="2" name="Pfeil nach links und rechts 1"/>
        <cdr:cNvSpPr/>
      </cdr:nvSpPr>
      <cdr:spPr>
        <a:xfrm xmlns:a="http://schemas.openxmlformats.org/drawingml/2006/main">
          <a:off x="4375831" y="291382"/>
          <a:ext cx="5910535" cy="456166"/>
        </a:xfrm>
        <a:prstGeom xmlns:a="http://schemas.openxmlformats.org/drawingml/2006/main" prst="leftRightArrow">
          <a:avLst/>
        </a:prstGeom>
        <a:solidFill xmlns:a="http://schemas.openxmlformats.org/drawingml/2006/main">
          <a:schemeClr val="bg2"/>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n-US" dirty="0"/>
        </a:p>
      </cdr:txBody>
    </cdr:sp>
  </cdr:relSizeAnchor>
  <cdr:relSizeAnchor xmlns:cdr="http://schemas.openxmlformats.org/drawingml/2006/chartDrawing">
    <cdr:from>
      <cdr:x>0.65371</cdr:x>
      <cdr:y>0.2305</cdr:y>
    </cdr:from>
    <cdr:to>
      <cdr:x>0.93791</cdr:x>
      <cdr:y>0.35053</cdr:y>
    </cdr:to>
    <cdr:sp macro="" textlink="">
      <cdr:nvSpPr>
        <cdr:cNvPr id="3" name="Pfeil nach links und rechts 2"/>
        <cdr:cNvSpPr/>
      </cdr:nvSpPr>
      <cdr:spPr>
        <a:xfrm xmlns:a="http://schemas.openxmlformats.org/drawingml/2006/main">
          <a:off x="7202065" y="915953"/>
          <a:ext cx="3131102" cy="476981"/>
        </a:xfrm>
        <a:prstGeom xmlns:a="http://schemas.openxmlformats.org/drawingml/2006/main" prst="leftRightArrow">
          <a:avLst/>
        </a:prstGeom>
        <a:solidFill xmlns:a="http://schemas.openxmlformats.org/drawingml/2006/main">
          <a:schemeClr val="bg2"/>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n-US" dirty="0"/>
        </a:p>
      </cdr:txBody>
    </cdr:sp>
  </cdr:relSizeAnchor>
  <cdr:relSizeAnchor xmlns:cdr="http://schemas.openxmlformats.org/drawingml/2006/chartDrawing">
    <cdr:from>
      <cdr:x>0.55533</cdr:x>
      <cdr:y>0.10109</cdr:y>
    </cdr:from>
    <cdr:to>
      <cdr:x>0.75079</cdr:x>
      <cdr:y>0.15687</cdr:y>
    </cdr:to>
    <cdr:sp macro="" textlink="">
      <cdr:nvSpPr>
        <cdr:cNvPr id="4" name="Textfeld 3"/>
        <cdr:cNvSpPr txBox="1"/>
      </cdr:nvSpPr>
      <cdr:spPr>
        <a:xfrm xmlns:a="http://schemas.openxmlformats.org/drawingml/2006/main">
          <a:off x="6118226" y="401716"/>
          <a:ext cx="2153416" cy="221661"/>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GB" sz="1200" b="1" dirty="0">
              <a:solidFill>
                <a:schemeClr val="tx1"/>
              </a:solidFill>
            </a:rPr>
            <a:t>Eurex core trading</a:t>
          </a:r>
          <a:r>
            <a:rPr lang="en-GB" sz="1200" b="1" baseline="0" dirty="0">
              <a:solidFill>
                <a:schemeClr val="tx1"/>
              </a:solidFill>
            </a:rPr>
            <a:t> hours</a:t>
          </a:r>
          <a:endParaRPr lang="en-GB" sz="1200" b="1" dirty="0">
            <a:solidFill>
              <a:schemeClr val="tx1"/>
            </a:solidFill>
          </a:endParaRPr>
        </a:p>
      </cdr:txBody>
    </cdr:sp>
  </cdr:relSizeAnchor>
  <cdr:relSizeAnchor xmlns:cdr="http://schemas.openxmlformats.org/drawingml/2006/chartDrawing">
    <cdr:from>
      <cdr:x>0.68674</cdr:x>
      <cdr:y>0.25447</cdr:y>
    </cdr:from>
    <cdr:to>
      <cdr:x>0.91351</cdr:x>
      <cdr:y>0.32551</cdr:y>
    </cdr:to>
    <cdr:sp macro="" textlink="">
      <cdr:nvSpPr>
        <cdr:cNvPr id="5" name="Textfeld 4"/>
        <cdr:cNvSpPr txBox="1"/>
      </cdr:nvSpPr>
      <cdr:spPr>
        <a:xfrm xmlns:a="http://schemas.openxmlformats.org/drawingml/2006/main">
          <a:off x="7566025" y="1011220"/>
          <a:ext cx="2498296" cy="282302"/>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GB" sz="1200" b="1" dirty="0">
              <a:solidFill>
                <a:schemeClr val="tx1"/>
              </a:solidFill>
            </a:rPr>
            <a:t>ICE US core hours trading hours</a:t>
          </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a:extLst>
              <a:ext uri="{FF2B5EF4-FFF2-40B4-BE49-F238E27FC236}">
                <a16:creationId xmlns:a16="http://schemas.microsoft.com/office/drawing/2014/main" id="{364628E9-09A9-41A1-BA0F-64ED3F8EABA4}"/>
              </a:ext>
            </a:extLst>
          </p:cNvPr>
          <p:cNvSpPr>
            <a:spLocks noGrp="1"/>
          </p:cNvSpPr>
          <p:nvPr>
            <p:ph type="hdr" sz="quarter"/>
          </p:nvPr>
        </p:nvSpPr>
        <p:spPr>
          <a:xfrm>
            <a:off x="0" y="0"/>
            <a:ext cx="2971800" cy="499091"/>
          </a:xfrm>
          <a:prstGeom prst="rect">
            <a:avLst/>
          </a:prstGeom>
        </p:spPr>
        <p:txBody>
          <a:bodyPr vert="horz" lIns="91440" tIns="45720" rIns="91440" bIns="45720" rtlCol="0"/>
          <a:lstStyle>
            <a:lvl1pPr algn="l">
              <a:defRPr sz="1200"/>
            </a:lvl1pPr>
          </a:lstStyle>
          <a:p>
            <a:endParaRPr lang="de-DE"/>
          </a:p>
        </p:txBody>
      </p:sp>
      <p:sp>
        <p:nvSpPr>
          <p:cNvPr id="3" name="Datumsplatzhalter 2">
            <a:extLst>
              <a:ext uri="{FF2B5EF4-FFF2-40B4-BE49-F238E27FC236}">
                <a16:creationId xmlns:a16="http://schemas.microsoft.com/office/drawing/2014/main" id="{F4299F13-B674-4F0C-91D5-5A9F8600A569}"/>
              </a:ext>
            </a:extLst>
          </p:cNvPr>
          <p:cNvSpPr>
            <a:spLocks noGrp="1"/>
          </p:cNvSpPr>
          <p:nvPr>
            <p:ph type="dt" sz="quarter" idx="1"/>
          </p:nvPr>
        </p:nvSpPr>
        <p:spPr>
          <a:xfrm>
            <a:off x="3884613" y="0"/>
            <a:ext cx="2971800" cy="499091"/>
          </a:xfrm>
          <a:prstGeom prst="rect">
            <a:avLst/>
          </a:prstGeom>
        </p:spPr>
        <p:txBody>
          <a:bodyPr vert="horz" lIns="91440" tIns="45720" rIns="91440" bIns="45720" rtlCol="0"/>
          <a:lstStyle>
            <a:lvl1pPr algn="r">
              <a:defRPr sz="1200"/>
            </a:lvl1pPr>
          </a:lstStyle>
          <a:p>
            <a:fld id="{747B42EC-036F-448D-9D6B-264CF4D9AD5E}" type="datetimeFigureOut">
              <a:rPr lang="de-DE" smtClean="0"/>
              <a:t>06.10.2020</a:t>
            </a:fld>
            <a:endParaRPr lang="de-DE"/>
          </a:p>
        </p:txBody>
      </p:sp>
      <p:sp>
        <p:nvSpPr>
          <p:cNvPr id="4" name="Fußzeilenplatzhalter 3">
            <a:extLst>
              <a:ext uri="{FF2B5EF4-FFF2-40B4-BE49-F238E27FC236}">
                <a16:creationId xmlns:a16="http://schemas.microsoft.com/office/drawing/2014/main" id="{1DBADF13-FAC5-4341-A983-76083E213505}"/>
              </a:ext>
            </a:extLst>
          </p:cNvPr>
          <p:cNvSpPr>
            <a:spLocks noGrp="1"/>
          </p:cNvSpPr>
          <p:nvPr>
            <p:ph type="ftr" sz="quarter" idx="2"/>
          </p:nvPr>
        </p:nvSpPr>
        <p:spPr>
          <a:xfrm>
            <a:off x="0" y="9448185"/>
            <a:ext cx="2971800" cy="49909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a:extLst>
              <a:ext uri="{FF2B5EF4-FFF2-40B4-BE49-F238E27FC236}">
                <a16:creationId xmlns:a16="http://schemas.microsoft.com/office/drawing/2014/main" id="{01105283-9844-4FA4-8ED5-E398C5C49623}"/>
              </a:ext>
            </a:extLst>
          </p:cNvPr>
          <p:cNvSpPr>
            <a:spLocks noGrp="1"/>
          </p:cNvSpPr>
          <p:nvPr>
            <p:ph type="sldNum" sz="quarter" idx="3"/>
          </p:nvPr>
        </p:nvSpPr>
        <p:spPr>
          <a:xfrm>
            <a:off x="3884613" y="9448185"/>
            <a:ext cx="2971800" cy="499090"/>
          </a:xfrm>
          <a:prstGeom prst="rect">
            <a:avLst/>
          </a:prstGeom>
        </p:spPr>
        <p:txBody>
          <a:bodyPr vert="horz" lIns="91440" tIns="45720" rIns="91440" bIns="45720" rtlCol="0" anchor="b"/>
          <a:lstStyle>
            <a:lvl1pPr algn="r">
              <a:defRPr sz="1200"/>
            </a:lvl1pPr>
          </a:lstStyle>
          <a:p>
            <a:fld id="{0689DB8B-FD84-473E-8D2A-AD8FDE25B74C}" type="slidenum">
              <a:rPr lang="de-DE" smtClean="0"/>
              <a:t>‹#›</a:t>
            </a:fld>
            <a:endParaRPr lang="de-DE"/>
          </a:p>
        </p:txBody>
      </p:sp>
    </p:spTree>
    <p:extLst>
      <p:ext uri="{BB962C8B-B14F-4D97-AF65-F5344CB8AC3E}">
        <p14:creationId xmlns:p14="http://schemas.microsoft.com/office/powerpoint/2010/main" val="21058898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99091"/>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99091"/>
          </a:xfrm>
          <a:prstGeom prst="rect">
            <a:avLst/>
          </a:prstGeom>
        </p:spPr>
        <p:txBody>
          <a:bodyPr vert="horz" lIns="91440" tIns="45720" rIns="91440" bIns="45720" rtlCol="0"/>
          <a:lstStyle>
            <a:lvl1pPr algn="r">
              <a:defRPr sz="1200"/>
            </a:lvl1pPr>
          </a:lstStyle>
          <a:p>
            <a:fld id="{EA068ACA-AF5A-4E1F-89CF-71C85BC01196}" type="datetimeFigureOut">
              <a:rPr lang="de-DE" smtClean="0"/>
              <a:t>06.10.2020</a:t>
            </a:fld>
            <a:endParaRPr lang="de-DE"/>
          </a:p>
        </p:txBody>
      </p:sp>
      <p:sp>
        <p:nvSpPr>
          <p:cNvPr id="4" name="Folienbildplatzhalter 3"/>
          <p:cNvSpPr>
            <a:spLocks noGrp="1" noRot="1" noChangeAspect="1"/>
          </p:cNvSpPr>
          <p:nvPr>
            <p:ph type="sldImg" idx="2"/>
          </p:nvPr>
        </p:nvSpPr>
        <p:spPr>
          <a:xfrm>
            <a:off x="444500" y="1243013"/>
            <a:ext cx="5969000" cy="3357562"/>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787126"/>
            <a:ext cx="5486400" cy="391674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9448185"/>
            <a:ext cx="2971800" cy="49909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9448185"/>
            <a:ext cx="2971800" cy="499090"/>
          </a:xfrm>
          <a:prstGeom prst="rect">
            <a:avLst/>
          </a:prstGeom>
        </p:spPr>
        <p:txBody>
          <a:bodyPr vert="horz" lIns="91440" tIns="45720" rIns="91440" bIns="45720" rtlCol="0" anchor="b"/>
          <a:lstStyle>
            <a:lvl1pPr algn="r">
              <a:defRPr sz="1200"/>
            </a:lvl1pPr>
          </a:lstStyle>
          <a:p>
            <a:fld id="{D4EE2F00-0481-4374-BAE1-182BA4DD3D84}" type="slidenum">
              <a:rPr lang="de-DE" smtClean="0"/>
              <a:t>‹#›</a:t>
            </a:fld>
            <a:endParaRPr lang="de-DE"/>
          </a:p>
        </p:txBody>
      </p:sp>
    </p:spTree>
    <p:extLst>
      <p:ext uri="{BB962C8B-B14F-4D97-AF65-F5344CB8AC3E}">
        <p14:creationId xmlns:p14="http://schemas.microsoft.com/office/powerpoint/2010/main" val="1347421518"/>
      </p:ext>
    </p:extLst>
  </p:cSld>
  <p:clrMap bg1="lt1" tx1="dk1" bg2="lt2" tx2="dk2" accent1="accent1" accent2="accent2" accent3="accent3" accent4="accent4" accent5="accent5" accent6="accent6" hlink="hlink" folHlink="folHlink"/>
  <p:hf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D4EE2F00-0481-4374-BAE1-182BA4DD3D84}" type="slidenum">
              <a:rPr lang="de-DE" smtClean="0"/>
              <a:t>1</a:t>
            </a:fld>
            <a:endParaRPr lang="de-DE"/>
          </a:p>
        </p:txBody>
      </p:sp>
    </p:spTree>
    <p:extLst>
      <p:ext uri="{BB962C8B-B14F-4D97-AF65-F5344CB8AC3E}">
        <p14:creationId xmlns:p14="http://schemas.microsoft.com/office/powerpoint/2010/main" val="15197983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p:nvPr>
        </p:nvSpPr>
        <p:spPr/>
        <p:txBody>
          <a:bodyPr/>
          <a:lstStyle/>
          <a:p>
            <a:endParaRPr lang="de-DE"/>
          </a:p>
        </p:txBody>
      </p:sp>
      <p:sp>
        <p:nvSpPr>
          <p:cNvPr id="5" name="Footer Placeholder 4"/>
          <p:cNvSpPr>
            <a:spLocks noGrp="1"/>
          </p:cNvSpPr>
          <p:nvPr>
            <p:ph type="ftr" sz="quarter" idx="4"/>
          </p:nvPr>
        </p:nvSpPr>
        <p:spPr/>
        <p:txBody>
          <a:bodyPr/>
          <a:lstStyle/>
          <a:p>
            <a:endParaRPr lang="de-DE"/>
          </a:p>
        </p:txBody>
      </p:sp>
      <p:sp>
        <p:nvSpPr>
          <p:cNvPr id="6" name="Slide Number Placeholder 5"/>
          <p:cNvSpPr>
            <a:spLocks noGrp="1"/>
          </p:cNvSpPr>
          <p:nvPr>
            <p:ph type="sldNum" sz="quarter" idx="5"/>
          </p:nvPr>
        </p:nvSpPr>
        <p:spPr/>
        <p:txBody>
          <a:bodyPr/>
          <a:lstStyle/>
          <a:p>
            <a:fld id="{D4EE2F00-0481-4374-BAE1-182BA4DD3D84}" type="slidenum">
              <a:rPr lang="de-DE" smtClean="0"/>
              <a:t>10</a:t>
            </a:fld>
            <a:endParaRPr lang="de-DE"/>
          </a:p>
        </p:txBody>
      </p:sp>
    </p:spTree>
    <p:extLst>
      <p:ext uri="{BB962C8B-B14F-4D97-AF65-F5344CB8AC3E}">
        <p14:creationId xmlns:p14="http://schemas.microsoft.com/office/powerpoint/2010/main" val="5352783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p:nvPr>
        </p:nvSpPr>
        <p:spPr/>
        <p:txBody>
          <a:bodyPr/>
          <a:lstStyle/>
          <a:p>
            <a:endParaRPr lang="de-DE"/>
          </a:p>
        </p:txBody>
      </p:sp>
      <p:sp>
        <p:nvSpPr>
          <p:cNvPr id="5" name="Footer Placeholder 4"/>
          <p:cNvSpPr>
            <a:spLocks noGrp="1"/>
          </p:cNvSpPr>
          <p:nvPr>
            <p:ph type="ftr" sz="quarter" idx="4"/>
          </p:nvPr>
        </p:nvSpPr>
        <p:spPr/>
        <p:txBody>
          <a:bodyPr/>
          <a:lstStyle/>
          <a:p>
            <a:endParaRPr lang="de-DE"/>
          </a:p>
        </p:txBody>
      </p:sp>
      <p:sp>
        <p:nvSpPr>
          <p:cNvPr id="6" name="Slide Number Placeholder 5"/>
          <p:cNvSpPr>
            <a:spLocks noGrp="1"/>
          </p:cNvSpPr>
          <p:nvPr>
            <p:ph type="sldNum" sz="quarter" idx="5"/>
          </p:nvPr>
        </p:nvSpPr>
        <p:spPr/>
        <p:txBody>
          <a:bodyPr/>
          <a:lstStyle/>
          <a:p>
            <a:fld id="{D4EE2F00-0481-4374-BAE1-182BA4DD3D84}" type="slidenum">
              <a:rPr lang="de-DE" smtClean="0"/>
              <a:t>11</a:t>
            </a:fld>
            <a:endParaRPr lang="de-DE"/>
          </a:p>
        </p:txBody>
      </p:sp>
    </p:spTree>
    <p:extLst>
      <p:ext uri="{BB962C8B-B14F-4D97-AF65-F5344CB8AC3E}">
        <p14:creationId xmlns:p14="http://schemas.microsoft.com/office/powerpoint/2010/main" val="38969283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endParaRPr lang="de-DE"/>
          </a:p>
        </p:txBody>
      </p:sp>
      <p:sp>
        <p:nvSpPr>
          <p:cNvPr id="5" name="Footer Placeholder 4"/>
          <p:cNvSpPr>
            <a:spLocks noGrp="1"/>
          </p:cNvSpPr>
          <p:nvPr>
            <p:ph type="ftr" sz="quarter" idx="4"/>
          </p:nvPr>
        </p:nvSpPr>
        <p:spPr/>
        <p:txBody>
          <a:bodyPr/>
          <a:lstStyle/>
          <a:p>
            <a:endParaRPr lang="de-DE"/>
          </a:p>
        </p:txBody>
      </p:sp>
      <p:sp>
        <p:nvSpPr>
          <p:cNvPr id="6" name="Slide Number Placeholder 5"/>
          <p:cNvSpPr>
            <a:spLocks noGrp="1"/>
          </p:cNvSpPr>
          <p:nvPr>
            <p:ph type="sldNum" sz="quarter" idx="5"/>
          </p:nvPr>
        </p:nvSpPr>
        <p:spPr/>
        <p:txBody>
          <a:bodyPr/>
          <a:lstStyle/>
          <a:p>
            <a:fld id="{D4EE2F00-0481-4374-BAE1-182BA4DD3D84}" type="slidenum">
              <a:rPr lang="de-DE" smtClean="0"/>
              <a:t>12</a:t>
            </a:fld>
            <a:endParaRPr lang="de-DE"/>
          </a:p>
        </p:txBody>
      </p:sp>
    </p:spTree>
    <p:extLst>
      <p:ext uri="{BB962C8B-B14F-4D97-AF65-F5344CB8AC3E}">
        <p14:creationId xmlns:p14="http://schemas.microsoft.com/office/powerpoint/2010/main" val="34617976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p:nvPr>
        </p:nvSpPr>
        <p:spPr/>
        <p:txBody>
          <a:bodyPr/>
          <a:lstStyle/>
          <a:p>
            <a:endParaRPr lang="de-DE"/>
          </a:p>
        </p:txBody>
      </p:sp>
      <p:sp>
        <p:nvSpPr>
          <p:cNvPr id="5" name="Footer Placeholder 4"/>
          <p:cNvSpPr>
            <a:spLocks noGrp="1"/>
          </p:cNvSpPr>
          <p:nvPr>
            <p:ph type="ftr" sz="quarter" idx="4"/>
          </p:nvPr>
        </p:nvSpPr>
        <p:spPr/>
        <p:txBody>
          <a:bodyPr/>
          <a:lstStyle/>
          <a:p>
            <a:endParaRPr lang="de-DE"/>
          </a:p>
        </p:txBody>
      </p:sp>
      <p:sp>
        <p:nvSpPr>
          <p:cNvPr id="6" name="Slide Number Placeholder 5"/>
          <p:cNvSpPr>
            <a:spLocks noGrp="1"/>
          </p:cNvSpPr>
          <p:nvPr>
            <p:ph type="sldNum" sz="quarter" idx="5"/>
          </p:nvPr>
        </p:nvSpPr>
        <p:spPr/>
        <p:txBody>
          <a:bodyPr/>
          <a:lstStyle/>
          <a:p>
            <a:fld id="{D4EE2F00-0481-4374-BAE1-182BA4DD3D84}" type="slidenum">
              <a:rPr lang="de-DE" smtClean="0"/>
              <a:t>13</a:t>
            </a:fld>
            <a:endParaRPr lang="de-DE"/>
          </a:p>
        </p:txBody>
      </p:sp>
    </p:spTree>
    <p:extLst>
      <p:ext uri="{BB962C8B-B14F-4D97-AF65-F5344CB8AC3E}">
        <p14:creationId xmlns:p14="http://schemas.microsoft.com/office/powerpoint/2010/main" val="28344700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p:nvPr>
        </p:nvSpPr>
        <p:spPr/>
        <p:txBody>
          <a:bodyPr/>
          <a:lstStyle/>
          <a:p>
            <a:endParaRPr lang="de-DE"/>
          </a:p>
        </p:txBody>
      </p:sp>
      <p:sp>
        <p:nvSpPr>
          <p:cNvPr id="5" name="Footer Placeholder 4"/>
          <p:cNvSpPr>
            <a:spLocks noGrp="1"/>
          </p:cNvSpPr>
          <p:nvPr>
            <p:ph type="ftr" sz="quarter" idx="4"/>
          </p:nvPr>
        </p:nvSpPr>
        <p:spPr/>
        <p:txBody>
          <a:bodyPr/>
          <a:lstStyle/>
          <a:p>
            <a:endParaRPr lang="de-DE"/>
          </a:p>
        </p:txBody>
      </p:sp>
      <p:sp>
        <p:nvSpPr>
          <p:cNvPr id="6" name="Slide Number Placeholder 5"/>
          <p:cNvSpPr>
            <a:spLocks noGrp="1"/>
          </p:cNvSpPr>
          <p:nvPr>
            <p:ph type="sldNum" sz="quarter" idx="5"/>
          </p:nvPr>
        </p:nvSpPr>
        <p:spPr/>
        <p:txBody>
          <a:bodyPr/>
          <a:lstStyle/>
          <a:p>
            <a:fld id="{D4EE2F00-0481-4374-BAE1-182BA4DD3D84}" type="slidenum">
              <a:rPr lang="de-DE" smtClean="0"/>
              <a:t>14</a:t>
            </a:fld>
            <a:endParaRPr lang="de-DE"/>
          </a:p>
        </p:txBody>
      </p:sp>
    </p:spTree>
    <p:extLst>
      <p:ext uri="{BB962C8B-B14F-4D97-AF65-F5344CB8AC3E}">
        <p14:creationId xmlns:p14="http://schemas.microsoft.com/office/powerpoint/2010/main" val="31111211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endParaRPr lang="de-DE"/>
          </a:p>
        </p:txBody>
      </p:sp>
      <p:sp>
        <p:nvSpPr>
          <p:cNvPr id="5" name="Footer Placeholder 4"/>
          <p:cNvSpPr>
            <a:spLocks noGrp="1"/>
          </p:cNvSpPr>
          <p:nvPr>
            <p:ph type="ftr" sz="quarter" idx="4"/>
          </p:nvPr>
        </p:nvSpPr>
        <p:spPr/>
        <p:txBody>
          <a:bodyPr/>
          <a:lstStyle/>
          <a:p>
            <a:endParaRPr lang="de-DE"/>
          </a:p>
        </p:txBody>
      </p:sp>
      <p:sp>
        <p:nvSpPr>
          <p:cNvPr id="6" name="Slide Number Placeholder 5"/>
          <p:cNvSpPr>
            <a:spLocks noGrp="1"/>
          </p:cNvSpPr>
          <p:nvPr>
            <p:ph type="sldNum" sz="quarter" idx="5"/>
          </p:nvPr>
        </p:nvSpPr>
        <p:spPr/>
        <p:txBody>
          <a:bodyPr/>
          <a:lstStyle/>
          <a:p>
            <a:fld id="{D4EE2F00-0481-4374-BAE1-182BA4DD3D84}" type="slidenum">
              <a:rPr lang="de-DE" smtClean="0"/>
              <a:t>15</a:t>
            </a:fld>
            <a:endParaRPr lang="de-DE"/>
          </a:p>
        </p:txBody>
      </p:sp>
    </p:spTree>
    <p:extLst>
      <p:ext uri="{BB962C8B-B14F-4D97-AF65-F5344CB8AC3E}">
        <p14:creationId xmlns:p14="http://schemas.microsoft.com/office/powerpoint/2010/main" val="12157817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p:nvPr>
        </p:nvSpPr>
        <p:spPr/>
        <p:txBody>
          <a:bodyPr/>
          <a:lstStyle/>
          <a:p>
            <a:pPr>
              <a:defRPr/>
            </a:pPr>
            <a:endParaRPr lang="en-GB" dirty="0"/>
          </a:p>
        </p:txBody>
      </p:sp>
      <p:sp>
        <p:nvSpPr>
          <p:cNvPr id="5" name="Footer Placeholder 4"/>
          <p:cNvSpPr>
            <a:spLocks noGrp="1"/>
          </p:cNvSpPr>
          <p:nvPr>
            <p:ph type="ftr" sz="quarter" idx="4"/>
          </p:nvPr>
        </p:nvSpPr>
        <p:spPr/>
        <p:txBody>
          <a:bodyPr/>
          <a:lstStyle/>
          <a:p>
            <a:pPr>
              <a:defRPr/>
            </a:pPr>
            <a:endParaRPr lang="en-GB" dirty="0"/>
          </a:p>
        </p:txBody>
      </p:sp>
      <p:sp>
        <p:nvSpPr>
          <p:cNvPr id="6" name="Slide Number Placeholder 5"/>
          <p:cNvSpPr>
            <a:spLocks noGrp="1"/>
          </p:cNvSpPr>
          <p:nvPr>
            <p:ph type="sldNum" sz="quarter" idx="5"/>
          </p:nvPr>
        </p:nvSpPr>
        <p:spPr/>
        <p:txBody>
          <a:bodyPr/>
          <a:lstStyle/>
          <a:p>
            <a:fld id="{4CE54B76-0D45-4E39-A922-EF6A64F656F7}" type="slidenum">
              <a:rPr lang="en-GB" smtClean="0"/>
              <a:pPr/>
              <a:t>16</a:t>
            </a:fld>
            <a:endParaRPr lang="en-GB" dirty="0"/>
          </a:p>
        </p:txBody>
      </p:sp>
    </p:spTree>
    <p:extLst>
      <p:ext uri="{BB962C8B-B14F-4D97-AF65-F5344CB8AC3E}">
        <p14:creationId xmlns:p14="http://schemas.microsoft.com/office/powerpoint/2010/main" val="41968853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endParaRPr lang="de-DE"/>
          </a:p>
        </p:txBody>
      </p:sp>
      <p:sp>
        <p:nvSpPr>
          <p:cNvPr id="5" name="Footer Placeholder 4"/>
          <p:cNvSpPr>
            <a:spLocks noGrp="1"/>
          </p:cNvSpPr>
          <p:nvPr>
            <p:ph type="ftr" sz="quarter" idx="4"/>
          </p:nvPr>
        </p:nvSpPr>
        <p:spPr/>
        <p:txBody>
          <a:bodyPr/>
          <a:lstStyle/>
          <a:p>
            <a:endParaRPr lang="de-DE"/>
          </a:p>
        </p:txBody>
      </p:sp>
      <p:sp>
        <p:nvSpPr>
          <p:cNvPr id="6" name="Slide Number Placeholder 5"/>
          <p:cNvSpPr>
            <a:spLocks noGrp="1"/>
          </p:cNvSpPr>
          <p:nvPr>
            <p:ph type="sldNum" sz="quarter" idx="5"/>
          </p:nvPr>
        </p:nvSpPr>
        <p:spPr/>
        <p:txBody>
          <a:bodyPr/>
          <a:lstStyle/>
          <a:p>
            <a:fld id="{D4EE2F00-0481-4374-BAE1-182BA4DD3D84}" type="slidenum">
              <a:rPr lang="de-DE" smtClean="0"/>
              <a:t>17</a:t>
            </a:fld>
            <a:endParaRPr lang="de-DE"/>
          </a:p>
        </p:txBody>
      </p:sp>
    </p:spTree>
    <p:extLst>
      <p:ext uri="{BB962C8B-B14F-4D97-AF65-F5344CB8AC3E}">
        <p14:creationId xmlns:p14="http://schemas.microsoft.com/office/powerpoint/2010/main" val="309363987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idx="10"/>
          </p:nvPr>
        </p:nvSpPr>
        <p:spPr/>
        <p:txBody>
          <a:bodyPr/>
          <a:lstStyle/>
          <a:p>
            <a:pPr marL="0" marR="0" lvl="0" indent="0" algn="l" defTabSz="914400" rtl="0" eaLnBrk="1" fontAlgn="auto" latinLnBrk="0" hangingPunct="1">
              <a:lnSpc>
                <a:spcPct val="110000"/>
              </a:lnSpc>
              <a:spcBef>
                <a:spcPts val="0"/>
              </a:spcBef>
              <a:spcAft>
                <a:spcPts val="0"/>
              </a:spcAft>
              <a:buClrTx/>
              <a:buSzTx/>
              <a:buFont typeface="Wingdings" panose="05000000000000000000" pitchFamily="2" charset="2"/>
              <a:buNone/>
              <a:tabLst/>
              <a:defRPr/>
            </a:pPr>
            <a:endParaRPr kumimoji="0" lang="de-DE" sz="1200" b="0" i="0" u="none" strike="noStrike" kern="1200" cap="none" spc="0" normalizeH="0" baseline="0" noProof="0" dirty="0">
              <a:ln>
                <a:noFill/>
              </a:ln>
              <a:solidFill>
                <a:srgbClr val="000099"/>
              </a:solidFill>
              <a:effectLst/>
              <a:uLnTx/>
              <a:uFillTx/>
              <a:latin typeface="Arial"/>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10000"/>
              </a:lnSpc>
              <a:spcBef>
                <a:spcPts val="0"/>
              </a:spcBef>
              <a:spcAft>
                <a:spcPts val="0"/>
              </a:spcAft>
              <a:buClrTx/>
              <a:buSzTx/>
              <a:buFont typeface="Wingdings" panose="05000000000000000000" pitchFamily="2" charset="2"/>
              <a:buNone/>
              <a:tabLst/>
              <a:defRPr/>
            </a:pPr>
            <a:endParaRPr kumimoji="0" lang="de-DE" sz="1200" b="0" i="0" u="none" strike="noStrike" kern="1200" cap="none" spc="0" normalizeH="0" baseline="0" noProof="0" dirty="0">
              <a:ln>
                <a:noFill/>
              </a:ln>
              <a:solidFill>
                <a:srgbClr val="000099"/>
              </a:solidFill>
              <a:effectLst/>
              <a:uLnTx/>
              <a:uFillTx/>
              <a:latin typeface="Arial"/>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10000"/>
              </a:lnSpc>
              <a:spcBef>
                <a:spcPts val="0"/>
              </a:spcBef>
              <a:spcAft>
                <a:spcPts val="0"/>
              </a:spcAft>
              <a:buClrTx/>
              <a:buSzTx/>
              <a:buFont typeface="Wingdings" panose="05000000000000000000" pitchFamily="2" charset="2"/>
              <a:buNone/>
              <a:tabLst/>
              <a:defRPr/>
            </a:pPr>
            <a:fld id="{D4EE2F00-0481-4374-BAE1-182BA4DD3D84}" type="slidenum">
              <a:rPr kumimoji="0" lang="de-DE" sz="1200" b="0" i="0" u="none" strike="noStrike" kern="1200" cap="none" spc="0" normalizeH="0" baseline="0" noProof="0" smtClean="0">
                <a:ln>
                  <a:noFill/>
                </a:ln>
                <a:solidFill>
                  <a:srgbClr val="000099"/>
                </a:solidFill>
                <a:effectLst/>
                <a:uLnTx/>
                <a:uFillTx/>
                <a:latin typeface="Arial"/>
                <a:ea typeface="+mn-ea"/>
                <a:cs typeface="+mn-cs"/>
              </a:rPr>
              <a:pPr marL="0" marR="0" lvl="0" indent="0" algn="r" defTabSz="914400" rtl="0" eaLnBrk="1" fontAlgn="auto" latinLnBrk="0" hangingPunct="1">
                <a:lnSpc>
                  <a:spcPct val="110000"/>
                </a:lnSpc>
                <a:spcBef>
                  <a:spcPts val="0"/>
                </a:spcBef>
                <a:spcAft>
                  <a:spcPts val="0"/>
                </a:spcAft>
                <a:buClrTx/>
                <a:buSzTx/>
                <a:buFont typeface="Wingdings" panose="05000000000000000000" pitchFamily="2" charset="2"/>
                <a:buNone/>
                <a:tabLst/>
                <a:defRPr/>
              </a:pPr>
              <a:t>18</a:t>
            </a:fld>
            <a:endParaRPr kumimoji="0" lang="de-DE" sz="1200" b="0" i="0" u="none" strike="noStrike" kern="1200" cap="none" spc="0" normalizeH="0" baseline="0" noProof="0" dirty="0">
              <a:ln>
                <a:noFill/>
              </a:ln>
              <a:solidFill>
                <a:srgbClr val="000099"/>
              </a:solidFill>
              <a:effectLst/>
              <a:uLnTx/>
              <a:uFillTx/>
              <a:latin typeface="Arial"/>
              <a:ea typeface="+mn-ea"/>
              <a:cs typeface="+mn-cs"/>
            </a:endParaRPr>
          </a:p>
        </p:txBody>
      </p:sp>
    </p:spTree>
    <p:extLst>
      <p:ext uri="{BB962C8B-B14F-4D97-AF65-F5344CB8AC3E}">
        <p14:creationId xmlns:p14="http://schemas.microsoft.com/office/powerpoint/2010/main" val="297145365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endParaRPr lang="de-DE"/>
          </a:p>
        </p:txBody>
      </p:sp>
      <p:sp>
        <p:nvSpPr>
          <p:cNvPr id="5" name="Footer Placeholder 4"/>
          <p:cNvSpPr>
            <a:spLocks noGrp="1"/>
          </p:cNvSpPr>
          <p:nvPr>
            <p:ph type="ftr" sz="quarter" idx="4"/>
          </p:nvPr>
        </p:nvSpPr>
        <p:spPr/>
        <p:txBody>
          <a:bodyPr/>
          <a:lstStyle/>
          <a:p>
            <a:endParaRPr lang="de-DE"/>
          </a:p>
        </p:txBody>
      </p:sp>
      <p:sp>
        <p:nvSpPr>
          <p:cNvPr id="6" name="Slide Number Placeholder 5"/>
          <p:cNvSpPr>
            <a:spLocks noGrp="1"/>
          </p:cNvSpPr>
          <p:nvPr>
            <p:ph type="sldNum" sz="quarter" idx="5"/>
          </p:nvPr>
        </p:nvSpPr>
        <p:spPr/>
        <p:txBody>
          <a:bodyPr/>
          <a:lstStyle/>
          <a:p>
            <a:fld id="{D4EE2F00-0481-4374-BAE1-182BA4DD3D84}" type="slidenum">
              <a:rPr lang="de-DE" smtClean="0"/>
              <a:t>19</a:t>
            </a:fld>
            <a:endParaRPr lang="de-DE"/>
          </a:p>
        </p:txBody>
      </p:sp>
    </p:spTree>
    <p:extLst>
      <p:ext uri="{BB962C8B-B14F-4D97-AF65-F5344CB8AC3E}">
        <p14:creationId xmlns:p14="http://schemas.microsoft.com/office/powerpoint/2010/main" val="2024612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4775" y="744538"/>
            <a:ext cx="6610350" cy="3719512"/>
          </a:xfrm>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p:nvPr>
        </p:nvSpPr>
        <p:spPr/>
        <p:txBody>
          <a:bodyPr/>
          <a:lstStyle/>
          <a:p>
            <a:pPr>
              <a:defRPr/>
            </a:pPr>
            <a:endParaRPr lang="en-GB" dirty="0"/>
          </a:p>
        </p:txBody>
      </p:sp>
      <p:sp>
        <p:nvSpPr>
          <p:cNvPr id="5" name="Footer Placeholder 4"/>
          <p:cNvSpPr>
            <a:spLocks noGrp="1"/>
          </p:cNvSpPr>
          <p:nvPr>
            <p:ph type="ftr" sz="quarter" idx="4"/>
          </p:nvPr>
        </p:nvSpPr>
        <p:spPr/>
        <p:txBody>
          <a:bodyPr/>
          <a:lstStyle/>
          <a:p>
            <a:pPr>
              <a:defRPr/>
            </a:pPr>
            <a:endParaRPr lang="en-GB" dirty="0"/>
          </a:p>
        </p:txBody>
      </p:sp>
      <p:sp>
        <p:nvSpPr>
          <p:cNvPr id="6" name="Slide Number Placeholder 5"/>
          <p:cNvSpPr>
            <a:spLocks noGrp="1"/>
          </p:cNvSpPr>
          <p:nvPr>
            <p:ph type="sldNum" sz="quarter" idx="5"/>
          </p:nvPr>
        </p:nvSpPr>
        <p:spPr/>
        <p:txBody>
          <a:bodyPr/>
          <a:lstStyle/>
          <a:p>
            <a:fld id="{4CE54B76-0D45-4E39-A922-EF6A64F656F7}" type="slidenum">
              <a:rPr lang="en-GB" smtClean="0"/>
              <a:pPr/>
              <a:t>2</a:t>
            </a:fld>
            <a:endParaRPr lang="en-GB" dirty="0"/>
          </a:p>
        </p:txBody>
      </p:sp>
    </p:spTree>
    <p:extLst>
      <p:ext uri="{BB962C8B-B14F-4D97-AF65-F5344CB8AC3E}">
        <p14:creationId xmlns:p14="http://schemas.microsoft.com/office/powerpoint/2010/main" val="336992689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p:nvPr>
        </p:nvSpPr>
        <p:spPr/>
        <p:txBody>
          <a:bodyPr/>
          <a:lstStyle/>
          <a:p>
            <a:pPr>
              <a:defRPr/>
            </a:pPr>
            <a:endParaRPr lang="en-GB" dirty="0"/>
          </a:p>
        </p:txBody>
      </p:sp>
      <p:sp>
        <p:nvSpPr>
          <p:cNvPr id="5" name="Footer Placeholder 4"/>
          <p:cNvSpPr>
            <a:spLocks noGrp="1"/>
          </p:cNvSpPr>
          <p:nvPr>
            <p:ph type="ftr" sz="quarter" idx="4"/>
          </p:nvPr>
        </p:nvSpPr>
        <p:spPr/>
        <p:txBody>
          <a:bodyPr/>
          <a:lstStyle/>
          <a:p>
            <a:pPr>
              <a:defRPr/>
            </a:pPr>
            <a:endParaRPr lang="en-GB" dirty="0"/>
          </a:p>
        </p:txBody>
      </p:sp>
      <p:sp>
        <p:nvSpPr>
          <p:cNvPr id="6" name="Slide Number Placeholder 5"/>
          <p:cNvSpPr>
            <a:spLocks noGrp="1"/>
          </p:cNvSpPr>
          <p:nvPr>
            <p:ph type="sldNum" sz="quarter" idx="5"/>
          </p:nvPr>
        </p:nvSpPr>
        <p:spPr/>
        <p:txBody>
          <a:bodyPr/>
          <a:lstStyle/>
          <a:p>
            <a:fld id="{A71596A6-2A7C-4EF4-AB0E-4C23D251F21C}" type="slidenum">
              <a:rPr lang="en-GB" smtClean="0"/>
              <a:pPr/>
              <a:t>20</a:t>
            </a:fld>
            <a:endParaRPr lang="en-GB" dirty="0"/>
          </a:p>
        </p:txBody>
      </p:sp>
    </p:spTree>
    <p:extLst>
      <p:ext uri="{BB962C8B-B14F-4D97-AF65-F5344CB8AC3E}">
        <p14:creationId xmlns:p14="http://schemas.microsoft.com/office/powerpoint/2010/main" val="20268547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0000"/>
              </a:lnSpc>
              <a:spcBef>
                <a:spcPts val="600"/>
              </a:spcBef>
              <a:buClr>
                <a:schemeClr val="accent2"/>
              </a:buClr>
              <a:buFont typeface="Wingdings" panose="05000000000000000000" pitchFamily="2" charset="2"/>
              <a:buChar char="§"/>
            </a:pPr>
            <a:endParaRPr lang="en-GB" sz="2000" dirty="0">
              <a:solidFill>
                <a:schemeClr val="tx1"/>
              </a:solidFill>
            </a:endParaRPr>
          </a:p>
          <a:p>
            <a:pPr lvl="0">
              <a:lnSpc>
                <a:spcPct val="100000"/>
              </a:lnSpc>
              <a:spcBef>
                <a:spcPts val="600"/>
              </a:spcBef>
              <a:buClr>
                <a:schemeClr val="accent2"/>
              </a:buClr>
              <a:buFont typeface="Arial" panose="020B0604020202020204" pitchFamily="34" charset="0"/>
              <a:buChar char="•"/>
            </a:pPr>
            <a:endParaRPr lang="en-GB" sz="1600" dirty="0">
              <a:solidFill>
                <a:schemeClr val="tx1"/>
              </a:solidFill>
            </a:endParaRPr>
          </a:p>
          <a:p>
            <a:endParaRPr lang="en-GB" dirty="0"/>
          </a:p>
        </p:txBody>
      </p:sp>
      <p:sp>
        <p:nvSpPr>
          <p:cNvPr id="4" name="Header Placeholder 3"/>
          <p:cNvSpPr>
            <a:spLocks noGrp="1"/>
          </p:cNvSpPr>
          <p:nvPr>
            <p:ph type="hdr" sz="quarter"/>
          </p:nvPr>
        </p:nvSpPr>
        <p:spPr/>
        <p:txBody>
          <a:bodyPr/>
          <a:lstStyle/>
          <a:p>
            <a:pPr>
              <a:defRPr/>
            </a:pPr>
            <a:endParaRPr lang="en-GB" dirty="0"/>
          </a:p>
        </p:txBody>
      </p:sp>
      <p:sp>
        <p:nvSpPr>
          <p:cNvPr id="5" name="Footer Placeholder 4"/>
          <p:cNvSpPr>
            <a:spLocks noGrp="1"/>
          </p:cNvSpPr>
          <p:nvPr>
            <p:ph type="ftr" sz="quarter" idx="4"/>
          </p:nvPr>
        </p:nvSpPr>
        <p:spPr/>
        <p:txBody>
          <a:bodyPr/>
          <a:lstStyle/>
          <a:p>
            <a:pPr>
              <a:defRPr/>
            </a:pPr>
            <a:endParaRPr lang="en-GB" dirty="0"/>
          </a:p>
        </p:txBody>
      </p:sp>
      <p:sp>
        <p:nvSpPr>
          <p:cNvPr id="6" name="Slide Number Placeholder 5"/>
          <p:cNvSpPr>
            <a:spLocks noGrp="1"/>
          </p:cNvSpPr>
          <p:nvPr>
            <p:ph type="sldNum" sz="quarter" idx="5"/>
          </p:nvPr>
        </p:nvSpPr>
        <p:spPr/>
        <p:txBody>
          <a:bodyPr/>
          <a:lstStyle/>
          <a:p>
            <a:fld id="{A71596A6-2A7C-4EF4-AB0E-4C23D251F21C}" type="slidenum">
              <a:rPr lang="en-GB" smtClean="0"/>
              <a:pPr/>
              <a:t>21</a:t>
            </a:fld>
            <a:endParaRPr lang="en-GB" dirty="0"/>
          </a:p>
        </p:txBody>
      </p:sp>
    </p:spTree>
    <p:extLst>
      <p:ext uri="{BB962C8B-B14F-4D97-AF65-F5344CB8AC3E}">
        <p14:creationId xmlns:p14="http://schemas.microsoft.com/office/powerpoint/2010/main" val="132707244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0000"/>
              </a:lnSpc>
              <a:spcBef>
                <a:spcPts val="600"/>
              </a:spcBef>
              <a:buClr>
                <a:schemeClr val="accent2"/>
              </a:buClr>
              <a:buFont typeface="Wingdings" panose="05000000000000000000" pitchFamily="2" charset="2"/>
              <a:buChar char="§"/>
            </a:pPr>
            <a:endParaRPr lang="en-GB" sz="2000" dirty="0">
              <a:solidFill>
                <a:schemeClr val="tx1"/>
              </a:solidFill>
            </a:endParaRPr>
          </a:p>
          <a:p>
            <a:pPr lvl="0">
              <a:lnSpc>
                <a:spcPct val="100000"/>
              </a:lnSpc>
              <a:spcBef>
                <a:spcPts val="600"/>
              </a:spcBef>
              <a:buClr>
                <a:schemeClr val="accent2"/>
              </a:buClr>
              <a:buFont typeface="Arial" panose="020B0604020202020204" pitchFamily="34" charset="0"/>
              <a:buChar char="•"/>
            </a:pPr>
            <a:endParaRPr lang="en-GB" sz="1600" dirty="0">
              <a:solidFill>
                <a:schemeClr val="tx1"/>
              </a:solidFill>
            </a:endParaRPr>
          </a:p>
          <a:p>
            <a:endParaRPr lang="en-GB" dirty="0"/>
          </a:p>
        </p:txBody>
      </p:sp>
      <p:sp>
        <p:nvSpPr>
          <p:cNvPr id="4" name="Header Placeholder 3"/>
          <p:cNvSpPr>
            <a:spLocks noGrp="1"/>
          </p:cNvSpPr>
          <p:nvPr>
            <p:ph type="hdr" sz="quarter"/>
          </p:nvPr>
        </p:nvSpPr>
        <p:spPr/>
        <p:txBody>
          <a:bodyPr/>
          <a:lstStyle/>
          <a:p>
            <a:pPr>
              <a:defRPr/>
            </a:pPr>
            <a:endParaRPr lang="en-GB" dirty="0"/>
          </a:p>
        </p:txBody>
      </p:sp>
      <p:sp>
        <p:nvSpPr>
          <p:cNvPr id="5" name="Footer Placeholder 4"/>
          <p:cNvSpPr>
            <a:spLocks noGrp="1"/>
          </p:cNvSpPr>
          <p:nvPr>
            <p:ph type="ftr" sz="quarter" idx="4"/>
          </p:nvPr>
        </p:nvSpPr>
        <p:spPr/>
        <p:txBody>
          <a:bodyPr/>
          <a:lstStyle/>
          <a:p>
            <a:pPr>
              <a:defRPr/>
            </a:pPr>
            <a:endParaRPr lang="en-GB" dirty="0"/>
          </a:p>
        </p:txBody>
      </p:sp>
      <p:sp>
        <p:nvSpPr>
          <p:cNvPr id="6" name="Slide Number Placeholder 5"/>
          <p:cNvSpPr>
            <a:spLocks noGrp="1"/>
          </p:cNvSpPr>
          <p:nvPr>
            <p:ph type="sldNum" sz="quarter" idx="5"/>
          </p:nvPr>
        </p:nvSpPr>
        <p:spPr/>
        <p:txBody>
          <a:bodyPr/>
          <a:lstStyle/>
          <a:p>
            <a:fld id="{A71596A6-2A7C-4EF4-AB0E-4C23D251F21C}" type="slidenum">
              <a:rPr lang="en-GB" smtClean="0"/>
              <a:pPr/>
              <a:t>22</a:t>
            </a:fld>
            <a:endParaRPr lang="en-GB" dirty="0"/>
          </a:p>
        </p:txBody>
      </p:sp>
    </p:spTree>
    <p:extLst>
      <p:ext uri="{BB962C8B-B14F-4D97-AF65-F5344CB8AC3E}">
        <p14:creationId xmlns:p14="http://schemas.microsoft.com/office/powerpoint/2010/main" val="302219904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p:nvPr>
        </p:nvSpPr>
        <p:spPr/>
        <p:txBody>
          <a:bodyPr/>
          <a:lstStyle/>
          <a:p>
            <a:pPr>
              <a:defRPr/>
            </a:pPr>
            <a:endParaRPr lang="en-GB" dirty="0"/>
          </a:p>
        </p:txBody>
      </p:sp>
      <p:sp>
        <p:nvSpPr>
          <p:cNvPr id="5" name="Footer Placeholder 4"/>
          <p:cNvSpPr>
            <a:spLocks noGrp="1"/>
          </p:cNvSpPr>
          <p:nvPr>
            <p:ph type="ftr" sz="quarter" idx="4"/>
          </p:nvPr>
        </p:nvSpPr>
        <p:spPr/>
        <p:txBody>
          <a:bodyPr/>
          <a:lstStyle/>
          <a:p>
            <a:pPr>
              <a:defRPr/>
            </a:pPr>
            <a:endParaRPr lang="en-GB" dirty="0"/>
          </a:p>
        </p:txBody>
      </p:sp>
      <p:sp>
        <p:nvSpPr>
          <p:cNvPr id="6" name="Slide Number Placeholder 5"/>
          <p:cNvSpPr>
            <a:spLocks noGrp="1"/>
          </p:cNvSpPr>
          <p:nvPr>
            <p:ph type="sldNum" sz="quarter" idx="5"/>
          </p:nvPr>
        </p:nvSpPr>
        <p:spPr/>
        <p:txBody>
          <a:bodyPr/>
          <a:lstStyle/>
          <a:p>
            <a:fld id="{A71596A6-2A7C-4EF4-AB0E-4C23D251F21C}" type="slidenum">
              <a:rPr lang="en-GB" smtClean="0"/>
              <a:pPr/>
              <a:t>23</a:t>
            </a:fld>
            <a:endParaRPr lang="en-GB" dirty="0"/>
          </a:p>
        </p:txBody>
      </p:sp>
    </p:spTree>
    <p:extLst>
      <p:ext uri="{BB962C8B-B14F-4D97-AF65-F5344CB8AC3E}">
        <p14:creationId xmlns:p14="http://schemas.microsoft.com/office/powerpoint/2010/main" val="324340886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p:nvPr>
        </p:nvSpPr>
        <p:spPr/>
        <p:txBody>
          <a:bodyPr/>
          <a:lstStyle/>
          <a:p>
            <a:pPr>
              <a:defRPr/>
            </a:pPr>
            <a:endParaRPr lang="en-GB" dirty="0"/>
          </a:p>
        </p:txBody>
      </p:sp>
      <p:sp>
        <p:nvSpPr>
          <p:cNvPr id="5" name="Footer Placeholder 4"/>
          <p:cNvSpPr>
            <a:spLocks noGrp="1"/>
          </p:cNvSpPr>
          <p:nvPr>
            <p:ph type="ftr" sz="quarter" idx="4"/>
          </p:nvPr>
        </p:nvSpPr>
        <p:spPr/>
        <p:txBody>
          <a:bodyPr/>
          <a:lstStyle/>
          <a:p>
            <a:pPr>
              <a:defRPr/>
            </a:pPr>
            <a:endParaRPr lang="en-GB" dirty="0"/>
          </a:p>
        </p:txBody>
      </p:sp>
      <p:sp>
        <p:nvSpPr>
          <p:cNvPr id="6" name="Slide Number Placeholder 5"/>
          <p:cNvSpPr>
            <a:spLocks noGrp="1"/>
          </p:cNvSpPr>
          <p:nvPr>
            <p:ph type="sldNum" sz="quarter" idx="5"/>
          </p:nvPr>
        </p:nvSpPr>
        <p:spPr/>
        <p:txBody>
          <a:bodyPr/>
          <a:lstStyle/>
          <a:p>
            <a:fld id="{A71596A6-2A7C-4EF4-AB0E-4C23D251F21C}" type="slidenum">
              <a:rPr lang="en-GB" smtClean="0"/>
              <a:pPr/>
              <a:t>24</a:t>
            </a:fld>
            <a:endParaRPr lang="en-GB" dirty="0"/>
          </a:p>
        </p:txBody>
      </p:sp>
    </p:spTree>
    <p:extLst>
      <p:ext uri="{BB962C8B-B14F-4D97-AF65-F5344CB8AC3E}">
        <p14:creationId xmlns:p14="http://schemas.microsoft.com/office/powerpoint/2010/main" val="236178409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p:nvPr>
        </p:nvSpPr>
        <p:spPr/>
        <p:txBody>
          <a:bodyPr/>
          <a:lstStyle/>
          <a:p>
            <a:pPr>
              <a:defRPr/>
            </a:pPr>
            <a:endParaRPr lang="en-GB" dirty="0"/>
          </a:p>
        </p:txBody>
      </p:sp>
      <p:sp>
        <p:nvSpPr>
          <p:cNvPr id="5" name="Footer Placeholder 4"/>
          <p:cNvSpPr>
            <a:spLocks noGrp="1"/>
          </p:cNvSpPr>
          <p:nvPr>
            <p:ph type="ftr" sz="quarter" idx="4"/>
          </p:nvPr>
        </p:nvSpPr>
        <p:spPr/>
        <p:txBody>
          <a:bodyPr/>
          <a:lstStyle/>
          <a:p>
            <a:pPr>
              <a:defRPr/>
            </a:pPr>
            <a:endParaRPr lang="en-GB" dirty="0"/>
          </a:p>
        </p:txBody>
      </p:sp>
      <p:sp>
        <p:nvSpPr>
          <p:cNvPr id="6" name="Slide Number Placeholder 5"/>
          <p:cNvSpPr>
            <a:spLocks noGrp="1"/>
          </p:cNvSpPr>
          <p:nvPr>
            <p:ph type="sldNum" sz="quarter" idx="5"/>
          </p:nvPr>
        </p:nvSpPr>
        <p:spPr/>
        <p:txBody>
          <a:bodyPr/>
          <a:lstStyle/>
          <a:p>
            <a:fld id="{A71596A6-2A7C-4EF4-AB0E-4C23D251F21C}" type="slidenum">
              <a:rPr lang="en-GB" smtClean="0"/>
              <a:pPr/>
              <a:t>25</a:t>
            </a:fld>
            <a:endParaRPr lang="en-GB" dirty="0"/>
          </a:p>
        </p:txBody>
      </p:sp>
    </p:spTree>
    <p:extLst>
      <p:ext uri="{BB962C8B-B14F-4D97-AF65-F5344CB8AC3E}">
        <p14:creationId xmlns:p14="http://schemas.microsoft.com/office/powerpoint/2010/main" val="224377195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p:nvPr>
        </p:nvSpPr>
        <p:spPr/>
        <p:txBody>
          <a:bodyPr/>
          <a:lstStyle/>
          <a:p>
            <a:pPr>
              <a:defRPr/>
            </a:pPr>
            <a:endParaRPr lang="en-GB" dirty="0"/>
          </a:p>
        </p:txBody>
      </p:sp>
      <p:sp>
        <p:nvSpPr>
          <p:cNvPr id="5" name="Footer Placeholder 4"/>
          <p:cNvSpPr>
            <a:spLocks noGrp="1"/>
          </p:cNvSpPr>
          <p:nvPr>
            <p:ph type="ftr" sz="quarter" idx="4"/>
          </p:nvPr>
        </p:nvSpPr>
        <p:spPr/>
        <p:txBody>
          <a:bodyPr/>
          <a:lstStyle/>
          <a:p>
            <a:pPr>
              <a:defRPr/>
            </a:pPr>
            <a:endParaRPr lang="en-GB" dirty="0"/>
          </a:p>
        </p:txBody>
      </p:sp>
      <p:sp>
        <p:nvSpPr>
          <p:cNvPr id="6" name="Slide Number Placeholder 5"/>
          <p:cNvSpPr>
            <a:spLocks noGrp="1"/>
          </p:cNvSpPr>
          <p:nvPr>
            <p:ph type="sldNum" sz="quarter" idx="5"/>
          </p:nvPr>
        </p:nvSpPr>
        <p:spPr/>
        <p:txBody>
          <a:bodyPr/>
          <a:lstStyle/>
          <a:p>
            <a:fld id="{A71596A6-2A7C-4EF4-AB0E-4C23D251F21C}" type="slidenum">
              <a:rPr lang="en-GB" smtClean="0"/>
              <a:pPr/>
              <a:t>26</a:t>
            </a:fld>
            <a:endParaRPr lang="en-GB" dirty="0"/>
          </a:p>
        </p:txBody>
      </p:sp>
    </p:spTree>
    <p:extLst>
      <p:ext uri="{BB962C8B-B14F-4D97-AF65-F5344CB8AC3E}">
        <p14:creationId xmlns:p14="http://schemas.microsoft.com/office/powerpoint/2010/main" val="348990447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p:nvPr>
        </p:nvSpPr>
        <p:spPr/>
        <p:txBody>
          <a:bodyPr/>
          <a:lstStyle/>
          <a:p>
            <a:endParaRPr lang="de-DE"/>
          </a:p>
        </p:txBody>
      </p:sp>
      <p:sp>
        <p:nvSpPr>
          <p:cNvPr id="5" name="Footer Placeholder 4"/>
          <p:cNvSpPr>
            <a:spLocks noGrp="1"/>
          </p:cNvSpPr>
          <p:nvPr>
            <p:ph type="ftr" sz="quarter" idx="4"/>
          </p:nvPr>
        </p:nvSpPr>
        <p:spPr/>
        <p:txBody>
          <a:bodyPr/>
          <a:lstStyle/>
          <a:p>
            <a:endParaRPr lang="de-DE"/>
          </a:p>
        </p:txBody>
      </p:sp>
      <p:sp>
        <p:nvSpPr>
          <p:cNvPr id="6" name="Slide Number Placeholder 5"/>
          <p:cNvSpPr>
            <a:spLocks noGrp="1"/>
          </p:cNvSpPr>
          <p:nvPr>
            <p:ph type="sldNum" sz="quarter" idx="5"/>
          </p:nvPr>
        </p:nvSpPr>
        <p:spPr/>
        <p:txBody>
          <a:bodyPr/>
          <a:lstStyle/>
          <a:p>
            <a:fld id="{D4EE2F00-0481-4374-BAE1-182BA4DD3D84}" type="slidenum">
              <a:rPr lang="de-DE" smtClean="0"/>
              <a:t>27</a:t>
            </a:fld>
            <a:endParaRPr lang="de-DE"/>
          </a:p>
        </p:txBody>
      </p:sp>
    </p:spTree>
    <p:extLst>
      <p:ext uri="{BB962C8B-B14F-4D97-AF65-F5344CB8AC3E}">
        <p14:creationId xmlns:p14="http://schemas.microsoft.com/office/powerpoint/2010/main" val="419727868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p:nvPr>
        </p:nvSpPr>
        <p:spPr/>
        <p:txBody>
          <a:bodyPr/>
          <a:lstStyle/>
          <a:p>
            <a:endParaRPr lang="de-DE"/>
          </a:p>
        </p:txBody>
      </p:sp>
      <p:sp>
        <p:nvSpPr>
          <p:cNvPr id="5" name="Footer Placeholder 4"/>
          <p:cNvSpPr>
            <a:spLocks noGrp="1"/>
          </p:cNvSpPr>
          <p:nvPr>
            <p:ph type="ftr" sz="quarter" idx="4"/>
          </p:nvPr>
        </p:nvSpPr>
        <p:spPr/>
        <p:txBody>
          <a:bodyPr/>
          <a:lstStyle/>
          <a:p>
            <a:endParaRPr lang="de-DE"/>
          </a:p>
        </p:txBody>
      </p:sp>
      <p:sp>
        <p:nvSpPr>
          <p:cNvPr id="6" name="Slide Number Placeholder 5"/>
          <p:cNvSpPr>
            <a:spLocks noGrp="1"/>
          </p:cNvSpPr>
          <p:nvPr>
            <p:ph type="sldNum" sz="quarter" idx="5"/>
          </p:nvPr>
        </p:nvSpPr>
        <p:spPr/>
        <p:txBody>
          <a:bodyPr/>
          <a:lstStyle/>
          <a:p>
            <a:fld id="{D4EE2F00-0481-4374-BAE1-182BA4DD3D84}" type="slidenum">
              <a:rPr lang="de-DE" smtClean="0"/>
              <a:t>28</a:t>
            </a:fld>
            <a:endParaRPr lang="de-DE"/>
          </a:p>
        </p:txBody>
      </p:sp>
    </p:spTree>
    <p:extLst>
      <p:ext uri="{BB962C8B-B14F-4D97-AF65-F5344CB8AC3E}">
        <p14:creationId xmlns:p14="http://schemas.microsoft.com/office/powerpoint/2010/main" val="53469447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endParaRPr lang="en-US" dirty="0"/>
          </a:p>
        </p:txBody>
      </p:sp>
      <p:sp>
        <p:nvSpPr>
          <p:cNvPr id="6" name="Slide Number Placeholder 5"/>
          <p:cNvSpPr>
            <a:spLocks noGrp="1"/>
          </p:cNvSpPr>
          <p:nvPr>
            <p:ph type="sldNum" sz="quarter" idx="5"/>
          </p:nvPr>
        </p:nvSpPr>
        <p:spPr/>
        <p:txBody>
          <a:bodyPr/>
          <a:lstStyle/>
          <a:p>
            <a:fld id="{4E8763DF-0954-431B-A5C7-2282F156EC1A}" type="slidenum">
              <a:rPr lang="en-US" smtClean="0"/>
              <a:t>29</a:t>
            </a:fld>
            <a:endParaRPr lang="en-US" dirty="0"/>
          </a:p>
        </p:txBody>
      </p:sp>
    </p:spTree>
    <p:extLst>
      <p:ext uri="{BB962C8B-B14F-4D97-AF65-F5344CB8AC3E}">
        <p14:creationId xmlns:p14="http://schemas.microsoft.com/office/powerpoint/2010/main" val="4998334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4775" y="744538"/>
            <a:ext cx="6610350" cy="3719512"/>
          </a:xfrm>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p:nvPr>
        </p:nvSpPr>
        <p:spPr/>
        <p:txBody>
          <a:bodyPr/>
          <a:lstStyle/>
          <a:p>
            <a:pPr>
              <a:defRPr/>
            </a:pPr>
            <a:endParaRPr lang="en-GB" dirty="0"/>
          </a:p>
        </p:txBody>
      </p:sp>
      <p:sp>
        <p:nvSpPr>
          <p:cNvPr id="5" name="Footer Placeholder 4"/>
          <p:cNvSpPr>
            <a:spLocks noGrp="1"/>
          </p:cNvSpPr>
          <p:nvPr>
            <p:ph type="ftr" sz="quarter" idx="4"/>
          </p:nvPr>
        </p:nvSpPr>
        <p:spPr/>
        <p:txBody>
          <a:bodyPr/>
          <a:lstStyle/>
          <a:p>
            <a:pPr>
              <a:defRPr/>
            </a:pPr>
            <a:endParaRPr lang="en-GB" dirty="0"/>
          </a:p>
        </p:txBody>
      </p:sp>
      <p:sp>
        <p:nvSpPr>
          <p:cNvPr id="6" name="Slide Number Placeholder 5"/>
          <p:cNvSpPr>
            <a:spLocks noGrp="1"/>
          </p:cNvSpPr>
          <p:nvPr>
            <p:ph type="sldNum" sz="quarter" idx="5"/>
          </p:nvPr>
        </p:nvSpPr>
        <p:spPr/>
        <p:txBody>
          <a:bodyPr/>
          <a:lstStyle/>
          <a:p>
            <a:fld id="{4CE54B76-0D45-4E39-A922-EF6A64F656F7}" type="slidenum">
              <a:rPr lang="en-GB" smtClean="0"/>
              <a:pPr/>
              <a:t>3</a:t>
            </a:fld>
            <a:endParaRPr lang="en-GB" dirty="0"/>
          </a:p>
        </p:txBody>
      </p:sp>
    </p:spTree>
    <p:extLst>
      <p:ext uri="{BB962C8B-B14F-4D97-AF65-F5344CB8AC3E}">
        <p14:creationId xmlns:p14="http://schemas.microsoft.com/office/powerpoint/2010/main" val="279179948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endParaRPr lang="en-US" dirty="0"/>
          </a:p>
        </p:txBody>
      </p:sp>
      <p:sp>
        <p:nvSpPr>
          <p:cNvPr id="6" name="Slide Number Placeholder 5"/>
          <p:cNvSpPr>
            <a:spLocks noGrp="1"/>
          </p:cNvSpPr>
          <p:nvPr>
            <p:ph type="sldNum" sz="quarter" idx="5"/>
          </p:nvPr>
        </p:nvSpPr>
        <p:spPr/>
        <p:txBody>
          <a:bodyPr/>
          <a:lstStyle/>
          <a:p>
            <a:fld id="{4E8763DF-0954-431B-A5C7-2282F156EC1A}" type="slidenum">
              <a:rPr lang="en-US" smtClean="0"/>
              <a:t>30</a:t>
            </a:fld>
            <a:endParaRPr lang="en-US" dirty="0"/>
          </a:p>
        </p:txBody>
      </p:sp>
    </p:spTree>
    <p:extLst>
      <p:ext uri="{BB962C8B-B14F-4D97-AF65-F5344CB8AC3E}">
        <p14:creationId xmlns:p14="http://schemas.microsoft.com/office/powerpoint/2010/main" val="304596234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endParaRPr lang="en-US" dirty="0"/>
          </a:p>
        </p:txBody>
      </p:sp>
      <p:sp>
        <p:nvSpPr>
          <p:cNvPr id="6" name="Slide Number Placeholder 5"/>
          <p:cNvSpPr>
            <a:spLocks noGrp="1"/>
          </p:cNvSpPr>
          <p:nvPr>
            <p:ph type="sldNum" sz="quarter" idx="5"/>
          </p:nvPr>
        </p:nvSpPr>
        <p:spPr/>
        <p:txBody>
          <a:bodyPr/>
          <a:lstStyle/>
          <a:p>
            <a:fld id="{4E8763DF-0954-431B-A5C7-2282F156EC1A}" type="slidenum">
              <a:rPr lang="en-US" smtClean="0"/>
              <a:t>31</a:t>
            </a:fld>
            <a:endParaRPr lang="en-US" dirty="0"/>
          </a:p>
        </p:txBody>
      </p:sp>
    </p:spTree>
    <p:extLst>
      <p:ext uri="{BB962C8B-B14F-4D97-AF65-F5344CB8AC3E}">
        <p14:creationId xmlns:p14="http://schemas.microsoft.com/office/powerpoint/2010/main" val="259942195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endParaRPr lang="de-DE"/>
          </a:p>
        </p:txBody>
      </p:sp>
      <p:sp>
        <p:nvSpPr>
          <p:cNvPr id="5" name="Footer Placeholder 4"/>
          <p:cNvSpPr>
            <a:spLocks noGrp="1"/>
          </p:cNvSpPr>
          <p:nvPr>
            <p:ph type="ftr" sz="quarter" idx="4"/>
          </p:nvPr>
        </p:nvSpPr>
        <p:spPr/>
        <p:txBody>
          <a:bodyPr/>
          <a:lstStyle/>
          <a:p>
            <a:endParaRPr lang="de-DE"/>
          </a:p>
        </p:txBody>
      </p:sp>
      <p:sp>
        <p:nvSpPr>
          <p:cNvPr id="6" name="Slide Number Placeholder 5"/>
          <p:cNvSpPr>
            <a:spLocks noGrp="1"/>
          </p:cNvSpPr>
          <p:nvPr>
            <p:ph type="sldNum" sz="quarter" idx="5"/>
          </p:nvPr>
        </p:nvSpPr>
        <p:spPr/>
        <p:txBody>
          <a:bodyPr/>
          <a:lstStyle/>
          <a:p>
            <a:fld id="{D4EE2F00-0481-4374-BAE1-182BA4DD3D84}" type="slidenum">
              <a:rPr lang="de-DE" smtClean="0"/>
              <a:t>32</a:t>
            </a:fld>
            <a:endParaRPr lang="de-DE"/>
          </a:p>
        </p:txBody>
      </p:sp>
    </p:spTree>
    <p:extLst>
      <p:ext uri="{BB962C8B-B14F-4D97-AF65-F5344CB8AC3E}">
        <p14:creationId xmlns:p14="http://schemas.microsoft.com/office/powerpoint/2010/main" val="28980265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p:nvPr>
        </p:nvSpPr>
        <p:spPr/>
        <p:txBody>
          <a:bodyPr/>
          <a:lstStyle/>
          <a:p>
            <a:endParaRPr lang="de-DE"/>
          </a:p>
        </p:txBody>
      </p:sp>
      <p:sp>
        <p:nvSpPr>
          <p:cNvPr id="5" name="Footer Placeholder 4"/>
          <p:cNvSpPr>
            <a:spLocks noGrp="1"/>
          </p:cNvSpPr>
          <p:nvPr>
            <p:ph type="ftr" sz="quarter" idx="4"/>
          </p:nvPr>
        </p:nvSpPr>
        <p:spPr/>
        <p:txBody>
          <a:bodyPr/>
          <a:lstStyle/>
          <a:p>
            <a:endParaRPr lang="de-DE"/>
          </a:p>
        </p:txBody>
      </p:sp>
      <p:sp>
        <p:nvSpPr>
          <p:cNvPr id="6" name="Slide Number Placeholder 5"/>
          <p:cNvSpPr>
            <a:spLocks noGrp="1"/>
          </p:cNvSpPr>
          <p:nvPr>
            <p:ph type="sldNum" sz="quarter" idx="5"/>
          </p:nvPr>
        </p:nvSpPr>
        <p:spPr/>
        <p:txBody>
          <a:bodyPr/>
          <a:lstStyle/>
          <a:p>
            <a:fld id="{D4EE2F00-0481-4374-BAE1-182BA4DD3D84}" type="slidenum">
              <a:rPr lang="de-DE" smtClean="0"/>
              <a:t>33</a:t>
            </a:fld>
            <a:endParaRPr lang="de-DE"/>
          </a:p>
        </p:txBody>
      </p:sp>
    </p:spTree>
    <p:extLst>
      <p:ext uri="{BB962C8B-B14F-4D97-AF65-F5344CB8AC3E}">
        <p14:creationId xmlns:p14="http://schemas.microsoft.com/office/powerpoint/2010/main" val="28595579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p:nvPr>
        </p:nvSpPr>
        <p:spPr/>
        <p:txBody>
          <a:bodyPr/>
          <a:lstStyle/>
          <a:p>
            <a:endParaRPr lang="de-DE"/>
          </a:p>
        </p:txBody>
      </p:sp>
      <p:sp>
        <p:nvSpPr>
          <p:cNvPr id="5" name="Footer Placeholder 4"/>
          <p:cNvSpPr>
            <a:spLocks noGrp="1"/>
          </p:cNvSpPr>
          <p:nvPr>
            <p:ph type="ftr" sz="quarter" idx="4"/>
          </p:nvPr>
        </p:nvSpPr>
        <p:spPr/>
        <p:txBody>
          <a:bodyPr/>
          <a:lstStyle/>
          <a:p>
            <a:endParaRPr lang="de-DE"/>
          </a:p>
        </p:txBody>
      </p:sp>
      <p:sp>
        <p:nvSpPr>
          <p:cNvPr id="6" name="Slide Number Placeholder 5"/>
          <p:cNvSpPr>
            <a:spLocks noGrp="1"/>
          </p:cNvSpPr>
          <p:nvPr>
            <p:ph type="sldNum" sz="quarter" idx="5"/>
          </p:nvPr>
        </p:nvSpPr>
        <p:spPr/>
        <p:txBody>
          <a:bodyPr/>
          <a:lstStyle/>
          <a:p>
            <a:fld id="{1A3CEA61-1E90-48DB-9928-7941613648C9}" type="slidenum">
              <a:rPr lang="de-DE" smtClean="0"/>
              <a:t>4</a:t>
            </a:fld>
            <a:endParaRPr lang="de-DE"/>
          </a:p>
        </p:txBody>
      </p:sp>
    </p:spTree>
    <p:extLst>
      <p:ext uri="{BB962C8B-B14F-4D97-AF65-F5344CB8AC3E}">
        <p14:creationId xmlns:p14="http://schemas.microsoft.com/office/powerpoint/2010/main" val="5006025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endParaRPr lang="en-US" dirty="0"/>
          </a:p>
        </p:txBody>
      </p:sp>
      <p:sp>
        <p:nvSpPr>
          <p:cNvPr id="6" name="Slide Number Placeholder 5"/>
          <p:cNvSpPr>
            <a:spLocks noGrp="1"/>
          </p:cNvSpPr>
          <p:nvPr>
            <p:ph type="sldNum" sz="quarter" idx="5"/>
          </p:nvPr>
        </p:nvSpPr>
        <p:spPr/>
        <p:txBody>
          <a:bodyPr/>
          <a:lstStyle/>
          <a:p>
            <a:fld id="{4E8763DF-0954-431B-A5C7-2282F156EC1A}" type="slidenum">
              <a:rPr lang="en-US" smtClean="0"/>
              <a:t>5</a:t>
            </a:fld>
            <a:endParaRPr lang="en-US" dirty="0"/>
          </a:p>
        </p:txBody>
      </p:sp>
    </p:spTree>
    <p:extLst>
      <p:ext uri="{BB962C8B-B14F-4D97-AF65-F5344CB8AC3E}">
        <p14:creationId xmlns:p14="http://schemas.microsoft.com/office/powerpoint/2010/main" val="36044232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p:nvPr>
        </p:nvSpPr>
        <p:spPr/>
        <p:txBody>
          <a:bodyPr/>
          <a:lstStyle/>
          <a:p>
            <a:endParaRPr lang="de-DE"/>
          </a:p>
        </p:txBody>
      </p:sp>
      <p:sp>
        <p:nvSpPr>
          <p:cNvPr id="5" name="Footer Placeholder 4"/>
          <p:cNvSpPr>
            <a:spLocks noGrp="1"/>
          </p:cNvSpPr>
          <p:nvPr>
            <p:ph type="ftr" sz="quarter" idx="4"/>
          </p:nvPr>
        </p:nvSpPr>
        <p:spPr/>
        <p:txBody>
          <a:bodyPr/>
          <a:lstStyle/>
          <a:p>
            <a:endParaRPr lang="de-DE"/>
          </a:p>
        </p:txBody>
      </p:sp>
      <p:sp>
        <p:nvSpPr>
          <p:cNvPr id="6" name="Slide Number Placeholder 5"/>
          <p:cNvSpPr>
            <a:spLocks noGrp="1"/>
          </p:cNvSpPr>
          <p:nvPr>
            <p:ph type="sldNum" sz="quarter" idx="5"/>
          </p:nvPr>
        </p:nvSpPr>
        <p:spPr/>
        <p:txBody>
          <a:bodyPr/>
          <a:lstStyle/>
          <a:p>
            <a:fld id="{D4EE2F00-0481-4374-BAE1-182BA4DD3D84}" type="slidenum">
              <a:rPr lang="de-DE" smtClean="0"/>
              <a:t>6</a:t>
            </a:fld>
            <a:endParaRPr lang="de-DE"/>
          </a:p>
        </p:txBody>
      </p:sp>
    </p:spTree>
    <p:extLst>
      <p:ext uri="{BB962C8B-B14F-4D97-AF65-F5344CB8AC3E}">
        <p14:creationId xmlns:p14="http://schemas.microsoft.com/office/powerpoint/2010/main" val="5072216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endParaRPr lang="de-DE"/>
          </a:p>
        </p:txBody>
      </p:sp>
      <p:sp>
        <p:nvSpPr>
          <p:cNvPr id="5" name="Footer Placeholder 4"/>
          <p:cNvSpPr>
            <a:spLocks noGrp="1"/>
          </p:cNvSpPr>
          <p:nvPr>
            <p:ph type="ftr" sz="quarter" idx="4"/>
          </p:nvPr>
        </p:nvSpPr>
        <p:spPr/>
        <p:txBody>
          <a:bodyPr/>
          <a:lstStyle/>
          <a:p>
            <a:endParaRPr lang="de-DE"/>
          </a:p>
        </p:txBody>
      </p:sp>
      <p:sp>
        <p:nvSpPr>
          <p:cNvPr id="6" name="Slide Number Placeholder 5"/>
          <p:cNvSpPr>
            <a:spLocks noGrp="1"/>
          </p:cNvSpPr>
          <p:nvPr>
            <p:ph type="sldNum" sz="quarter" idx="5"/>
          </p:nvPr>
        </p:nvSpPr>
        <p:spPr/>
        <p:txBody>
          <a:bodyPr/>
          <a:lstStyle/>
          <a:p>
            <a:fld id="{D4EE2F00-0481-4374-BAE1-182BA4DD3D84}" type="slidenum">
              <a:rPr lang="de-DE" smtClean="0"/>
              <a:t>7</a:t>
            </a:fld>
            <a:endParaRPr lang="de-DE"/>
          </a:p>
        </p:txBody>
      </p:sp>
    </p:spTree>
    <p:extLst>
      <p:ext uri="{BB962C8B-B14F-4D97-AF65-F5344CB8AC3E}">
        <p14:creationId xmlns:p14="http://schemas.microsoft.com/office/powerpoint/2010/main" val="38355973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p:nvPr>
        </p:nvSpPr>
        <p:spPr/>
        <p:txBody>
          <a:bodyPr/>
          <a:lstStyle/>
          <a:p>
            <a:pPr marL="0" marR="0" lvl="0" indent="0" algn="l" defTabSz="914400" rtl="0" eaLnBrk="1" fontAlgn="auto" latinLnBrk="0" hangingPunct="1">
              <a:lnSpc>
                <a:spcPct val="110000"/>
              </a:lnSpc>
              <a:spcBef>
                <a:spcPts val="0"/>
              </a:spcBef>
              <a:spcAft>
                <a:spcPts val="0"/>
              </a:spcAft>
              <a:buClrTx/>
              <a:buSzTx/>
              <a:buFont typeface="Wingdings" panose="05000000000000000000" pitchFamily="2" charset="2"/>
              <a:buNone/>
              <a:tabLst/>
              <a:defRPr/>
            </a:pPr>
            <a:endParaRPr kumimoji="0" lang="de-DE" sz="1200" b="0" i="0" u="none" strike="noStrike" kern="1200" cap="none" spc="0" normalizeH="0" baseline="0" noProof="0" dirty="0">
              <a:ln>
                <a:noFill/>
              </a:ln>
              <a:solidFill>
                <a:srgbClr val="000099"/>
              </a:solidFill>
              <a:effectLst/>
              <a:uLnTx/>
              <a:uFillTx/>
              <a:latin typeface="Arial"/>
              <a:ea typeface="+mn-ea"/>
              <a:cs typeface="+mn-cs"/>
            </a:endParaRPr>
          </a:p>
        </p:txBody>
      </p:sp>
      <p:sp>
        <p:nvSpPr>
          <p:cNvPr id="5" name="Footer Placeholder 4"/>
          <p:cNvSpPr>
            <a:spLocks noGrp="1"/>
          </p:cNvSpPr>
          <p:nvPr>
            <p:ph type="ftr" sz="quarter" idx="4"/>
          </p:nvPr>
        </p:nvSpPr>
        <p:spPr/>
        <p:txBody>
          <a:bodyPr/>
          <a:lstStyle/>
          <a:p>
            <a:pPr marL="0" marR="0" lvl="0" indent="0" algn="l" defTabSz="914400" rtl="0" eaLnBrk="1" fontAlgn="auto" latinLnBrk="0" hangingPunct="1">
              <a:lnSpc>
                <a:spcPct val="110000"/>
              </a:lnSpc>
              <a:spcBef>
                <a:spcPts val="0"/>
              </a:spcBef>
              <a:spcAft>
                <a:spcPts val="0"/>
              </a:spcAft>
              <a:buClrTx/>
              <a:buSzTx/>
              <a:buFont typeface="Wingdings" panose="05000000000000000000" pitchFamily="2" charset="2"/>
              <a:buNone/>
              <a:tabLst/>
              <a:defRPr/>
            </a:pPr>
            <a:endParaRPr kumimoji="0" lang="de-DE" sz="1200" b="0" i="0" u="none" strike="noStrike" kern="1200" cap="none" spc="0" normalizeH="0" baseline="0" noProof="0" dirty="0">
              <a:ln>
                <a:noFill/>
              </a:ln>
              <a:solidFill>
                <a:srgbClr val="000099"/>
              </a:solidFill>
              <a:effectLst/>
              <a:uLnTx/>
              <a:uFillTx/>
              <a:latin typeface="Arial"/>
              <a:ea typeface="+mn-ea"/>
              <a:cs typeface="+mn-cs"/>
            </a:endParaRPr>
          </a:p>
        </p:txBody>
      </p:sp>
      <p:sp>
        <p:nvSpPr>
          <p:cNvPr id="6" name="Slide Number Placeholder 5"/>
          <p:cNvSpPr>
            <a:spLocks noGrp="1"/>
          </p:cNvSpPr>
          <p:nvPr>
            <p:ph type="sldNum" sz="quarter" idx="5"/>
          </p:nvPr>
        </p:nvSpPr>
        <p:spPr/>
        <p:txBody>
          <a:bodyPr/>
          <a:lstStyle/>
          <a:p>
            <a:pPr marL="0" marR="0" lvl="0" indent="0" algn="r" defTabSz="914400" rtl="0" eaLnBrk="1" fontAlgn="auto" latinLnBrk="0" hangingPunct="1">
              <a:lnSpc>
                <a:spcPct val="110000"/>
              </a:lnSpc>
              <a:spcBef>
                <a:spcPts val="0"/>
              </a:spcBef>
              <a:spcAft>
                <a:spcPts val="0"/>
              </a:spcAft>
              <a:buClrTx/>
              <a:buSzTx/>
              <a:buFont typeface="Wingdings" panose="05000000000000000000" pitchFamily="2" charset="2"/>
              <a:buNone/>
              <a:tabLst/>
              <a:defRPr/>
            </a:pPr>
            <a:fld id="{D4EE2F00-0481-4374-BAE1-182BA4DD3D84}" type="slidenum">
              <a:rPr kumimoji="0" lang="de-DE" sz="1200" b="0" i="0" u="none" strike="noStrike" kern="1200" cap="none" spc="0" normalizeH="0" baseline="0" noProof="0" smtClean="0">
                <a:ln>
                  <a:noFill/>
                </a:ln>
                <a:solidFill>
                  <a:srgbClr val="000099"/>
                </a:solidFill>
                <a:effectLst/>
                <a:uLnTx/>
                <a:uFillTx/>
                <a:latin typeface="Arial"/>
                <a:ea typeface="+mn-ea"/>
                <a:cs typeface="+mn-cs"/>
              </a:rPr>
              <a:pPr marL="0" marR="0" lvl="0" indent="0" algn="r" defTabSz="914400" rtl="0" eaLnBrk="1" fontAlgn="auto" latinLnBrk="0" hangingPunct="1">
                <a:lnSpc>
                  <a:spcPct val="110000"/>
                </a:lnSpc>
                <a:spcBef>
                  <a:spcPts val="0"/>
                </a:spcBef>
                <a:spcAft>
                  <a:spcPts val="0"/>
                </a:spcAft>
                <a:buClrTx/>
                <a:buSzTx/>
                <a:buFont typeface="Wingdings" panose="05000000000000000000" pitchFamily="2" charset="2"/>
                <a:buNone/>
                <a:tabLst/>
                <a:defRPr/>
              </a:pPr>
              <a:t>8</a:t>
            </a:fld>
            <a:endParaRPr kumimoji="0" lang="de-DE" sz="1200" b="0" i="0" u="none" strike="noStrike" kern="1200" cap="none" spc="0" normalizeH="0" baseline="0" noProof="0" dirty="0">
              <a:ln>
                <a:noFill/>
              </a:ln>
              <a:solidFill>
                <a:srgbClr val="000099"/>
              </a:solidFill>
              <a:effectLst/>
              <a:uLnTx/>
              <a:uFillTx/>
              <a:latin typeface="Arial"/>
              <a:ea typeface="+mn-ea"/>
              <a:cs typeface="+mn-cs"/>
            </a:endParaRPr>
          </a:p>
        </p:txBody>
      </p:sp>
    </p:spTree>
    <p:extLst>
      <p:ext uri="{BB962C8B-B14F-4D97-AF65-F5344CB8AC3E}">
        <p14:creationId xmlns:p14="http://schemas.microsoft.com/office/powerpoint/2010/main" val="23642989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p:nvPr>
        </p:nvSpPr>
        <p:spPr/>
        <p:txBody>
          <a:bodyPr/>
          <a:lstStyle/>
          <a:p>
            <a:pPr marL="0" marR="0" lvl="0" indent="0" algn="l" defTabSz="914400" rtl="0" eaLnBrk="1" fontAlgn="auto" latinLnBrk="0" hangingPunct="1">
              <a:lnSpc>
                <a:spcPct val="110000"/>
              </a:lnSpc>
              <a:spcBef>
                <a:spcPts val="0"/>
              </a:spcBef>
              <a:spcAft>
                <a:spcPts val="0"/>
              </a:spcAft>
              <a:buClrTx/>
              <a:buSzTx/>
              <a:buFont typeface="Wingdings" panose="05000000000000000000" pitchFamily="2" charset="2"/>
              <a:buNone/>
              <a:tabLst/>
              <a:defRPr/>
            </a:pPr>
            <a:endParaRPr kumimoji="0" lang="de-DE" sz="1200" b="0" i="0" u="none" strike="noStrike" kern="1200" cap="none" spc="0" normalizeH="0" baseline="0" noProof="0" dirty="0">
              <a:ln>
                <a:noFill/>
              </a:ln>
              <a:solidFill>
                <a:srgbClr val="000099"/>
              </a:solidFill>
              <a:effectLst/>
              <a:uLnTx/>
              <a:uFillTx/>
              <a:latin typeface="Arial"/>
              <a:ea typeface="+mn-ea"/>
              <a:cs typeface="+mn-cs"/>
            </a:endParaRPr>
          </a:p>
        </p:txBody>
      </p:sp>
      <p:sp>
        <p:nvSpPr>
          <p:cNvPr id="5" name="Footer Placeholder 4"/>
          <p:cNvSpPr>
            <a:spLocks noGrp="1"/>
          </p:cNvSpPr>
          <p:nvPr>
            <p:ph type="ftr" sz="quarter" idx="4"/>
          </p:nvPr>
        </p:nvSpPr>
        <p:spPr/>
        <p:txBody>
          <a:bodyPr/>
          <a:lstStyle/>
          <a:p>
            <a:pPr marL="0" marR="0" lvl="0" indent="0" algn="l" defTabSz="914400" rtl="0" eaLnBrk="1" fontAlgn="auto" latinLnBrk="0" hangingPunct="1">
              <a:lnSpc>
                <a:spcPct val="110000"/>
              </a:lnSpc>
              <a:spcBef>
                <a:spcPts val="0"/>
              </a:spcBef>
              <a:spcAft>
                <a:spcPts val="0"/>
              </a:spcAft>
              <a:buClrTx/>
              <a:buSzTx/>
              <a:buFont typeface="Wingdings" panose="05000000000000000000" pitchFamily="2" charset="2"/>
              <a:buNone/>
              <a:tabLst/>
              <a:defRPr/>
            </a:pPr>
            <a:endParaRPr kumimoji="0" lang="de-DE" sz="1200" b="0" i="0" u="none" strike="noStrike" kern="1200" cap="none" spc="0" normalizeH="0" baseline="0" noProof="0" dirty="0">
              <a:ln>
                <a:noFill/>
              </a:ln>
              <a:solidFill>
                <a:srgbClr val="000099"/>
              </a:solidFill>
              <a:effectLst/>
              <a:uLnTx/>
              <a:uFillTx/>
              <a:latin typeface="Arial"/>
              <a:ea typeface="+mn-ea"/>
              <a:cs typeface="+mn-cs"/>
            </a:endParaRPr>
          </a:p>
        </p:txBody>
      </p:sp>
      <p:sp>
        <p:nvSpPr>
          <p:cNvPr id="6" name="Slide Number Placeholder 5"/>
          <p:cNvSpPr>
            <a:spLocks noGrp="1"/>
          </p:cNvSpPr>
          <p:nvPr>
            <p:ph type="sldNum" sz="quarter" idx="5"/>
          </p:nvPr>
        </p:nvSpPr>
        <p:spPr/>
        <p:txBody>
          <a:bodyPr/>
          <a:lstStyle/>
          <a:p>
            <a:pPr marL="0" marR="0" lvl="0" indent="0" algn="r" defTabSz="914400" rtl="0" eaLnBrk="1" fontAlgn="auto" latinLnBrk="0" hangingPunct="1">
              <a:lnSpc>
                <a:spcPct val="110000"/>
              </a:lnSpc>
              <a:spcBef>
                <a:spcPts val="0"/>
              </a:spcBef>
              <a:spcAft>
                <a:spcPts val="0"/>
              </a:spcAft>
              <a:buClrTx/>
              <a:buSzTx/>
              <a:buFont typeface="Wingdings" panose="05000000000000000000" pitchFamily="2" charset="2"/>
              <a:buNone/>
              <a:tabLst/>
              <a:defRPr/>
            </a:pPr>
            <a:fld id="{D4EE2F00-0481-4374-BAE1-182BA4DD3D84}" type="slidenum">
              <a:rPr kumimoji="0" lang="de-DE" sz="1200" b="0" i="0" u="none" strike="noStrike" kern="1200" cap="none" spc="0" normalizeH="0" baseline="0" noProof="0" smtClean="0">
                <a:ln>
                  <a:noFill/>
                </a:ln>
                <a:solidFill>
                  <a:srgbClr val="000099"/>
                </a:solidFill>
                <a:effectLst/>
                <a:uLnTx/>
                <a:uFillTx/>
                <a:latin typeface="Arial"/>
                <a:ea typeface="+mn-ea"/>
                <a:cs typeface="+mn-cs"/>
              </a:rPr>
              <a:pPr marL="0" marR="0" lvl="0" indent="0" algn="r" defTabSz="914400" rtl="0" eaLnBrk="1" fontAlgn="auto" latinLnBrk="0" hangingPunct="1">
                <a:lnSpc>
                  <a:spcPct val="110000"/>
                </a:lnSpc>
                <a:spcBef>
                  <a:spcPts val="0"/>
                </a:spcBef>
                <a:spcAft>
                  <a:spcPts val="0"/>
                </a:spcAft>
                <a:buClrTx/>
                <a:buSzTx/>
                <a:buFont typeface="Wingdings" panose="05000000000000000000" pitchFamily="2" charset="2"/>
                <a:buNone/>
                <a:tabLst/>
                <a:defRPr/>
              </a:pPr>
              <a:t>9</a:t>
            </a:fld>
            <a:endParaRPr kumimoji="0" lang="de-DE" sz="1200" b="0" i="0" u="none" strike="noStrike" kern="1200" cap="none" spc="0" normalizeH="0" baseline="0" noProof="0" dirty="0">
              <a:ln>
                <a:noFill/>
              </a:ln>
              <a:solidFill>
                <a:srgbClr val="000099"/>
              </a:solidFill>
              <a:effectLst/>
              <a:uLnTx/>
              <a:uFillTx/>
              <a:latin typeface="Arial"/>
              <a:ea typeface="+mn-ea"/>
              <a:cs typeface="+mn-cs"/>
            </a:endParaRPr>
          </a:p>
        </p:txBody>
      </p:sp>
    </p:spTree>
    <p:extLst>
      <p:ext uri="{BB962C8B-B14F-4D97-AF65-F5344CB8AC3E}">
        <p14:creationId xmlns:p14="http://schemas.microsoft.com/office/powerpoint/2010/main" val="1220245934"/>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5.emf"/><Relationship Id="rId3" Type="http://schemas.openxmlformats.org/officeDocument/2006/relationships/tags" Target="../tags/tag5.xml"/><Relationship Id="rId7" Type="http://schemas.openxmlformats.org/officeDocument/2006/relationships/image" Target="../media/image4.emf"/><Relationship Id="rId2" Type="http://schemas.openxmlformats.org/officeDocument/2006/relationships/tags" Target="../tags/tag4.xml"/><Relationship Id="rId1" Type="http://schemas.openxmlformats.org/officeDocument/2006/relationships/vmlDrawing" Target="../drawings/vmlDrawing2.vml"/><Relationship Id="rId6" Type="http://schemas.openxmlformats.org/officeDocument/2006/relationships/image" Target="../media/image3.emf"/><Relationship Id="rId5" Type="http://schemas.openxmlformats.org/officeDocument/2006/relationships/oleObject" Target="../embeddings/oleObject2.bin"/><Relationship Id="rId4"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7.emf"/><Relationship Id="rId3" Type="http://schemas.openxmlformats.org/officeDocument/2006/relationships/tags" Target="../tags/tag7.xml"/><Relationship Id="rId7" Type="http://schemas.openxmlformats.org/officeDocument/2006/relationships/image" Target="../media/image6.emf"/><Relationship Id="rId2" Type="http://schemas.openxmlformats.org/officeDocument/2006/relationships/tags" Target="../tags/tag6.xml"/><Relationship Id="rId1" Type="http://schemas.openxmlformats.org/officeDocument/2006/relationships/vmlDrawing" Target="../drawings/vmlDrawing3.vml"/><Relationship Id="rId6" Type="http://schemas.openxmlformats.org/officeDocument/2006/relationships/image" Target="../media/image3.emf"/><Relationship Id="rId5" Type="http://schemas.openxmlformats.org/officeDocument/2006/relationships/oleObject" Target="../embeddings/oleObject3.bin"/><Relationship Id="rId4"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8" Type="http://schemas.openxmlformats.org/officeDocument/2006/relationships/image" Target="../media/image7.emf"/><Relationship Id="rId3" Type="http://schemas.openxmlformats.org/officeDocument/2006/relationships/tags" Target="../tags/tag23.xml"/><Relationship Id="rId7" Type="http://schemas.openxmlformats.org/officeDocument/2006/relationships/image" Target="../media/image6.emf"/><Relationship Id="rId2" Type="http://schemas.openxmlformats.org/officeDocument/2006/relationships/tags" Target="../tags/tag22.xml"/><Relationship Id="rId1" Type="http://schemas.openxmlformats.org/officeDocument/2006/relationships/vmlDrawing" Target="../drawings/vmlDrawing11.vml"/><Relationship Id="rId6" Type="http://schemas.openxmlformats.org/officeDocument/2006/relationships/image" Target="../media/image3.emf"/><Relationship Id="rId11" Type="http://schemas.openxmlformats.org/officeDocument/2006/relationships/image" Target="../media/image12.png"/><Relationship Id="rId5" Type="http://schemas.openxmlformats.org/officeDocument/2006/relationships/oleObject" Target="../embeddings/oleObject11.bin"/><Relationship Id="rId10" Type="http://schemas.openxmlformats.org/officeDocument/2006/relationships/image" Target="../media/image11.png"/><Relationship Id="rId4" Type="http://schemas.openxmlformats.org/officeDocument/2006/relationships/slideMaster" Target="../slideMasters/slideMaster1.xml"/><Relationship Id="rId9" Type="http://schemas.openxmlformats.org/officeDocument/2006/relationships/image" Target="../media/image10.png"/></Relationships>
</file>

<file path=ppt/slideLayouts/_rels/slideLayout28.xml.rels><?xml version="1.0" encoding="UTF-8" standalone="yes"?>
<Relationships xmlns="http://schemas.openxmlformats.org/package/2006/relationships"><Relationship Id="rId8" Type="http://schemas.openxmlformats.org/officeDocument/2006/relationships/image" Target="../media/image5.emf"/><Relationship Id="rId3" Type="http://schemas.openxmlformats.org/officeDocument/2006/relationships/tags" Target="../tags/tag25.xml"/><Relationship Id="rId7" Type="http://schemas.openxmlformats.org/officeDocument/2006/relationships/image" Target="../media/image4.emf"/><Relationship Id="rId2" Type="http://schemas.openxmlformats.org/officeDocument/2006/relationships/tags" Target="../tags/tag24.xml"/><Relationship Id="rId1" Type="http://schemas.openxmlformats.org/officeDocument/2006/relationships/vmlDrawing" Target="../drawings/vmlDrawing12.vml"/><Relationship Id="rId6" Type="http://schemas.openxmlformats.org/officeDocument/2006/relationships/image" Target="../media/image3.emf"/><Relationship Id="rId11" Type="http://schemas.openxmlformats.org/officeDocument/2006/relationships/image" Target="../media/image15.png"/><Relationship Id="rId5" Type="http://schemas.openxmlformats.org/officeDocument/2006/relationships/oleObject" Target="../embeddings/oleObject12.bin"/><Relationship Id="rId10" Type="http://schemas.openxmlformats.org/officeDocument/2006/relationships/image" Target="../media/image14.png"/><Relationship Id="rId4" Type="http://schemas.openxmlformats.org/officeDocument/2006/relationships/slideMaster" Target="../slideMasters/slideMaster1.xml"/><Relationship Id="rId9" Type="http://schemas.openxmlformats.org/officeDocument/2006/relationships/image" Target="../media/image13.png"/></Relationships>
</file>

<file path=ppt/slideLayouts/_rels/slideLayout29.xml.rels><?xml version="1.0" encoding="UTF-8" standalone="yes"?>
<Relationships xmlns="http://schemas.openxmlformats.org/package/2006/relationships"><Relationship Id="rId8" Type="http://schemas.openxmlformats.org/officeDocument/2006/relationships/image" Target="../media/image7.emf"/><Relationship Id="rId3" Type="http://schemas.openxmlformats.org/officeDocument/2006/relationships/tags" Target="../tags/tag27.xml"/><Relationship Id="rId7" Type="http://schemas.openxmlformats.org/officeDocument/2006/relationships/image" Target="../media/image6.emf"/><Relationship Id="rId2" Type="http://schemas.openxmlformats.org/officeDocument/2006/relationships/tags" Target="../tags/tag26.xml"/><Relationship Id="rId1" Type="http://schemas.openxmlformats.org/officeDocument/2006/relationships/vmlDrawing" Target="../drawings/vmlDrawing13.vml"/><Relationship Id="rId6" Type="http://schemas.openxmlformats.org/officeDocument/2006/relationships/image" Target="../media/image3.emf"/><Relationship Id="rId11" Type="http://schemas.openxmlformats.org/officeDocument/2006/relationships/image" Target="../media/image12.png"/><Relationship Id="rId5" Type="http://schemas.openxmlformats.org/officeDocument/2006/relationships/oleObject" Target="../embeddings/oleObject13.bin"/><Relationship Id="rId10" Type="http://schemas.openxmlformats.org/officeDocument/2006/relationships/image" Target="../media/image11.png"/><Relationship Id="rId4" Type="http://schemas.openxmlformats.org/officeDocument/2006/relationships/slideMaster" Target="../slideMasters/slideMaster1.xml"/><Relationship Id="rId9" Type="http://schemas.openxmlformats.org/officeDocument/2006/relationships/image" Target="../media/image10.png"/></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5.emf"/><Relationship Id="rId3" Type="http://schemas.openxmlformats.org/officeDocument/2006/relationships/tags" Target="../tags/tag9.xml"/><Relationship Id="rId7" Type="http://schemas.openxmlformats.org/officeDocument/2006/relationships/image" Target="../media/image4.emf"/><Relationship Id="rId2" Type="http://schemas.openxmlformats.org/officeDocument/2006/relationships/tags" Target="../tags/tag8.xml"/><Relationship Id="rId1" Type="http://schemas.openxmlformats.org/officeDocument/2006/relationships/vmlDrawing" Target="../drawings/vmlDrawing4.vml"/><Relationship Id="rId6" Type="http://schemas.openxmlformats.org/officeDocument/2006/relationships/image" Target="../media/image3.emf"/><Relationship Id="rId5" Type="http://schemas.openxmlformats.org/officeDocument/2006/relationships/oleObject" Target="../embeddings/oleObject4.bin"/><Relationship Id="rId4"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8" Type="http://schemas.openxmlformats.org/officeDocument/2006/relationships/image" Target="../media/image5.emf"/><Relationship Id="rId3" Type="http://schemas.openxmlformats.org/officeDocument/2006/relationships/tags" Target="../tags/tag29.xml"/><Relationship Id="rId7" Type="http://schemas.openxmlformats.org/officeDocument/2006/relationships/image" Target="../media/image4.emf"/><Relationship Id="rId2" Type="http://schemas.openxmlformats.org/officeDocument/2006/relationships/tags" Target="../tags/tag28.xml"/><Relationship Id="rId1" Type="http://schemas.openxmlformats.org/officeDocument/2006/relationships/vmlDrawing" Target="../drawings/vmlDrawing14.vml"/><Relationship Id="rId6" Type="http://schemas.openxmlformats.org/officeDocument/2006/relationships/image" Target="../media/image3.emf"/><Relationship Id="rId11" Type="http://schemas.openxmlformats.org/officeDocument/2006/relationships/image" Target="../media/image15.png"/><Relationship Id="rId5" Type="http://schemas.openxmlformats.org/officeDocument/2006/relationships/oleObject" Target="../embeddings/oleObject14.bin"/><Relationship Id="rId10" Type="http://schemas.openxmlformats.org/officeDocument/2006/relationships/image" Target="../media/image14.png"/><Relationship Id="rId4" Type="http://schemas.openxmlformats.org/officeDocument/2006/relationships/slideMaster" Target="../slideMasters/slideMaster1.xml"/><Relationship Id="rId9" Type="http://schemas.openxmlformats.org/officeDocument/2006/relationships/image" Target="../media/image13.png"/></Relationships>
</file>

<file path=ppt/slideLayouts/_rels/slideLayout31.xml.rels><?xml version="1.0" encoding="UTF-8" standalone="yes"?>
<Relationships xmlns="http://schemas.openxmlformats.org/package/2006/relationships"><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vmlDrawing" Target="../drawings/vmlDrawing15.vml"/><Relationship Id="rId6" Type="http://schemas.openxmlformats.org/officeDocument/2006/relationships/image" Target="../media/image3.emf"/><Relationship Id="rId5" Type="http://schemas.openxmlformats.org/officeDocument/2006/relationships/oleObject" Target="../embeddings/oleObject15.bin"/><Relationship Id="rId4"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7.emf"/><Relationship Id="rId3" Type="http://schemas.openxmlformats.org/officeDocument/2006/relationships/tags" Target="../tags/tag11.xml"/><Relationship Id="rId7" Type="http://schemas.openxmlformats.org/officeDocument/2006/relationships/image" Target="../media/image6.emf"/><Relationship Id="rId2" Type="http://schemas.openxmlformats.org/officeDocument/2006/relationships/tags" Target="../tags/tag10.xml"/><Relationship Id="rId1" Type="http://schemas.openxmlformats.org/officeDocument/2006/relationships/vmlDrawing" Target="../drawings/vmlDrawing5.vml"/><Relationship Id="rId6" Type="http://schemas.openxmlformats.org/officeDocument/2006/relationships/image" Target="../media/image3.emf"/><Relationship Id="rId5" Type="http://schemas.openxmlformats.org/officeDocument/2006/relationships/oleObject" Target="../embeddings/oleObject5.bin"/><Relationship Id="rId4"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8" Type="http://schemas.openxmlformats.org/officeDocument/2006/relationships/image" Target="../media/image5.emf"/><Relationship Id="rId3" Type="http://schemas.openxmlformats.org/officeDocument/2006/relationships/tags" Target="../tags/tag13.xml"/><Relationship Id="rId7" Type="http://schemas.openxmlformats.org/officeDocument/2006/relationships/image" Target="../media/image4.emf"/><Relationship Id="rId2" Type="http://schemas.openxmlformats.org/officeDocument/2006/relationships/tags" Target="../tags/tag12.xml"/><Relationship Id="rId1" Type="http://schemas.openxmlformats.org/officeDocument/2006/relationships/vmlDrawing" Target="../drawings/vmlDrawing6.vml"/><Relationship Id="rId6" Type="http://schemas.openxmlformats.org/officeDocument/2006/relationships/image" Target="../media/image3.emf"/><Relationship Id="rId5" Type="http://schemas.openxmlformats.org/officeDocument/2006/relationships/oleObject" Target="../embeddings/oleObject6.bin"/><Relationship Id="rId4"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8" Type="http://schemas.openxmlformats.org/officeDocument/2006/relationships/image" Target="../media/image7.emf"/><Relationship Id="rId3" Type="http://schemas.openxmlformats.org/officeDocument/2006/relationships/tags" Target="../tags/tag15.xml"/><Relationship Id="rId7" Type="http://schemas.openxmlformats.org/officeDocument/2006/relationships/image" Target="../media/image6.emf"/><Relationship Id="rId2" Type="http://schemas.openxmlformats.org/officeDocument/2006/relationships/tags" Target="../tags/tag14.xml"/><Relationship Id="rId1" Type="http://schemas.openxmlformats.org/officeDocument/2006/relationships/vmlDrawing" Target="../drawings/vmlDrawing7.vml"/><Relationship Id="rId6" Type="http://schemas.openxmlformats.org/officeDocument/2006/relationships/image" Target="../media/image3.emf"/><Relationship Id="rId5" Type="http://schemas.openxmlformats.org/officeDocument/2006/relationships/oleObject" Target="../embeddings/oleObject7.bin"/><Relationship Id="rId4"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5.emf"/><Relationship Id="rId3" Type="http://schemas.openxmlformats.org/officeDocument/2006/relationships/tags" Target="../tags/tag17.xml"/><Relationship Id="rId7" Type="http://schemas.openxmlformats.org/officeDocument/2006/relationships/image" Target="../media/image4.emf"/><Relationship Id="rId2" Type="http://schemas.openxmlformats.org/officeDocument/2006/relationships/tags" Target="../tags/tag16.xml"/><Relationship Id="rId1" Type="http://schemas.openxmlformats.org/officeDocument/2006/relationships/vmlDrawing" Target="../drawings/vmlDrawing8.vml"/><Relationship Id="rId6" Type="http://schemas.openxmlformats.org/officeDocument/2006/relationships/image" Target="../media/image3.emf"/><Relationship Id="rId5" Type="http://schemas.openxmlformats.org/officeDocument/2006/relationships/oleObject" Target="../embeddings/oleObject8.bin"/><Relationship Id="rId4"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8" Type="http://schemas.openxmlformats.org/officeDocument/2006/relationships/image" Target="../media/image4.emf"/><Relationship Id="rId3" Type="http://schemas.openxmlformats.org/officeDocument/2006/relationships/tags" Target="../tags/tag19.xml"/><Relationship Id="rId7" Type="http://schemas.openxmlformats.org/officeDocument/2006/relationships/image" Target="../media/image3.emf"/><Relationship Id="rId2" Type="http://schemas.openxmlformats.org/officeDocument/2006/relationships/tags" Target="../tags/tag18.xml"/><Relationship Id="rId1" Type="http://schemas.openxmlformats.org/officeDocument/2006/relationships/vmlDrawing" Target="../drawings/vmlDrawing9.vml"/><Relationship Id="rId6" Type="http://schemas.openxmlformats.org/officeDocument/2006/relationships/oleObject" Target="../embeddings/oleObject9.bin"/><Relationship Id="rId5" Type="http://schemas.openxmlformats.org/officeDocument/2006/relationships/image" Target="../media/image5.emf"/><Relationship Id="rId4"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8" Type="http://schemas.openxmlformats.org/officeDocument/2006/relationships/image" Target="../media/image8.emf"/><Relationship Id="rId3" Type="http://schemas.openxmlformats.org/officeDocument/2006/relationships/tags" Target="../tags/tag21.xml"/><Relationship Id="rId7" Type="http://schemas.openxmlformats.org/officeDocument/2006/relationships/image" Target="../media/image3.emf"/><Relationship Id="rId2" Type="http://schemas.openxmlformats.org/officeDocument/2006/relationships/tags" Target="../tags/tag20.xml"/><Relationship Id="rId1" Type="http://schemas.openxmlformats.org/officeDocument/2006/relationships/vmlDrawing" Target="../drawings/vmlDrawing10.vml"/><Relationship Id="rId6" Type="http://schemas.openxmlformats.org/officeDocument/2006/relationships/oleObject" Target="../embeddings/oleObject10.bin"/><Relationship Id="rId5" Type="http://schemas.openxmlformats.org/officeDocument/2006/relationships/image" Target="../media/image7.emf"/><Relationship Id="rId4"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bg>
      <p:bgPr>
        <a:solidFill>
          <a:srgbClr val="F3F3F3"/>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2"/>
            </p:custDataLst>
            <p:extLst>
              <p:ext uri="{D42A27DB-BD31-4B8C-83A1-F6EECF244321}">
                <p14:modId xmlns:p14="http://schemas.microsoft.com/office/powerpoint/2010/main" val="63896237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051" name="think-cell Slide" r:id="rId5" imgW="286" imgH="286" progId="TCLayout.ActiveDocument.1">
                  <p:embed/>
                </p:oleObj>
              </mc:Choice>
              <mc:Fallback>
                <p:oleObj name="think-cell Slide" r:id="rId5"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dirty="0" err="1">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tx1"/>
                </a:solidFill>
              </a:defRPr>
            </a:lvl1pPr>
          </a:lstStyle>
          <a:p>
            <a:r>
              <a:rPr lang="en-US" noProof="0" dirty="0"/>
              <a:t>Presentation </a:t>
            </a:r>
            <a:br>
              <a:rPr lang="en-US" noProof="0" dirty="0"/>
            </a:br>
            <a:r>
              <a:rPr lang="en-US" noProof="0" dirty="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tx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10800993" y="-487273"/>
            <a:ext cx="816102"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solidFill>
                  <a:srgbClr val="201751"/>
                </a:solidFill>
              </a:defRPr>
            </a:lvl1pPr>
          </a:lstStyle>
          <a:p>
            <a:fld id="{0306DCFF-9441-4067-89C8-80BA1DD2FCF1}" type="datetime3">
              <a:rPr lang="en-US" smtClean="0"/>
              <a:pPr/>
              <a:t>6 October 2020</a:t>
            </a:fld>
            <a:endParaRPr lang="en-US" dirty="0"/>
          </a:p>
        </p:txBody>
      </p:sp>
      <p:grpSp>
        <p:nvGrpSpPr>
          <p:cNvPr id="28" name="Grafik 26">
            <a:extLst>
              <a:ext uri="{FF2B5EF4-FFF2-40B4-BE49-F238E27FC236}">
                <a16:creationId xmlns:a16="http://schemas.microsoft.com/office/drawing/2014/main" id="{3D57C2D4-C01A-4857-9D61-9F2435B053AD}"/>
              </a:ext>
            </a:extLst>
          </p:cNvPr>
          <p:cNvGrpSpPr/>
          <p:nvPr/>
        </p:nvGrpSpPr>
        <p:grpSpPr>
          <a:xfrm flipV="1">
            <a:off x="8796137" y="2744924"/>
            <a:ext cx="3392976" cy="4120042"/>
            <a:chOff x="5267908" y="2744924"/>
            <a:chExt cx="3392976" cy="4120042"/>
          </a:xfrm>
        </p:grpSpPr>
        <p:sp>
          <p:nvSpPr>
            <p:cNvPr id="29" name="Freihandform: Form 28">
              <a:extLst>
                <a:ext uri="{FF2B5EF4-FFF2-40B4-BE49-F238E27FC236}">
                  <a16:creationId xmlns:a16="http://schemas.microsoft.com/office/drawing/2014/main" id="{1DE8DAE5-42A1-4DC4-8EBC-FC4EB00505B8}"/>
                </a:ext>
              </a:extLst>
            </p:cNvPr>
            <p:cNvSpPr/>
            <p:nvPr/>
          </p:nvSpPr>
          <p:spPr>
            <a:xfrm>
              <a:off x="6479685" y="3229634"/>
              <a:ext cx="1211777" cy="1211777"/>
            </a:xfrm>
            <a:custGeom>
              <a:avLst/>
              <a:gdLst>
                <a:gd name="connsiteX0" fmla="*/ 0 w 1211777"/>
                <a:gd name="connsiteY0" fmla="*/ 0 h 1211777"/>
                <a:gd name="connsiteX1" fmla="*/ 1211777 w 1211777"/>
                <a:gd name="connsiteY1" fmla="*/ 0 h 1211777"/>
                <a:gd name="connsiteX2" fmla="*/ 1211777 w 1211777"/>
                <a:gd name="connsiteY2" fmla="*/ 1211777 h 1211777"/>
                <a:gd name="connsiteX3" fmla="*/ 0 w 1211777"/>
                <a:gd name="connsiteY3" fmla="*/ 1211777 h 1211777"/>
              </a:gdLst>
              <a:ahLst/>
              <a:cxnLst>
                <a:cxn ang="0">
                  <a:pos x="connsiteX0" y="connsiteY0"/>
                </a:cxn>
                <a:cxn ang="0">
                  <a:pos x="connsiteX1" y="connsiteY1"/>
                </a:cxn>
                <a:cxn ang="0">
                  <a:pos x="connsiteX2" y="connsiteY2"/>
                </a:cxn>
                <a:cxn ang="0">
                  <a:pos x="connsiteX3" y="connsiteY3"/>
                </a:cxn>
              </a:cxnLst>
              <a:rect l="l" t="t" r="r" b="b"/>
              <a:pathLst>
                <a:path w="1211777" h="1211777">
                  <a:moveTo>
                    <a:pt x="0" y="0"/>
                  </a:moveTo>
                  <a:lnTo>
                    <a:pt x="1211777" y="0"/>
                  </a:lnTo>
                  <a:lnTo>
                    <a:pt x="1211777" y="1211777"/>
                  </a:lnTo>
                  <a:lnTo>
                    <a:pt x="0" y="1211777"/>
                  </a:lnTo>
                  <a:close/>
                </a:path>
              </a:pathLst>
            </a:custGeom>
            <a:solidFill>
              <a:srgbClr val="00CE7D"/>
            </a:solidFill>
            <a:ln w="12110" cap="flat">
              <a:noFill/>
              <a:prstDash val="solid"/>
              <a:miter/>
            </a:ln>
          </p:spPr>
          <p:txBody>
            <a:bodyPr rtlCol="0" anchor="ctr"/>
            <a:lstStyle/>
            <a:p>
              <a:endParaRPr lang="de-DE"/>
            </a:p>
          </p:txBody>
        </p:sp>
        <p:sp>
          <p:nvSpPr>
            <p:cNvPr id="30" name="Freihandform: Form 29">
              <a:extLst>
                <a:ext uri="{FF2B5EF4-FFF2-40B4-BE49-F238E27FC236}">
                  <a16:creationId xmlns:a16="http://schemas.microsoft.com/office/drawing/2014/main" id="{9A006B06-7E30-476E-80C1-4F201D7E84E9}"/>
                </a:ext>
              </a:extLst>
            </p:cNvPr>
            <p:cNvSpPr/>
            <p:nvPr/>
          </p:nvSpPr>
          <p:spPr>
            <a:xfrm>
              <a:off x="5267908" y="2744924"/>
              <a:ext cx="1211777" cy="484710"/>
            </a:xfrm>
            <a:custGeom>
              <a:avLst/>
              <a:gdLst>
                <a:gd name="connsiteX0" fmla="*/ 0 w 1211777"/>
                <a:gd name="connsiteY0" fmla="*/ 0 h 484710"/>
                <a:gd name="connsiteX1" fmla="*/ 1211777 w 1211777"/>
                <a:gd name="connsiteY1" fmla="*/ 0 h 484710"/>
                <a:gd name="connsiteX2" fmla="*/ 1211777 w 1211777"/>
                <a:gd name="connsiteY2" fmla="*/ 484711 h 484710"/>
                <a:gd name="connsiteX3" fmla="*/ 0 w 1211777"/>
                <a:gd name="connsiteY3" fmla="*/ 484711 h 484710"/>
              </a:gdLst>
              <a:ahLst/>
              <a:cxnLst>
                <a:cxn ang="0">
                  <a:pos x="connsiteX0" y="connsiteY0"/>
                </a:cxn>
                <a:cxn ang="0">
                  <a:pos x="connsiteX1" y="connsiteY1"/>
                </a:cxn>
                <a:cxn ang="0">
                  <a:pos x="connsiteX2" y="connsiteY2"/>
                </a:cxn>
                <a:cxn ang="0">
                  <a:pos x="connsiteX3" y="connsiteY3"/>
                </a:cxn>
              </a:cxnLst>
              <a:rect l="l" t="t" r="r" b="b"/>
              <a:pathLst>
                <a:path w="1211777" h="484710">
                  <a:moveTo>
                    <a:pt x="0" y="0"/>
                  </a:moveTo>
                  <a:lnTo>
                    <a:pt x="1211777" y="0"/>
                  </a:lnTo>
                  <a:lnTo>
                    <a:pt x="1211777" y="484711"/>
                  </a:lnTo>
                  <a:lnTo>
                    <a:pt x="0" y="484711"/>
                  </a:lnTo>
                  <a:close/>
                </a:path>
              </a:pathLst>
            </a:custGeom>
            <a:solidFill>
              <a:srgbClr val="201751"/>
            </a:solidFill>
            <a:ln w="12110" cap="flat">
              <a:noFill/>
              <a:prstDash val="solid"/>
              <a:miter/>
            </a:ln>
          </p:spPr>
          <p:txBody>
            <a:bodyPr rtlCol="0" anchor="ctr"/>
            <a:lstStyle/>
            <a:p>
              <a:endParaRPr lang="de-DE"/>
            </a:p>
          </p:txBody>
        </p:sp>
        <p:sp>
          <p:nvSpPr>
            <p:cNvPr id="31" name="Freihandform: Form 30">
              <a:extLst>
                <a:ext uri="{FF2B5EF4-FFF2-40B4-BE49-F238E27FC236}">
                  <a16:creationId xmlns:a16="http://schemas.microsoft.com/office/drawing/2014/main" id="{E708ABD0-790C-43C1-84ED-8175CC87B7CB}"/>
                </a:ext>
              </a:extLst>
            </p:cNvPr>
            <p:cNvSpPr/>
            <p:nvPr/>
          </p:nvSpPr>
          <p:spPr>
            <a:xfrm>
              <a:off x="5267908" y="4441411"/>
              <a:ext cx="1211777" cy="2423554"/>
            </a:xfrm>
            <a:custGeom>
              <a:avLst/>
              <a:gdLst>
                <a:gd name="connsiteX0" fmla="*/ 0 w 1211777"/>
                <a:gd name="connsiteY0" fmla="*/ 0 h 2423554"/>
                <a:gd name="connsiteX1" fmla="*/ 1211777 w 1211777"/>
                <a:gd name="connsiteY1" fmla="*/ 0 h 2423554"/>
                <a:gd name="connsiteX2" fmla="*/ 1211777 w 1211777"/>
                <a:gd name="connsiteY2" fmla="*/ 2423554 h 2423554"/>
                <a:gd name="connsiteX3" fmla="*/ 0 w 1211777"/>
                <a:gd name="connsiteY3" fmla="*/ 2423554 h 2423554"/>
              </a:gdLst>
              <a:ahLst/>
              <a:cxnLst>
                <a:cxn ang="0">
                  <a:pos x="connsiteX0" y="connsiteY0"/>
                </a:cxn>
                <a:cxn ang="0">
                  <a:pos x="connsiteX1" y="connsiteY1"/>
                </a:cxn>
                <a:cxn ang="0">
                  <a:pos x="connsiteX2" y="connsiteY2"/>
                </a:cxn>
                <a:cxn ang="0">
                  <a:pos x="connsiteX3" y="connsiteY3"/>
                </a:cxn>
              </a:cxnLst>
              <a:rect l="l" t="t" r="r" b="b"/>
              <a:pathLst>
                <a:path w="1211777" h="2423554">
                  <a:moveTo>
                    <a:pt x="0" y="0"/>
                  </a:moveTo>
                  <a:lnTo>
                    <a:pt x="1211777" y="0"/>
                  </a:lnTo>
                  <a:lnTo>
                    <a:pt x="1211777" y="2423554"/>
                  </a:lnTo>
                  <a:lnTo>
                    <a:pt x="0" y="2423554"/>
                  </a:lnTo>
                  <a:close/>
                </a:path>
              </a:pathLst>
            </a:custGeom>
            <a:gradFill>
              <a:gsLst>
                <a:gs pos="90000">
                  <a:schemeClr val="bg2"/>
                </a:gs>
                <a:gs pos="20000">
                  <a:srgbClr val="00CE7D"/>
                </a:gs>
              </a:gsLst>
              <a:lin ang="5400000" scaled="1"/>
            </a:gradFill>
            <a:ln w="12110" cap="flat">
              <a:noFill/>
              <a:prstDash val="solid"/>
              <a:miter/>
            </a:ln>
          </p:spPr>
          <p:txBody>
            <a:bodyPr rtlCol="0" anchor="ctr"/>
            <a:lstStyle/>
            <a:p>
              <a:endParaRPr lang="de-DE"/>
            </a:p>
          </p:txBody>
        </p:sp>
        <p:sp>
          <p:nvSpPr>
            <p:cNvPr id="32" name="Freihandform: Form 31">
              <a:extLst>
                <a:ext uri="{FF2B5EF4-FFF2-40B4-BE49-F238E27FC236}">
                  <a16:creationId xmlns:a16="http://schemas.microsoft.com/office/drawing/2014/main" id="{1CDDECDE-B2C3-49EE-ACEE-E824431939D5}"/>
                </a:ext>
              </a:extLst>
            </p:cNvPr>
            <p:cNvSpPr/>
            <p:nvPr/>
          </p:nvSpPr>
          <p:spPr>
            <a:xfrm>
              <a:off x="7691462" y="2744924"/>
              <a:ext cx="969421" cy="1696487"/>
            </a:xfrm>
            <a:custGeom>
              <a:avLst/>
              <a:gdLst>
                <a:gd name="connsiteX0" fmla="*/ 969422 w 969421"/>
                <a:gd name="connsiteY0" fmla="*/ 0 h 1696487"/>
                <a:gd name="connsiteX1" fmla="*/ 0 w 969421"/>
                <a:gd name="connsiteY1" fmla="*/ 0 h 1696487"/>
                <a:gd name="connsiteX2" fmla="*/ 0 w 969421"/>
                <a:gd name="connsiteY2" fmla="*/ 1696488 h 1696487"/>
                <a:gd name="connsiteX3" fmla="*/ 969422 w 969421"/>
                <a:gd name="connsiteY3" fmla="*/ 1211898 h 1696487"/>
                <a:gd name="connsiteX4" fmla="*/ 969422 w 969421"/>
                <a:gd name="connsiteY4" fmla="*/ 0 h 16964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9421" h="1696487">
                  <a:moveTo>
                    <a:pt x="969422" y="0"/>
                  </a:moveTo>
                  <a:lnTo>
                    <a:pt x="0" y="0"/>
                  </a:lnTo>
                  <a:lnTo>
                    <a:pt x="0" y="1696488"/>
                  </a:lnTo>
                  <a:cubicBezTo>
                    <a:pt x="396372" y="1696488"/>
                    <a:pt x="748394" y="1506118"/>
                    <a:pt x="969422" y="1211898"/>
                  </a:cubicBezTo>
                  <a:lnTo>
                    <a:pt x="969422" y="0"/>
                  </a:lnTo>
                  <a:close/>
                </a:path>
              </a:pathLst>
            </a:custGeom>
            <a:solidFill>
              <a:srgbClr val="201751"/>
            </a:solidFill>
            <a:ln w="12110" cap="flat">
              <a:noFill/>
              <a:prstDash val="solid"/>
              <a:miter/>
            </a:ln>
          </p:spPr>
          <p:txBody>
            <a:bodyPr rtlCol="0" anchor="ctr"/>
            <a:lstStyle/>
            <a:p>
              <a:endParaRPr lang="de-DE"/>
            </a:p>
          </p:txBody>
        </p:sp>
        <p:sp>
          <p:nvSpPr>
            <p:cNvPr id="33" name="Freihandform: Form 32">
              <a:extLst>
                <a:ext uri="{FF2B5EF4-FFF2-40B4-BE49-F238E27FC236}">
                  <a16:creationId xmlns:a16="http://schemas.microsoft.com/office/drawing/2014/main" id="{E7A91B63-ABB8-431C-8DC5-318EADCEA8A7}"/>
                </a:ext>
              </a:extLst>
            </p:cNvPr>
            <p:cNvSpPr/>
            <p:nvPr/>
          </p:nvSpPr>
          <p:spPr>
            <a:xfrm>
              <a:off x="7691462" y="5895544"/>
              <a:ext cx="969421" cy="969421"/>
            </a:xfrm>
            <a:custGeom>
              <a:avLst/>
              <a:gdLst>
                <a:gd name="connsiteX0" fmla="*/ 0 w 969421"/>
                <a:gd name="connsiteY0" fmla="*/ 969422 h 969421"/>
                <a:gd name="connsiteX1" fmla="*/ 969422 w 969421"/>
                <a:gd name="connsiteY1" fmla="*/ 969422 h 969421"/>
                <a:gd name="connsiteX2" fmla="*/ 969422 w 969421"/>
                <a:gd name="connsiteY2" fmla="*/ 0 h 969421"/>
              </a:gdLst>
              <a:ahLst/>
              <a:cxnLst>
                <a:cxn ang="0">
                  <a:pos x="connsiteX0" y="connsiteY0"/>
                </a:cxn>
                <a:cxn ang="0">
                  <a:pos x="connsiteX1" y="connsiteY1"/>
                </a:cxn>
                <a:cxn ang="0">
                  <a:pos x="connsiteX2" y="connsiteY2"/>
                </a:cxn>
              </a:cxnLst>
              <a:rect l="l" t="t" r="r" b="b"/>
              <a:pathLst>
                <a:path w="969421" h="969421">
                  <a:moveTo>
                    <a:pt x="0" y="969422"/>
                  </a:moveTo>
                  <a:lnTo>
                    <a:pt x="969422" y="969422"/>
                  </a:lnTo>
                  <a:lnTo>
                    <a:pt x="969422" y="0"/>
                  </a:lnTo>
                  <a:close/>
                </a:path>
              </a:pathLst>
            </a:custGeom>
            <a:solidFill>
              <a:srgbClr val="201751"/>
            </a:solidFill>
            <a:ln w="12110" cap="flat">
              <a:noFill/>
              <a:prstDash val="solid"/>
              <a:miter/>
            </a:ln>
          </p:spPr>
          <p:txBody>
            <a:bodyPr rtlCol="0" anchor="ctr"/>
            <a:lstStyle/>
            <a:p>
              <a:endParaRPr lang="de-DE"/>
            </a:p>
          </p:txBody>
        </p:sp>
        <p:sp>
          <p:nvSpPr>
            <p:cNvPr id="34" name="Freihandform: Form 33">
              <a:extLst>
                <a:ext uri="{FF2B5EF4-FFF2-40B4-BE49-F238E27FC236}">
                  <a16:creationId xmlns:a16="http://schemas.microsoft.com/office/drawing/2014/main" id="{42AE8AFB-D670-4E0D-A62C-E61AED66A362}"/>
                </a:ext>
              </a:extLst>
            </p:cNvPr>
            <p:cNvSpPr/>
            <p:nvPr/>
          </p:nvSpPr>
          <p:spPr>
            <a:xfrm>
              <a:off x="6479685" y="4441411"/>
              <a:ext cx="2181198" cy="2423554"/>
            </a:xfrm>
            <a:custGeom>
              <a:avLst/>
              <a:gdLst>
                <a:gd name="connsiteX0" fmla="*/ 2181199 w 2181198"/>
                <a:gd name="connsiteY0" fmla="*/ 0 h 2423554"/>
                <a:gd name="connsiteX1" fmla="*/ 1211777 w 2181198"/>
                <a:gd name="connsiteY1" fmla="*/ 0 h 2423554"/>
                <a:gd name="connsiteX2" fmla="*/ 0 w 2181198"/>
                <a:gd name="connsiteY2" fmla="*/ 1211777 h 2423554"/>
                <a:gd name="connsiteX3" fmla="*/ 0 w 2181198"/>
                <a:gd name="connsiteY3" fmla="*/ 2423554 h 2423554"/>
                <a:gd name="connsiteX4" fmla="*/ 2181199 w 2181198"/>
                <a:gd name="connsiteY4" fmla="*/ 242355 h 24235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1198" h="2423554">
                  <a:moveTo>
                    <a:pt x="2181199" y="0"/>
                  </a:moveTo>
                  <a:lnTo>
                    <a:pt x="1211777" y="0"/>
                  </a:lnTo>
                  <a:lnTo>
                    <a:pt x="0" y="1211777"/>
                  </a:lnTo>
                  <a:lnTo>
                    <a:pt x="0" y="2423554"/>
                  </a:lnTo>
                  <a:lnTo>
                    <a:pt x="2181199" y="242355"/>
                  </a:lnTo>
                  <a:close/>
                </a:path>
              </a:pathLst>
            </a:custGeom>
            <a:gradFill flip="none" rotWithShape="1">
              <a:gsLst>
                <a:gs pos="19000">
                  <a:srgbClr val="F3F3F3"/>
                </a:gs>
                <a:gs pos="80000">
                  <a:srgbClr val="00CE7D"/>
                </a:gs>
              </a:gsLst>
              <a:lin ang="5400000" scaled="1"/>
              <a:tileRect/>
            </a:gradFill>
            <a:ln w="12110" cap="flat">
              <a:noFill/>
              <a:prstDash val="solid"/>
              <a:miter/>
            </a:ln>
          </p:spPr>
          <p:txBody>
            <a:bodyPr rtlCol="0" anchor="ctr"/>
            <a:lstStyle/>
            <a:p>
              <a:endParaRPr lang="de-DE"/>
            </a:p>
          </p:txBody>
        </p:sp>
      </p:gr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601200" y="476936"/>
            <a:ext cx="3638169" cy="329870"/>
          </a:xfrm>
          <a:prstGeom prst="rect">
            <a:avLst/>
          </a:prstGeom>
        </p:spPr>
      </p:pic>
    </p:spTree>
    <p:extLst>
      <p:ext uri="{BB962C8B-B14F-4D97-AF65-F5344CB8AC3E}">
        <p14:creationId xmlns:p14="http://schemas.microsoft.com/office/powerpoint/2010/main" val="303500068"/>
      </p:ext>
    </p:extLst>
  </p:cSld>
  <p:clrMapOvr>
    <a:masterClrMapping/>
  </p:clrMapOvr>
  <p:extLst>
    <p:ext uri="{DCECCB84-F9BA-43D5-87BE-67443E8EF086}">
      <p15:sldGuideLst xmlns:p15="http://schemas.microsoft.com/office/powerpoint/2012/main">
        <p15:guide id="1" orient="horz" pos="300" userDrawn="1">
          <p15:clr>
            <a:srgbClr val="FBAE40"/>
          </p15:clr>
        </p15:guide>
        <p15:guide id="2" orient="horz" pos="504"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Kapitel (blau)">
    <p:bg>
      <p:bgPr>
        <a:solidFill>
          <a:srgbClr val="20175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a:xfrm>
            <a:off x="1566774" y="1923421"/>
            <a:ext cx="5256213" cy="1569887"/>
          </a:xfrm>
        </p:spPr>
        <p:txBody>
          <a:bodyPr/>
          <a:lstStyle>
            <a:lvl1pPr>
              <a:lnSpc>
                <a:spcPct val="100000"/>
              </a:lnSpc>
              <a:defRPr sz="3800" b="1">
                <a:solidFill>
                  <a:schemeClr val="bg1"/>
                </a:solidFill>
              </a:defRPr>
            </a:lvl1pPr>
          </a:lstStyle>
          <a:p>
            <a:r>
              <a:rPr lang="en-US" noProof="0"/>
              <a:t>Click to edit Master title style</a:t>
            </a:r>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gray">
          <a:xfrm>
            <a:off x="587375" y="1736812"/>
            <a:ext cx="971550" cy="1756496"/>
          </a:xfrm>
        </p:spPr>
        <p:txBody>
          <a:bodyPr/>
          <a:lstStyle>
            <a:lvl1pPr marL="0" indent="0">
              <a:lnSpc>
                <a:spcPct val="100000"/>
              </a:lnSpc>
              <a:buNone/>
              <a:defRPr sz="10400" b="1">
                <a:solidFill>
                  <a:schemeClr val="tx2"/>
                </a:solidFill>
              </a:defRPr>
            </a:lvl1pPr>
          </a:lstStyle>
          <a:p>
            <a:pPr lvl="0"/>
            <a:r>
              <a:rPr lang="en-US" noProof="0"/>
              <a:t>0</a:t>
            </a:r>
          </a:p>
        </p:txBody>
      </p:sp>
      <p:pic>
        <p:nvPicPr>
          <p:cNvPr id="15" name="Grafik 14">
            <a:extLst>
              <a:ext uri="{FF2B5EF4-FFF2-40B4-BE49-F238E27FC236}">
                <a16:creationId xmlns:a16="http://schemas.microsoft.com/office/drawing/2014/main" id="{441C4611-834B-4041-91F3-915A77DC6DE8}"/>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10800993" y="-487273"/>
            <a:ext cx="816102" cy="1625346"/>
          </a:xfrm>
          <a:prstGeom prst="rect">
            <a:avLst/>
          </a:prstGeom>
        </p:spPr>
      </p:pic>
      <p:pic>
        <p:nvPicPr>
          <p:cNvPr id="16" name="Grafik 15">
            <a:extLst>
              <a:ext uri="{FF2B5EF4-FFF2-40B4-BE49-F238E27FC236}">
                <a16:creationId xmlns:a16="http://schemas.microsoft.com/office/drawing/2014/main" id="{84EF5AA7-A7AA-4571-AB53-31BB9B697DB5}"/>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601200" y="6376858"/>
            <a:ext cx="576063" cy="126030"/>
          </a:xfrm>
          <a:prstGeom prst="rect">
            <a:avLst/>
          </a:prstGeom>
        </p:spPr>
      </p:pic>
      <p:grpSp>
        <p:nvGrpSpPr>
          <p:cNvPr id="23" name="Gruppieren 22">
            <a:extLst>
              <a:ext uri="{FF2B5EF4-FFF2-40B4-BE49-F238E27FC236}">
                <a16:creationId xmlns:a16="http://schemas.microsoft.com/office/drawing/2014/main" id="{A7A32B11-6251-44A6-A455-7582171F1494}"/>
              </a:ext>
            </a:extLst>
          </p:cNvPr>
          <p:cNvGrpSpPr>
            <a:grpSpLocks noChangeAspect="1"/>
          </p:cNvGrpSpPr>
          <p:nvPr userDrawn="1"/>
        </p:nvGrpSpPr>
        <p:grpSpPr>
          <a:xfrm>
            <a:off x="10473990" y="2060575"/>
            <a:ext cx="1718009" cy="2577013"/>
            <a:chOff x="10473990" y="2384884"/>
            <a:chExt cx="1718009" cy="2577013"/>
          </a:xfrm>
        </p:grpSpPr>
        <p:sp>
          <p:nvSpPr>
            <p:cNvPr id="24" name="Freihandform: Form 23">
              <a:extLst>
                <a:ext uri="{FF2B5EF4-FFF2-40B4-BE49-F238E27FC236}">
                  <a16:creationId xmlns:a16="http://schemas.microsoft.com/office/drawing/2014/main" id="{FE4E3F4A-92EE-40B8-83C3-F687E3836A35}"/>
                </a:ext>
              </a:extLst>
            </p:cNvPr>
            <p:cNvSpPr/>
            <p:nvPr/>
          </p:nvSpPr>
          <p:spPr>
            <a:xfrm>
              <a:off x="10473990" y="4102893"/>
              <a:ext cx="859004" cy="859004"/>
            </a:xfrm>
            <a:custGeom>
              <a:avLst/>
              <a:gdLst>
                <a:gd name="connsiteX0" fmla="*/ 0 w 859004"/>
                <a:gd name="connsiteY0" fmla="*/ 0 h 859004"/>
                <a:gd name="connsiteX1" fmla="*/ 859005 w 859004"/>
                <a:gd name="connsiteY1" fmla="*/ 0 h 859004"/>
                <a:gd name="connsiteX2" fmla="*/ 859005 w 859004"/>
                <a:gd name="connsiteY2" fmla="*/ 859005 h 859004"/>
                <a:gd name="connsiteX3" fmla="*/ 0 w 859004"/>
                <a:gd name="connsiteY3" fmla="*/ 859005 h 859004"/>
              </a:gdLst>
              <a:ahLst/>
              <a:cxnLst>
                <a:cxn ang="0">
                  <a:pos x="connsiteX0" y="connsiteY0"/>
                </a:cxn>
                <a:cxn ang="0">
                  <a:pos x="connsiteX1" y="connsiteY1"/>
                </a:cxn>
                <a:cxn ang="0">
                  <a:pos x="connsiteX2" y="connsiteY2"/>
                </a:cxn>
                <a:cxn ang="0">
                  <a:pos x="connsiteX3" y="connsiteY3"/>
                </a:cxn>
              </a:cxnLst>
              <a:rect l="l" t="t" r="r" b="b"/>
              <a:pathLst>
                <a:path w="859004" h="859004">
                  <a:moveTo>
                    <a:pt x="0" y="0"/>
                  </a:moveTo>
                  <a:lnTo>
                    <a:pt x="859005" y="0"/>
                  </a:lnTo>
                  <a:lnTo>
                    <a:pt x="859005" y="859005"/>
                  </a:lnTo>
                  <a:lnTo>
                    <a:pt x="0" y="859005"/>
                  </a:lnTo>
                  <a:close/>
                </a:path>
              </a:pathLst>
            </a:custGeom>
            <a:solidFill>
              <a:srgbClr val="00CE7D"/>
            </a:solidFill>
            <a:ln w="8572" cap="flat">
              <a:noFill/>
              <a:prstDash val="solid"/>
              <a:miter/>
            </a:ln>
          </p:spPr>
          <p:txBody>
            <a:bodyPr rtlCol="0" anchor="ctr"/>
            <a:lstStyle/>
            <a:p>
              <a:endParaRPr lang="de-DE"/>
            </a:p>
          </p:txBody>
        </p:sp>
        <p:sp>
          <p:nvSpPr>
            <p:cNvPr id="25" name="Freihandform: Form 24">
              <a:extLst>
                <a:ext uri="{FF2B5EF4-FFF2-40B4-BE49-F238E27FC236}">
                  <a16:creationId xmlns:a16="http://schemas.microsoft.com/office/drawing/2014/main" id="{ACA577BB-972D-4F24-9540-3277C01DF70D}"/>
                </a:ext>
              </a:extLst>
            </p:cNvPr>
            <p:cNvSpPr/>
            <p:nvPr/>
          </p:nvSpPr>
          <p:spPr>
            <a:xfrm>
              <a:off x="11332994" y="2384884"/>
              <a:ext cx="859004" cy="859004"/>
            </a:xfrm>
            <a:custGeom>
              <a:avLst/>
              <a:gdLst>
                <a:gd name="connsiteX0" fmla="*/ 859005 w 859004"/>
                <a:gd name="connsiteY0" fmla="*/ 859005 h 859004"/>
                <a:gd name="connsiteX1" fmla="*/ 0 w 859004"/>
                <a:gd name="connsiteY1" fmla="*/ 0 h 859004"/>
                <a:gd name="connsiteX2" fmla="*/ 859005 w 859004"/>
                <a:gd name="connsiteY2" fmla="*/ 0 h 859004"/>
              </a:gdLst>
              <a:ahLst/>
              <a:cxnLst>
                <a:cxn ang="0">
                  <a:pos x="connsiteX0" y="connsiteY0"/>
                </a:cxn>
                <a:cxn ang="0">
                  <a:pos x="connsiteX1" y="connsiteY1"/>
                </a:cxn>
                <a:cxn ang="0">
                  <a:pos x="connsiteX2" y="connsiteY2"/>
                </a:cxn>
              </a:cxnLst>
              <a:rect l="l" t="t" r="r" b="b"/>
              <a:pathLst>
                <a:path w="859004" h="859004">
                  <a:moveTo>
                    <a:pt x="859005" y="859005"/>
                  </a:moveTo>
                  <a:lnTo>
                    <a:pt x="0" y="0"/>
                  </a:lnTo>
                  <a:lnTo>
                    <a:pt x="859005" y="0"/>
                  </a:lnTo>
                  <a:close/>
                </a:path>
              </a:pathLst>
            </a:custGeom>
            <a:solidFill>
              <a:srgbClr val="00CE7D"/>
            </a:solidFill>
            <a:ln w="8572" cap="flat">
              <a:noFill/>
              <a:prstDash val="solid"/>
              <a:miter/>
            </a:ln>
          </p:spPr>
          <p:txBody>
            <a:bodyPr rtlCol="0" anchor="ctr"/>
            <a:lstStyle/>
            <a:p>
              <a:endParaRPr lang="de-DE"/>
            </a:p>
          </p:txBody>
        </p:sp>
        <p:sp>
          <p:nvSpPr>
            <p:cNvPr id="26" name="Freihandform: Form 25">
              <a:extLst>
                <a:ext uri="{FF2B5EF4-FFF2-40B4-BE49-F238E27FC236}">
                  <a16:creationId xmlns:a16="http://schemas.microsoft.com/office/drawing/2014/main" id="{9ED901D5-BFA6-429C-BBEF-FF46FC43B6B5}"/>
                </a:ext>
              </a:extLst>
            </p:cNvPr>
            <p:cNvSpPr/>
            <p:nvPr/>
          </p:nvSpPr>
          <p:spPr>
            <a:xfrm>
              <a:off x="10473990" y="2384884"/>
              <a:ext cx="1718009" cy="1718009"/>
            </a:xfrm>
            <a:custGeom>
              <a:avLst/>
              <a:gdLst>
                <a:gd name="connsiteX0" fmla="*/ 859005 w 1718009"/>
                <a:gd name="connsiteY0" fmla="*/ 859005 h 1718009"/>
                <a:gd name="connsiteX1" fmla="*/ 1718009 w 1718009"/>
                <a:gd name="connsiteY1" fmla="*/ 1718009 h 1718009"/>
                <a:gd name="connsiteX2" fmla="*/ 859005 w 1718009"/>
                <a:gd name="connsiteY2" fmla="*/ 1718009 h 1718009"/>
                <a:gd name="connsiteX3" fmla="*/ 0 w 1718009"/>
                <a:gd name="connsiteY3" fmla="*/ 859005 h 1718009"/>
                <a:gd name="connsiteX4" fmla="*/ 0 w 1718009"/>
                <a:gd name="connsiteY4" fmla="*/ 0 h 17180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8009" h="1718009">
                  <a:moveTo>
                    <a:pt x="859005" y="859005"/>
                  </a:moveTo>
                  <a:lnTo>
                    <a:pt x="1718009" y="1718009"/>
                  </a:lnTo>
                  <a:lnTo>
                    <a:pt x="859005" y="1718009"/>
                  </a:lnTo>
                  <a:lnTo>
                    <a:pt x="0" y="859005"/>
                  </a:lnTo>
                  <a:lnTo>
                    <a:pt x="0" y="0"/>
                  </a:lnTo>
                  <a:close/>
                </a:path>
              </a:pathLst>
            </a:custGeom>
            <a:solidFill>
              <a:srgbClr val="FFFFFF"/>
            </a:solidFill>
            <a:ln w="8572" cap="flat">
              <a:noFill/>
              <a:prstDash val="solid"/>
              <a:miter/>
            </a:ln>
          </p:spPr>
          <p:txBody>
            <a:bodyPr rtlCol="0" anchor="ctr"/>
            <a:lstStyle/>
            <a:p>
              <a:endParaRPr lang="de-DE"/>
            </a:p>
          </p:txBody>
        </p:sp>
      </p:grpSp>
      <p:sp>
        <p:nvSpPr>
          <p:cNvPr id="3" name="Date Placeholder 2">
            <a:extLst>
              <a:ext uri="{FF2B5EF4-FFF2-40B4-BE49-F238E27FC236}">
                <a16:creationId xmlns:a16="http://schemas.microsoft.com/office/drawing/2014/main" id="{CC7E09BA-4FEF-48FD-B8AD-8B50BF94E738}"/>
              </a:ext>
            </a:extLst>
          </p:cNvPr>
          <p:cNvSpPr>
            <a:spLocks noGrp="1"/>
          </p:cNvSpPr>
          <p:nvPr>
            <p:ph type="dt" sz="half" idx="11"/>
          </p:nvPr>
        </p:nvSpPr>
        <p:spPr/>
        <p:txBody>
          <a:bodyPr/>
          <a:lstStyle>
            <a:lvl1pPr>
              <a:defRPr>
                <a:solidFill>
                  <a:schemeClr val="bg1"/>
                </a:solidFill>
              </a:defRPr>
            </a:lvl1pPr>
          </a:lstStyle>
          <a:p>
            <a:fld id="{712A3BE7-7538-4ED6-A67C-2644D387AE0C}" type="datetime3">
              <a:rPr lang="en-US" noProof="0" smtClean="0"/>
              <a:t>6 October 2020</a:t>
            </a:fld>
            <a:endParaRPr lang="en-US" noProof="0"/>
          </a:p>
        </p:txBody>
      </p:sp>
      <p:sp>
        <p:nvSpPr>
          <p:cNvPr id="6" name="Slide Number Placeholder 5">
            <a:extLst>
              <a:ext uri="{FF2B5EF4-FFF2-40B4-BE49-F238E27FC236}">
                <a16:creationId xmlns:a16="http://schemas.microsoft.com/office/drawing/2014/main" id="{9B47D739-476D-4DE4-8BF7-5CCF6A910F43}"/>
              </a:ext>
            </a:extLst>
          </p:cNvPr>
          <p:cNvSpPr>
            <a:spLocks noGrp="1"/>
          </p:cNvSpPr>
          <p:nvPr>
            <p:ph type="sldNum" sz="quarter" idx="12"/>
          </p:nvPr>
        </p:nvSpPr>
        <p:spPr/>
        <p:txBody>
          <a:bodyPr/>
          <a:lstStyle>
            <a:lvl1pPr>
              <a:defRPr>
                <a:solidFill>
                  <a:schemeClr val="bg1"/>
                </a:solidFill>
              </a:defRPr>
            </a:lvl1p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1618345248"/>
      </p:ext>
    </p:extLst>
  </p:cSld>
  <p:clrMapOvr>
    <a:masterClrMapping/>
  </p:clrMapOvr>
  <p:extLst>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Kapitel (grün)">
    <p:bg>
      <p:bgPr>
        <a:solidFill>
          <a:srgbClr val="00CE7D"/>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a:xfrm>
            <a:off x="1566774" y="1923421"/>
            <a:ext cx="5256213" cy="1569887"/>
          </a:xfrm>
        </p:spPr>
        <p:txBody>
          <a:bodyPr/>
          <a:lstStyle>
            <a:lvl1pPr>
              <a:lnSpc>
                <a:spcPct val="100000"/>
              </a:lnSpc>
              <a:defRPr sz="3800" b="1">
                <a:solidFill>
                  <a:schemeClr val="tx1"/>
                </a:solidFill>
              </a:defRPr>
            </a:lvl1pPr>
          </a:lstStyle>
          <a:p>
            <a:r>
              <a:rPr lang="en-US" noProof="0"/>
              <a:t>Click to edit Master title style</a:t>
            </a:r>
            <a:endParaRPr lang="en-US" noProof="0" dirty="0"/>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gray">
          <a:xfrm>
            <a:off x="587375" y="1736812"/>
            <a:ext cx="971550" cy="1756496"/>
          </a:xfrm>
        </p:spPr>
        <p:txBody>
          <a:bodyPr/>
          <a:lstStyle>
            <a:lvl1pPr marL="0" indent="0">
              <a:lnSpc>
                <a:spcPct val="100000"/>
              </a:lnSpc>
              <a:buNone/>
              <a:defRPr sz="10400" b="1">
                <a:solidFill>
                  <a:schemeClr val="bg1"/>
                </a:solidFill>
              </a:defRPr>
            </a:lvl1pPr>
          </a:lstStyle>
          <a:p>
            <a:pPr lvl="0"/>
            <a:r>
              <a:rPr lang="en-US" noProof="0"/>
              <a:t>0</a:t>
            </a:r>
          </a:p>
        </p:txBody>
      </p:sp>
      <p:pic>
        <p:nvPicPr>
          <p:cNvPr id="15" name="Grafik 14">
            <a:extLst>
              <a:ext uri="{FF2B5EF4-FFF2-40B4-BE49-F238E27FC236}">
                <a16:creationId xmlns:a16="http://schemas.microsoft.com/office/drawing/2014/main" id="{441C4611-834B-4041-91F3-915A77DC6DE8}"/>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10801165" y="-487273"/>
            <a:ext cx="815757" cy="1625346"/>
          </a:xfrm>
          <a:prstGeom prst="rect">
            <a:avLst/>
          </a:prstGeom>
        </p:spPr>
      </p:pic>
      <p:pic>
        <p:nvPicPr>
          <p:cNvPr id="9" name="Grafik 8">
            <a:extLst>
              <a:ext uri="{FF2B5EF4-FFF2-40B4-BE49-F238E27FC236}">
                <a16:creationId xmlns:a16="http://schemas.microsoft.com/office/drawing/2014/main" id="{7EDF4B65-EABB-4FE0-B71C-17F94088B99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01200" y="6376596"/>
            <a:ext cx="576063" cy="126555"/>
          </a:xfrm>
          <a:prstGeom prst="rect">
            <a:avLst/>
          </a:prstGeom>
        </p:spPr>
      </p:pic>
      <p:grpSp>
        <p:nvGrpSpPr>
          <p:cNvPr id="13" name="Gruppieren 12">
            <a:extLst>
              <a:ext uri="{FF2B5EF4-FFF2-40B4-BE49-F238E27FC236}">
                <a16:creationId xmlns:a16="http://schemas.microsoft.com/office/drawing/2014/main" id="{2C2E47A4-CAB6-46B8-BE0C-44B1499FF68C}"/>
              </a:ext>
            </a:extLst>
          </p:cNvPr>
          <p:cNvGrpSpPr/>
          <p:nvPr userDrawn="1"/>
        </p:nvGrpSpPr>
        <p:grpSpPr>
          <a:xfrm>
            <a:off x="9167664" y="2060848"/>
            <a:ext cx="3024336" cy="1512168"/>
            <a:chOff x="9167664" y="2060848"/>
            <a:chExt cx="3024336" cy="1512168"/>
          </a:xfrm>
        </p:grpSpPr>
        <p:sp>
          <p:nvSpPr>
            <p:cNvPr id="6" name="Freihandform: Form 5">
              <a:extLst>
                <a:ext uri="{FF2B5EF4-FFF2-40B4-BE49-F238E27FC236}">
                  <a16:creationId xmlns:a16="http://schemas.microsoft.com/office/drawing/2014/main" id="{16D54DAA-8AB7-4859-BE73-CA410CA89430}"/>
                </a:ext>
              </a:extLst>
            </p:cNvPr>
            <p:cNvSpPr/>
            <p:nvPr/>
          </p:nvSpPr>
          <p:spPr>
            <a:xfrm>
              <a:off x="11435916" y="2060848"/>
              <a:ext cx="756084" cy="756084"/>
            </a:xfrm>
            <a:custGeom>
              <a:avLst/>
              <a:gdLst>
                <a:gd name="connsiteX0" fmla="*/ 756084 w 756084"/>
                <a:gd name="connsiteY0" fmla="*/ 0 h 756084"/>
                <a:gd name="connsiteX1" fmla="*/ 756084 w 756084"/>
                <a:gd name="connsiteY1" fmla="*/ 756084 h 756084"/>
                <a:gd name="connsiteX2" fmla="*/ 0 w 756084"/>
                <a:gd name="connsiteY2" fmla="*/ 0 h 756084"/>
              </a:gdLst>
              <a:ahLst/>
              <a:cxnLst>
                <a:cxn ang="0">
                  <a:pos x="connsiteX0" y="connsiteY0"/>
                </a:cxn>
                <a:cxn ang="0">
                  <a:pos x="connsiteX1" y="connsiteY1"/>
                </a:cxn>
                <a:cxn ang="0">
                  <a:pos x="connsiteX2" y="connsiteY2"/>
                </a:cxn>
              </a:cxnLst>
              <a:rect l="l" t="t" r="r" b="b"/>
              <a:pathLst>
                <a:path w="756084" h="756084">
                  <a:moveTo>
                    <a:pt x="756084" y="0"/>
                  </a:moveTo>
                  <a:lnTo>
                    <a:pt x="756084" y="756084"/>
                  </a:lnTo>
                  <a:lnTo>
                    <a:pt x="0" y="0"/>
                  </a:lnTo>
                  <a:close/>
                </a:path>
              </a:pathLst>
            </a:custGeom>
            <a:solidFill>
              <a:srgbClr val="201751"/>
            </a:solidFill>
            <a:ln w="7549" cap="flat">
              <a:noFill/>
              <a:prstDash val="solid"/>
              <a:miter/>
            </a:ln>
          </p:spPr>
          <p:txBody>
            <a:bodyPr rtlCol="0" anchor="ctr"/>
            <a:lstStyle/>
            <a:p>
              <a:endParaRPr lang="de-DE"/>
            </a:p>
          </p:txBody>
        </p:sp>
        <p:sp>
          <p:nvSpPr>
            <p:cNvPr id="7" name="Freihandform: Form 6">
              <a:extLst>
                <a:ext uri="{FF2B5EF4-FFF2-40B4-BE49-F238E27FC236}">
                  <a16:creationId xmlns:a16="http://schemas.microsoft.com/office/drawing/2014/main" id="{BF8DF8B8-D3D5-4E11-A199-7C77DE2D3D27}"/>
                </a:ext>
              </a:extLst>
            </p:cNvPr>
            <p:cNvSpPr/>
            <p:nvPr/>
          </p:nvSpPr>
          <p:spPr>
            <a:xfrm>
              <a:off x="10679832" y="2060848"/>
              <a:ext cx="1512168" cy="1512168"/>
            </a:xfrm>
            <a:custGeom>
              <a:avLst/>
              <a:gdLst>
                <a:gd name="connsiteX0" fmla="*/ 0 w 1512168"/>
                <a:gd name="connsiteY0" fmla="*/ 0 h 1512168"/>
                <a:gd name="connsiteX1" fmla="*/ 0 w 1512168"/>
                <a:gd name="connsiteY1" fmla="*/ 756084 h 1512168"/>
                <a:gd name="connsiteX2" fmla="*/ 756084 w 1512168"/>
                <a:gd name="connsiteY2" fmla="*/ 1512168 h 1512168"/>
                <a:gd name="connsiteX3" fmla="*/ 1512168 w 1512168"/>
                <a:gd name="connsiteY3" fmla="*/ 1512168 h 1512168"/>
              </a:gdLst>
              <a:ahLst/>
              <a:cxnLst>
                <a:cxn ang="0">
                  <a:pos x="connsiteX0" y="connsiteY0"/>
                </a:cxn>
                <a:cxn ang="0">
                  <a:pos x="connsiteX1" y="connsiteY1"/>
                </a:cxn>
                <a:cxn ang="0">
                  <a:pos x="connsiteX2" y="connsiteY2"/>
                </a:cxn>
                <a:cxn ang="0">
                  <a:pos x="connsiteX3" y="connsiteY3"/>
                </a:cxn>
              </a:cxnLst>
              <a:rect l="l" t="t" r="r" b="b"/>
              <a:pathLst>
                <a:path w="1512168" h="1512168">
                  <a:moveTo>
                    <a:pt x="0" y="0"/>
                  </a:moveTo>
                  <a:lnTo>
                    <a:pt x="0" y="756084"/>
                  </a:lnTo>
                  <a:lnTo>
                    <a:pt x="756084" y="1512168"/>
                  </a:lnTo>
                  <a:lnTo>
                    <a:pt x="1512168" y="1512168"/>
                  </a:lnTo>
                  <a:close/>
                </a:path>
              </a:pathLst>
            </a:custGeom>
            <a:solidFill>
              <a:srgbClr val="FFFFFF"/>
            </a:solidFill>
            <a:ln w="7549" cap="flat">
              <a:noFill/>
              <a:prstDash val="solid"/>
              <a:miter/>
            </a:ln>
          </p:spPr>
          <p:txBody>
            <a:bodyPr rtlCol="0" anchor="ctr"/>
            <a:lstStyle/>
            <a:p>
              <a:endParaRPr lang="de-DE"/>
            </a:p>
          </p:txBody>
        </p:sp>
        <p:sp>
          <p:nvSpPr>
            <p:cNvPr id="12" name="Freihandform: Form 11">
              <a:extLst>
                <a:ext uri="{FF2B5EF4-FFF2-40B4-BE49-F238E27FC236}">
                  <a16:creationId xmlns:a16="http://schemas.microsoft.com/office/drawing/2014/main" id="{56CB23BD-376E-494C-B9BD-49C693E7B475}"/>
                </a:ext>
              </a:extLst>
            </p:cNvPr>
            <p:cNvSpPr/>
            <p:nvPr/>
          </p:nvSpPr>
          <p:spPr>
            <a:xfrm>
              <a:off x="9167664" y="2060848"/>
              <a:ext cx="1512168" cy="756084"/>
            </a:xfrm>
            <a:custGeom>
              <a:avLst/>
              <a:gdLst>
                <a:gd name="connsiteX0" fmla="*/ 1134126 w 1512168"/>
                <a:gd name="connsiteY0" fmla="*/ 0 h 756084"/>
                <a:gd name="connsiteX1" fmla="*/ 1134126 w 1512168"/>
                <a:gd name="connsiteY1" fmla="*/ 0 h 756084"/>
                <a:gd name="connsiteX2" fmla="*/ 378042 w 1512168"/>
                <a:gd name="connsiteY2" fmla="*/ 0 h 756084"/>
                <a:gd name="connsiteX3" fmla="*/ 0 w 1512168"/>
                <a:gd name="connsiteY3" fmla="*/ 378042 h 756084"/>
                <a:gd name="connsiteX4" fmla="*/ 378042 w 1512168"/>
                <a:gd name="connsiteY4" fmla="*/ 756084 h 756084"/>
                <a:gd name="connsiteX5" fmla="*/ 756084 w 1512168"/>
                <a:gd name="connsiteY5" fmla="*/ 756084 h 756084"/>
                <a:gd name="connsiteX6" fmla="*/ 756084 w 1512168"/>
                <a:gd name="connsiteY6" fmla="*/ 756084 h 756084"/>
                <a:gd name="connsiteX7" fmla="*/ 1512168 w 1512168"/>
                <a:gd name="connsiteY7" fmla="*/ 756084 h 756084"/>
                <a:gd name="connsiteX8" fmla="*/ 1512168 w 1512168"/>
                <a:gd name="connsiteY8" fmla="*/ 0 h 756084"/>
                <a:gd name="connsiteX9" fmla="*/ 1134126 w 1512168"/>
                <a:gd name="connsiteY9" fmla="*/ 0 h 756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2168" h="756084">
                  <a:moveTo>
                    <a:pt x="1134126" y="0"/>
                  </a:moveTo>
                  <a:lnTo>
                    <a:pt x="1134126" y="0"/>
                  </a:lnTo>
                  <a:lnTo>
                    <a:pt x="378042" y="0"/>
                  </a:lnTo>
                  <a:cubicBezTo>
                    <a:pt x="169287" y="0"/>
                    <a:pt x="0" y="169287"/>
                    <a:pt x="0" y="378042"/>
                  </a:cubicBezTo>
                  <a:cubicBezTo>
                    <a:pt x="0" y="586797"/>
                    <a:pt x="169287" y="756084"/>
                    <a:pt x="378042" y="756084"/>
                  </a:cubicBezTo>
                  <a:lnTo>
                    <a:pt x="756084" y="756084"/>
                  </a:lnTo>
                  <a:lnTo>
                    <a:pt x="756084" y="756084"/>
                  </a:lnTo>
                  <a:lnTo>
                    <a:pt x="1512168" y="756084"/>
                  </a:lnTo>
                  <a:lnTo>
                    <a:pt x="1512168" y="0"/>
                  </a:lnTo>
                  <a:lnTo>
                    <a:pt x="1134126" y="0"/>
                  </a:lnTo>
                  <a:close/>
                </a:path>
              </a:pathLst>
            </a:custGeom>
            <a:solidFill>
              <a:srgbClr val="201751"/>
            </a:solidFill>
            <a:ln w="7549" cap="flat">
              <a:noFill/>
              <a:prstDash val="solid"/>
              <a:miter/>
            </a:ln>
          </p:spPr>
          <p:txBody>
            <a:bodyPr rtlCol="0" anchor="ctr"/>
            <a:lstStyle/>
            <a:p>
              <a:endParaRPr lang="de-DE"/>
            </a:p>
          </p:txBody>
        </p:sp>
      </p:grpSp>
      <p:sp>
        <p:nvSpPr>
          <p:cNvPr id="3" name="Date Placeholder 2">
            <a:extLst>
              <a:ext uri="{FF2B5EF4-FFF2-40B4-BE49-F238E27FC236}">
                <a16:creationId xmlns:a16="http://schemas.microsoft.com/office/drawing/2014/main" id="{243169E7-0F2E-4C33-A691-6D5C2B1A4DAE}"/>
              </a:ext>
            </a:extLst>
          </p:cNvPr>
          <p:cNvSpPr>
            <a:spLocks noGrp="1"/>
          </p:cNvSpPr>
          <p:nvPr>
            <p:ph type="dt" sz="half" idx="11"/>
          </p:nvPr>
        </p:nvSpPr>
        <p:spPr/>
        <p:txBody>
          <a:bodyPr/>
          <a:lstStyle/>
          <a:p>
            <a:fld id="{8755C120-EF72-4B47-B9DD-D088A9F2C1DE}" type="datetime3">
              <a:rPr lang="en-US" noProof="0" smtClean="0"/>
              <a:t>6 October 2020</a:t>
            </a:fld>
            <a:endParaRPr lang="en-US" noProof="0" dirty="0"/>
          </a:p>
        </p:txBody>
      </p:sp>
      <p:sp>
        <p:nvSpPr>
          <p:cNvPr id="8" name="Slide Number Placeholder 7">
            <a:extLst>
              <a:ext uri="{FF2B5EF4-FFF2-40B4-BE49-F238E27FC236}">
                <a16:creationId xmlns:a16="http://schemas.microsoft.com/office/drawing/2014/main" id="{168C6C73-E854-4564-8150-B96B40A316D6}"/>
              </a:ext>
            </a:extLst>
          </p:cNvPr>
          <p:cNvSpPr>
            <a:spLocks noGrp="1"/>
          </p:cNvSpPr>
          <p:nvPr>
            <p:ph type="sldNum" sz="quarter" idx="12"/>
          </p:nvPr>
        </p:nvSpPr>
        <p:spPr/>
        <p:txBody>
          <a:bodyPr/>
          <a:lstStyle/>
          <a:p>
            <a:fld id="{62CB3E74-FC4B-418A-B5F6-72ED80208EB2}" type="slidenum">
              <a:rPr lang="en-US" noProof="0" smtClean="0"/>
              <a:pPr/>
              <a:t>‹#›</a:t>
            </a:fld>
            <a:endParaRPr lang="en-US" noProof="0" dirty="0"/>
          </a:p>
        </p:txBody>
      </p:sp>
    </p:spTree>
    <p:extLst>
      <p:ext uri="{BB962C8B-B14F-4D97-AF65-F5344CB8AC3E}">
        <p14:creationId xmlns:p14="http://schemas.microsoft.com/office/powerpoint/2010/main" val="2594202442"/>
      </p:ext>
    </p:extLst>
  </p:cSld>
  <p:clrMapOvr>
    <a:masterClrMapping/>
  </p:clrMapOvr>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Kapitel (hellgrau)">
    <p:bg>
      <p:bgPr>
        <a:solidFill>
          <a:srgbClr val="F3F3F3"/>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a:xfrm>
            <a:off x="1566774" y="1923421"/>
            <a:ext cx="5256213" cy="1569887"/>
          </a:xfrm>
        </p:spPr>
        <p:txBody>
          <a:bodyPr/>
          <a:lstStyle>
            <a:lvl1pPr>
              <a:lnSpc>
                <a:spcPct val="100000"/>
              </a:lnSpc>
              <a:defRPr sz="3800" b="1">
                <a:solidFill>
                  <a:schemeClr val="tx1"/>
                </a:solidFill>
              </a:defRPr>
            </a:lvl1pPr>
          </a:lstStyle>
          <a:p>
            <a:r>
              <a:rPr lang="en-US" noProof="0"/>
              <a:t>Click to edit Master title style</a:t>
            </a:r>
            <a:endParaRPr lang="en-US" noProof="0" dirty="0"/>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gray">
          <a:xfrm>
            <a:off x="587375" y="1736812"/>
            <a:ext cx="971550" cy="1756496"/>
          </a:xfrm>
        </p:spPr>
        <p:txBody>
          <a:bodyPr/>
          <a:lstStyle>
            <a:lvl1pPr marL="0" indent="0">
              <a:lnSpc>
                <a:spcPct val="100000"/>
              </a:lnSpc>
              <a:buNone/>
              <a:defRPr sz="10400" b="1">
                <a:solidFill>
                  <a:schemeClr val="tx2"/>
                </a:solidFill>
              </a:defRPr>
            </a:lvl1pPr>
          </a:lstStyle>
          <a:p>
            <a:pPr lvl="0"/>
            <a:r>
              <a:rPr lang="en-US" noProof="0"/>
              <a:t>0</a:t>
            </a:r>
          </a:p>
        </p:txBody>
      </p:sp>
      <p:pic>
        <p:nvPicPr>
          <p:cNvPr id="9" name="Grafik 8">
            <a:extLst>
              <a:ext uri="{FF2B5EF4-FFF2-40B4-BE49-F238E27FC236}">
                <a16:creationId xmlns:a16="http://schemas.microsoft.com/office/drawing/2014/main" id="{7EDF4B65-EABB-4FE0-B71C-17F94088B99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01200" y="6376596"/>
            <a:ext cx="576063" cy="126555"/>
          </a:xfrm>
          <a:prstGeom prst="rect">
            <a:avLst/>
          </a:prstGeom>
        </p:spPr>
      </p:pic>
      <p:grpSp>
        <p:nvGrpSpPr>
          <p:cNvPr id="16" name="Gruppieren 15">
            <a:extLst>
              <a:ext uri="{FF2B5EF4-FFF2-40B4-BE49-F238E27FC236}">
                <a16:creationId xmlns:a16="http://schemas.microsoft.com/office/drawing/2014/main" id="{71E2CAEB-5D4E-47C0-9BF0-585D66D109D8}"/>
              </a:ext>
            </a:extLst>
          </p:cNvPr>
          <p:cNvGrpSpPr/>
          <p:nvPr userDrawn="1"/>
        </p:nvGrpSpPr>
        <p:grpSpPr>
          <a:xfrm>
            <a:off x="10476600" y="2060848"/>
            <a:ext cx="1715400" cy="3430800"/>
            <a:chOff x="10476600" y="2060848"/>
            <a:chExt cx="1715400" cy="3430800"/>
          </a:xfrm>
        </p:grpSpPr>
        <p:sp>
          <p:nvSpPr>
            <p:cNvPr id="6" name="Freihandform: Form 5">
              <a:extLst>
                <a:ext uri="{FF2B5EF4-FFF2-40B4-BE49-F238E27FC236}">
                  <a16:creationId xmlns:a16="http://schemas.microsoft.com/office/drawing/2014/main" id="{A36AA7D8-79F9-48F8-8D50-76B559AE5B2B}"/>
                </a:ext>
              </a:extLst>
            </p:cNvPr>
            <p:cNvSpPr/>
            <p:nvPr/>
          </p:nvSpPr>
          <p:spPr>
            <a:xfrm>
              <a:off x="10476600" y="3776248"/>
              <a:ext cx="857700" cy="857700"/>
            </a:xfrm>
            <a:custGeom>
              <a:avLst/>
              <a:gdLst>
                <a:gd name="connsiteX0" fmla="*/ 0 w 857700"/>
                <a:gd name="connsiteY0" fmla="*/ 0 h 857700"/>
                <a:gd name="connsiteX1" fmla="*/ 857700 w 857700"/>
                <a:gd name="connsiteY1" fmla="*/ 0 h 857700"/>
                <a:gd name="connsiteX2" fmla="*/ 857700 w 857700"/>
                <a:gd name="connsiteY2" fmla="*/ 857700 h 857700"/>
                <a:gd name="connsiteX3" fmla="*/ 0 w 857700"/>
                <a:gd name="connsiteY3" fmla="*/ 857700 h 857700"/>
              </a:gdLst>
              <a:ahLst/>
              <a:cxnLst>
                <a:cxn ang="0">
                  <a:pos x="connsiteX0" y="connsiteY0"/>
                </a:cxn>
                <a:cxn ang="0">
                  <a:pos x="connsiteX1" y="connsiteY1"/>
                </a:cxn>
                <a:cxn ang="0">
                  <a:pos x="connsiteX2" y="connsiteY2"/>
                </a:cxn>
                <a:cxn ang="0">
                  <a:pos x="connsiteX3" y="connsiteY3"/>
                </a:cxn>
              </a:cxnLst>
              <a:rect l="l" t="t" r="r" b="b"/>
              <a:pathLst>
                <a:path w="857700" h="857700">
                  <a:moveTo>
                    <a:pt x="0" y="0"/>
                  </a:moveTo>
                  <a:lnTo>
                    <a:pt x="857700" y="0"/>
                  </a:lnTo>
                  <a:lnTo>
                    <a:pt x="857700" y="857700"/>
                  </a:lnTo>
                  <a:lnTo>
                    <a:pt x="0" y="857700"/>
                  </a:lnTo>
                  <a:close/>
                </a:path>
              </a:pathLst>
            </a:custGeom>
            <a:solidFill>
              <a:srgbClr val="00CE7D"/>
            </a:solidFill>
            <a:ln w="8572" cap="flat">
              <a:noFill/>
              <a:prstDash val="solid"/>
              <a:miter/>
            </a:ln>
          </p:spPr>
          <p:txBody>
            <a:bodyPr rtlCol="0" anchor="ctr"/>
            <a:lstStyle/>
            <a:p>
              <a:endParaRPr lang="de-DE"/>
            </a:p>
          </p:txBody>
        </p:sp>
        <p:sp>
          <p:nvSpPr>
            <p:cNvPr id="7" name="Freihandform: Form 6">
              <a:extLst>
                <a:ext uri="{FF2B5EF4-FFF2-40B4-BE49-F238E27FC236}">
                  <a16:creationId xmlns:a16="http://schemas.microsoft.com/office/drawing/2014/main" id="{36C21FC3-1FD1-447D-8444-AD56837E0D3B}"/>
                </a:ext>
              </a:extLst>
            </p:cNvPr>
            <p:cNvSpPr/>
            <p:nvPr/>
          </p:nvSpPr>
          <p:spPr>
            <a:xfrm>
              <a:off x="11334300" y="4633948"/>
              <a:ext cx="857700" cy="857700"/>
            </a:xfrm>
            <a:custGeom>
              <a:avLst/>
              <a:gdLst>
                <a:gd name="connsiteX0" fmla="*/ 0 w 857700"/>
                <a:gd name="connsiteY0" fmla="*/ 0 h 857700"/>
                <a:gd name="connsiteX1" fmla="*/ 857700 w 857700"/>
                <a:gd name="connsiteY1" fmla="*/ 0 h 857700"/>
                <a:gd name="connsiteX2" fmla="*/ 857700 w 857700"/>
                <a:gd name="connsiteY2" fmla="*/ 857700 h 857700"/>
                <a:gd name="connsiteX3" fmla="*/ 0 w 857700"/>
                <a:gd name="connsiteY3" fmla="*/ 857700 h 857700"/>
              </a:gdLst>
              <a:ahLst/>
              <a:cxnLst>
                <a:cxn ang="0">
                  <a:pos x="connsiteX0" y="connsiteY0"/>
                </a:cxn>
                <a:cxn ang="0">
                  <a:pos x="connsiteX1" y="connsiteY1"/>
                </a:cxn>
                <a:cxn ang="0">
                  <a:pos x="connsiteX2" y="connsiteY2"/>
                </a:cxn>
                <a:cxn ang="0">
                  <a:pos x="connsiteX3" y="connsiteY3"/>
                </a:cxn>
              </a:cxnLst>
              <a:rect l="l" t="t" r="r" b="b"/>
              <a:pathLst>
                <a:path w="857700" h="857700">
                  <a:moveTo>
                    <a:pt x="0" y="0"/>
                  </a:moveTo>
                  <a:lnTo>
                    <a:pt x="857700" y="0"/>
                  </a:lnTo>
                  <a:lnTo>
                    <a:pt x="857700" y="857700"/>
                  </a:lnTo>
                  <a:lnTo>
                    <a:pt x="0" y="857700"/>
                  </a:lnTo>
                  <a:close/>
                </a:path>
              </a:pathLst>
            </a:custGeom>
            <a:solidFill>
              <a:srgbClr val="00CE7D"/>
            </a:solidFill>
            <a:ln w="8572" cap="flat">
              <a:noFill/>
              <a:prstDash val="solid"/>
              <a:miter/>
            </a:ln>
          </p:spPr>
          <p:txBody>
            <a:bodyPr rtlCol="0" anchor="ctr"/>
            <a:lstStyle/>
            <a:p>
              <a:endParaRPr lang="de-DE"/>
            </a:p>
          </p:txBody>
        </p:sp>
        <p:sp>
          <p:nvSpPr>
            <p:cNvPr id="8" name="Freihandform: Form 7">
              <a:extLst>
                <a:ext uri="{FF2B5EF4-FFF2-40B4-BE49-F238E27FC236}">
                  <a16:creationId xmlns:a16="http://schemas.microsoft.com/office/drawing/2014/main" id="{53FA56F5-25C4-42FE-8D43-E3DC69FCAA4F}"/>
                </a:ext>
              </a:extLst>
            </p:cNvPr>
            <p:cNvSpPr/>
            <p:nvPr/>
          </p:nvSpPr>
          <p:spPr>
            <a:xfrm>
              <a:off x="10476600" y="2060848"/>
              <a:ext cx="1715400" cy="1715400"/>
            </a:xfrm>
            <a:custGeom>
              <a:avLst/>
              <a:gdLst>
                <a:gd name="connsiteX0" fmla="*/ 857700 w 1715400"/>
                <a:gd name="connsiteY0" fmla="*/ 857700 h 1715400"/>
                <a:gd name="connsiteX1" fmla="*/ 1715400 w 1715400"/>
                <a:gd name="connsiteY1" fmla="*/ 1715400 h 1715400"/>
                <a:gd name="connsiteX2" fmla="*/ 857700 w 1715400"/>
                <a:gd name="connsiteY2" fmla="*/ 1715400 h 1715400"/>
                <a:gd name="connsiteX3" fmla="*/ 0 w 1715400"/>
                <a:gd name="connsiteY3" fmla="*/ 857700 h 1715400"/>
                <a:gd name="connsiteX4" fmla="*/ 0 w 1715400"/>
                <a:gd name="connsiteY4" fmla="*/ 0 h 1715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5400" h="1715400">
                  <a:moveTo>
                    <a:pt x="857700" y="857700"/>
                  </a:moveTo>
                  <a:lnTo>
                    <a:pt x="1715400" y="1715400"/>
                  </a:lnTo>
                  <a:lnTo>
                    <a:pt x="857700" y="1715400"/>
                  </a:lnTo>
                  <a:lnTo>
                    <a:pt x="0" y="857700"/>
                  </a:lnTo>
                  <a:lnTo>
                    <a:pt x="0" y="0"/>
                  </a:lnTo>
                  <a:close/>
                </a:path>
              </a:pathLst>
            </a:custGeom>
            <a:solidFill>
              <a:srgbClr val="201751"/>
            </a:solidFill>
            <a:ln w="8572" cap="flat">
              <a:noFill/>
              <a:prstDash val="solid"/>
              <a:miter/>
            </a:ln>
          </p:spPr>
          <p:txBody>
            <a:bodyPr rtlCol="0" anchor="ctr"/>
            <a:lstStyle/>
            <a:p>
              <a:endParaRPr lang="de-DE"/>
            </a:p>
          </p:txBody>
        </p:sp>
      </p:grpSp>
      <p:pic>
        <p:nvPicPr>
          <p:cNvPr id="17" name="Grafik 16">
            <a:extLst>
              <a:ext uri="{FF2B5EF4-FFF2-40B4-BE49-F238E27FC236}">
                <a16:creationId xmlns:a16="http://schemas.microsoft.com/office/drawing/2014/main" id="{FBD0C543-6099-4F52-ACA4-B4C8A841E24F}"/>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800993" y="-487273"/>
            <a:ext cx="816102" cy="1625346"/>
          </a:xfrm>
          <a:prstGeom prst="rect">
            <a:avLst/>
          </a:prstGeom>
        </p:spPr>
      </p:pic>
      <p:sp>
        <p:nvSpPr>
          <p:cNvPr id="3" name="Date Placeholder 2">
            <a:extLst>
              <a:ext uri="{FF2B5EF4-FFF2-40B4-BE49-F238E27FC236}">
                <a16:creationId xmlns:a16="http://schemas.microsoft.com/office/drawing/2014/main" id="{AD19CB23-D378-4548-9D52-5D434F268FAC}"/>
              </a:ext>
            </a:extLst>
          </p:cNvPr>
          <p:cNvSpPr>
            <a:spLocks noGrp="1"/>
          </p:cNvSpPr>
          <p:nvPr>
            <p:ph type="dt" sz="half" idx="11"/>
          </p:nvPr>
        </p:nvSpPr>
        <p:spPr/>
        <p:txBody>
          <a:bodyPr/>
          <a:lstStyle/>
          <a:p>
            <a:fld id="{60E23543-5D68-4551-B7C0-EBDE71FB9C1A}" type="datetime3">
              <a:rPr lang="en-US" noProof="0" smtClean="0"/>
              <a:t>6 October 2020</a:t>
            </a:fld>
            <a:endParaRPr lang="en-US" noProof="0"/>
          </a:p>
        </p:txBody>
      </p:sp>
      <p:sp>
        <p:nvSpPr>
          <p:cNvPr id="10" name="Slide Number Placeholder 9">
            <a:extLst>
              <a:ext uri="{FF2B5EF4-FFF2-40B4-BE49-F238E27FC236}">
                <a16:creationId xmlns:a16="http://schemas.microsoft.com/office/drawing/2014/main" id="{96F70DAE-5C8B-4EE1-910D-AE01F863E1C2}"/>
              </a:ext>
            </a:extLst>
          </p:cNvPr>
          <p:cNvSpPr>
            <a:spLocks noGrp="1"/>
          </p:cNvSpPr>
          <p:nvPr>
            <p:ph type="sldNum" sz="quarter" idx="12"/>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1214077407"/>
      </p:ext>
    </p:extLst>
  </p:cSld>
  <p:clrMapOvr>
    <a:masterClrMapping/>
  </p:clrMapOvr>
  <p:extLst>
    <p:ext uri="{DCECCB84-F9BA-43D5-87BE-67443E8EF086}">
      <p15:sldGuideLst xmlns:p15="http://schemas.microsoft.com/office/powerpoint/2012/main"/>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Kapitel einfach (blau)">
    <p:bg>
      <p:bgPr>
        <a:solidFill>
          <a:srgbClr val="20175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a:xfrm>
            <a:off x="1566774" y="1923421"/>
            <a:ext cx="5256213" cy="1569887"/>
          </a:xfrm>
        </p:spPr>
        <p:txBody>
          <a:bodyPr/>
          <a:lstStyle>
            <a:lvl1pPr>
              <a:lnSpc>
                <a:spcPct val="100000"/>
              </a:lnSpc>
              <a:defRPr sz="3800" b="1">
                <a:solidFill>
                  <a:schemeClr val="bg1"/>
                </a:solidFill>
              </a:defRPr>
            </a:lvl1pPr>
          </a:lstStyle>
          <a:p>
            <a:r>
              <a:rPr lang="en-US" noProof="0"/>
              <a:t>Click to edit Master title style</a:t>
            </a:r>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gray">
          <a:xfrm>
            <a:off x="587375" y="1736812"/>
            <a:ext cx="971550" cy="1756496"/>
          </a:xfrm>
        </p:spPr>
        <p:txBody>
          <a:bodyPr/>
          <a:lstStyle>
            <a:lvl1pPr marL="0" indent="0">
              <a:lnSpc>
                <a:spcPct val="100000"/>
              </a:lnSpc>
              <a:buNone/>
              <a:defRPr sz="10400" b="1">
                <a:solidFill>
                  <a:schemeClr val="tx2"/>
                </a:solidFill>
              </a:defRPr>
            </a:lvl1pPr>
          </a:lstStyle>
          <a:p>
            <a:pPr lvl="0"/>
            <a:r>
              <a:rPr lang="en-US" noProof="0"/>
              <a:t>0</a:t>
            </a:r>
          </a:p>
        </p:txBody>
      </p:sp>
      <p:pic>
        <p:nvPicPr>
          <p:cNvPr id="15" name="Grafik 14">
            <a:extLst>
              <a:ext uri="{FF2B5EF4-FFF2-40B4-BE49-F238E27FC236}">
                <a16:creationId xmlns:a16="http://schemas.microsoft.com/office/drawing/2014/main" id="{441C4611-834B-4041-91F3-915A77DC6DE8}"/>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10800993" y="-487273"/>
            <a:ext cx="816102" cy="1625346"/>
          </a:xfrm>
          <a:prstGeom prst="rect">
            <a:avLst/>
          </a:prstGeom>
        </p:spPr>
      </p:pic>
      <p:pic>
        <p:nvPicPr>
          <p:cNvPr id="16" name="Grafik 15">
            <a:extLst>
              <a:ext uri="{FF2B5EF4-FFF2-40B4-BE49-F238E27FC236}">
                <a16:creationId xmlns:a16="http://schemas.microsoft.com/office/drawing/2014/main" id="{84EF5AA7-A7AA-4571-AB53-31BB9B697DB5}"/>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601200" y="6376858"/>
            <a:ext cx="576063" cy="126030"/>
          </a:xfrm>
          <a:prstGeom prst="rect">
            <a:avLst/>
          </a:prstGeom>
        </p:spPr>
      </p:pic>
      <p:sp>
        <p:nvSpPr>
          <p:cNvPr id="3" name="Date Placeholder 2">
            <a:extLst>
              <a:ext uri="{FF2B5EF4-FFF2-40B4-BE49-F238E27FC236}">
                <a16:creationId xmlns:a16="http://schemas.microsoft.com/office/drawing/2014/main" id="{391C7DEA-28CE-412D-8B12-D1E97D2E8094}"/>
              </a:ext>
            </a:extLst>
          </p:cNvPr>
          <p:cNvSpPr>
            <a:spLocks noGrp="1"/>
          </p:cNvSpPr>
          <p:nvPr>
            <p:ph type="dt" sz="half" idx="11"/>
          </p:nvPr>
        </p:nvSpPr>
        <p:spPr/>
        <p:txBody>
          <a:bodyPr/>
          <a:lstStyle>
            <a:lvl1pPr>
              <a:defRPr>
                <a:solidFill>
                  <a:schemeClr val="bg1"/>
                </a:solidFill>
              </a:defRPr>
            </a:lvl1pPr>
          </a:lstStyle>
          <a:p>
            <a:fld id="{44BDEC0B-5070-4FB0-8A74-B4130D280D3A}" type="datetime3">
              <a:rPr lang="en-US" noProof="0" smtClean="0"/>
              <a:t>6 October 2020</a:t>
            </a:fld>
            <a:endParaRPr lang="en-US" noProof="0"/>
          </a:p>
        </p:txBody>
      </p:sp>
      <p:sp>
        <p:nvSpPr>
          <p:cNvPr id="6" name="Slide Number Placeholder 5">
            <a:extLst>
              <a:ext uri="{FF2B5EF4-FFF2-40B4-BE49-F238E27FC236}">
                <a16:creationId xmlns:a16="http://schemas.microsoft.com/office/drawing/2014/main" id="{D2422B42-5B9A-4469-9CF2-A0FF52614933}"/>
              </a:ext>
            </a:extLst>
          </p:cNvPr>
          <p:cNvSpPr>
            <a:spLocks noGrp="1"/>
          </p:cNvSpPr>
          <p:nvPr>
            <p:ph type="sldNum" sz="quarter" idx="12"/>
          </p:nvPr>
        </p:nvSpPr>
        <p:spPr/>
        <p:txBody>
          <a:bodyPr/>
          <a:lstStyle>
            <a:lvl1pPr>
              <a:defRPr>
                <a:solidFill>
                  <a:schemeClr val="bg1"/>
                </a:solidFill>
              </a:defRPr>
            </a:lvl1p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2627222730"/>
      </p:ext>
    </p:extLst>
  </p:cSld>
  <p:clrMapOvr>
    <a:masterClrMapping/>
  </p:clrMapOvr>
  <p:extLst>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Kapitel einfach (grün)">
    <p:bg>
      <p:bgPr>
        <a:solidFill>
          <a:srgbClr val="00CE7D"/>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a:xfrm>
            <a:off x="1566774" y="1923421"/>
            <a:ext cx="5256213" cy="1569887"/>
          </a:xfrm>
        </p:spPr>
        <p:txBody>
          <a:bodyPr/>
          <a:lstStyle>
            <a:lvl1pPr>
              <a:lnSpc>
                <a:spcPct val="100000"/>
              </a:lnSpc>
              <a:defRPr sz="3800" b="1">
                <a:solidFill>
                  <a:schemeClr val="tx1"/>
                </a:solidFill>
              </a:defRPr>
            </a:lvl1pPr>
          </a:lstStyle>
          <a:p>
            <a:r>
              <a:rPr lang="en-US" noProof="0"/>
              <a:t>Click to edit Master title style</a:t>
            </a:r>
            <a:endParaRPr lang="en-US" noProof="0" dirty="0"/>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gray">
          <a:xfrm>
            <a:off x="587375" y="1736812"/>
            <a:ext cx="971550" cy="1756496"/>
          </a:xfrm>
        </p:spPr>
        <p:txBody>
          <a:bodyPr/>
          <a:lstStyle>
            <a:lvl1pPr marL="0" indent="0">
              <a:lnSpc>
                <a:spcPct val="100000"/>
              </a:lnSpc>
              <a:buNone/>
              <a:defRPr sz="10400" b="1">
                <a:solidFill>
                  <a:schemeClr val="bg1"/>
                </a:solidFill>
              </a:defRPr>
            </a:lvl1pPr>
          </a:lstStyle>
          <a:p>
            <a:pPr lvl="0"/>
            <a:r>
              <a:rPr lang="en-US" noProof="0"/>
              <a:t>0</a:t>
            </a:r>
          </a:p>
        </p:txBody>
      </p:sp>
      <p:pic>
        <p:nvPicPr>
          <p:cNvPr id="15" name="Grafik 14">
            <a:extLst>
              <a:ext uri="{FF2B5EF4-FFF2-40B4-BE49-F238E27FC236}">
                <a16:creationId xmlns:a16="http://schemas.microsoft.com/office/drawing/2014/main" id="{441C4611-834B-4041-91F3-915A77DC6DE8}"/>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10801165" y="-487273"/>
            <a:ext cx="815757" cy="1625346"/>
          </a:xfrm>
          <a:prstGeom prst="rect">
            <a:avLst/>
          </a:prstGeom>
        </p:spPr>
      </p:pic>
      <p:pic>
        <p:nvPicPr>
          <p:cNvPr id="9" name="Grafik 8">
            <a:extLst>
              <a:ext uri="{FF2B5EF4-FFF2-40B4-BE49-F238E27FC236}">
                <a16:creationId xmlns:a16="http://schemas.microsoft.com/office/drawing/2014/main" id="{7EDF4B65-EABB-4FE0-B71C-17F94088B99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01200" y="6376596"/>
            <a:ext cx="576063" cy="126555"/>
          </a:xfrm>
          <a:prstGeom prst="rect">
            <a:avLst/>
          </a:prstGeom>
        </p:spPr>
      </p:pic>
      <p:sp>
        <p:nvSpPr>
          <p:cNvPr id="3" name="Date Placeholder 2">
            <a:extLst>
              <a:ext uri="{FF2B5EF4-FFF2-40B4-BE49-F238E27FC236}">
                <a16:creationId xmlns:a16="http://schemas.microsoft.com/office/drawing/2014/main" id="{4A4738C0-2432-4731-9591-76C52F565581}"/>
              </a:ext>
            </a:extLst>
          </p:cNvPr>
          <p:cNvSpPr>
            <a:spLocks noGrp="1"/>
          </p:cNvSpPr>
          <p:nvPr>
            <p:ph type="dt" sz="half" idx="11"/>
          </p:nvPr>
        </p:nvSpPr>
        <p:spPr/>
        <p:txBody>
          <a:bodyPr/>
          <a:lstStyle/>
          <a:p>
            <a:fld id="{48C1F022-BE67-42B4-8255-DAFA2FA97668}" type="datetime3">
              <a:rPr lang="en-US" noProof="0" smtClean="0"/>
              <a:t>6 October 2020</a:t>
            </a:fld>
            <a:endParaRPr lang="en-US" noProof="0"/>
          </a:p>
        </p:txBody>
      </p:sp>
      <p:sp>
        <p:nvSpPr>
          <p:cNvPr id="6" name="Slide Number Placeholder 5">
            <a:extLst>
              <a:ext uri="{FF2B5EF4-FFF2-40B4-BE49-F238E27FC236}">
                <a16:creationId xmlns:a16="http://schemas.microsoft.com/office/drawing/2014/main" id="{24826A39-7D18-4E76-9378-6BD419286025}"/>
              </a:ext>
            </a:extLst>
          </p:cNvPr>
          <p:cNvSpPr>
            <a:spLocks noGrp="1"/>
          </p:cNvSpPr>
          <p:nvPr>
            <p:ph type="sldNum" sz="quarter" idx="12"/>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2061030403"/>
      </p:ext>
    </p:extLst>
  </p:cSld>
  <p:clrMapOvr>
    <a:masterClrMapping/>
  </p:clrMapOvr>
  <p:extLst>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Kapitel einfach (hellgrau)">
    <p:bg>
      <p:bgPr>
        <a:solidFill>
          <a:srgbClr val="F3F3F3"/>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a:xfrm>
            <a:off x="1566774" y="1923421"/>
            <a:ext cx="5256213" cy="1569887"/>
          </a:xfrm>
        </p:spPr>
        <p:txBody>
          <a:bodyPr/>
          <a:lstStyle>
            <a:lvl1pPr>
              <a:lnSpc>
                <a:spcPct val="100000"/>
              </a:lnSpc>
              <a:defRPr sz="3800" b="1">
                <a:solidFill>
                  <a:schemeClr val="tx1"/>
                </a:solidFill>
              </a:defRPr>
            </a:lvl1pPr>
          </a:lstStyle>
          <a:p>
            <a:r>
              <a:rPr lang="en-US" noProof="0"/>
              <a:t>Click to edit Master title style</a:t>
            </a:r>
            <a:endParaRPr lang="en-US" noProof="0" dirty="0"/>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gray">
          <a:xfrm>
            <a:off x="587375" y="1736812"/>
            <a:ext cx="971550" cy="1756496"/>
          </a:xfrm>
        </p:spPr>
        <p:txBody>
          <a:bodyPr/>
          <a:lstStyle>
            <a:lvl1pPr marL="0" indent="0">
              <a:lnSpc>
                <a:spcPct val="100000"/>
              </a:lnSpc>
              <a:buNone/>
              <a:defRPr sz="10400" b="1">
                <a:solidFill>
                  <a:schemeClr val="tx2"/>
                </a:solidFill>
              </a:defRPr>
            </a:lvl1pPr>
          </a:lstStyle>
          <a:p>
            <a:pPr lvl="0"/>
            <a:r>
              <a:rPr lang="en-US" noProof="0" dirty="0"/>
              <a:t>0</a:t>
            </a:r>
          </a:p>
        </p:txBody>
      </p:sp>
      <p:pic>
        <p:nvPicPr>
          <p:cNvPr id="9" name="Grafik 8">
            <a:extLst>
              <a:ext uri="{FF2B5EF4-FFF2-40B4-BE49-F238E27FC236}">
                <a16:creationId xmlns:a16="http://schemas.microsoft.com/office/drawing/2014/main" id="{7EDF4B65-EABB-4FE0-B71C-17F94088B99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01200" y="6376596"/>
            <a:ext cx="576063" cy="126555"/>
          </a:xfrm>
          <a:prstGeom prst="rect">
            <a:avLst/>
          </a:prstGeom>
        </p:spPr>
      </p:pic>
      <p:pic>
        <p:nvPicPr>
          <p:cNvPr id="12" name="Grafik 11">
            <a:extLst>
              <a:ext uri="{FF2B5EF4-FFF2-40B4-BE49-F238E27FC236}">
                <a16:creationId xmlns:a16="http://schemas.microsoft.com/office/drawing/2014/main" id="{28304B8F-32D2-4A56-BFBB-2874A30463D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800993" y="-487273"/>
            <a:ext cx="816102" cy="1625346"/>
          </a:xfrm>
          <a:prstGeom prst="rect">
            <a:avLst/>
          </a:prstGeom>
        </p:spPr>
      </p:pic>
      <p:sp>
        <p:nvSpPr>
          <p:cNvPr id="3" name="Date Placeholder 2">
            <a:extLst>
              <a:ext uri="{FF2B5EF4-FFF2-40B4-BE49-F238E27FC236}">
                <a16:creationId xmlns:a16="http://schemas.microsoft.com/office/drawing/2014/main" id="{1876BF7B-94F9-4284-8960-1B3CF28A1218}"/>
              </a:ext>
            </a:extLst>
          </p:cNvPr>
          <p:cNvSpPr>
            <a:spLocks noGrp="1"/>
          </p:cNvSpPr>
          <p:nvPr>
            <p:ph type="dt" sz="half" idx="11"/>
          </p:nvPr>
        </p:nvSpPr>
        <p:spPr/>
        <p:txBody>
          <a:bodyPr/>
          <a:lstStyle/>
          <a:p>
            <a:fld id="{07E58D60-F49B-4096-8B33-AD7E0E48D1CC}" type="datetime3">
              <a:rPr lang="en-US" noProof="0" smtClean="0"/>
              <a:t>6 October 2020</a:t>
            </a:fld>
            <a:endParaRPr lang="en-US" noProof="0"/>
          </a:p>
        </p:txBody>
      </p:sp>
      <p:sp>
        <p:nvSpPr>
          <p:cNvPr id="6" name="Slide Number Placeholder 5">
            <a:extLst>
              <a:ext uri="{FF2B5EF4-FFF2-40B4-BE49-F238E27FC236}">
                <a16:creationId xmlns:a16="http://schemas.microsoft.com/office/drawing/2014/main" id="{871D2B69-DA6B-4F90-8CDA-828B06517B0C}"/>
              </a:ext>
            </a:extLst>
          </p:cNvPr>
          <p:cNvSpPr>
            <a:spLocks noGrp="1"/>
          </p:cNvSpPr>
          <p:nvPr>
            <p:ph type="sldNum" sz="quarter" idx="12"/>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3164411925"/>
      </p:ext>
    </p:extLst>
  </p:cSld>
  <p:clrMapOvr>
    <a:masterClrMapping/>
  </p:clrMapOvr>
  <p:extLst>
    <p:ext uri="{DCECCB84-F9BA-43D5-87BE-67443E8EF086}">
      <p15:sldGuideLst xmlns:p15="http://schemas.microsoft.com/office/powerpoint/2012/main"/>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Kapitel (Bild)">
    <p:bg>
      <p:bgPr>
        <a:solidFill>
          <a:srgbClr val="F3F3F3"/>
        </a:solidFill>
        <a:effectLst/>
      </p:bgPr>
    </p:bg>
    <p:spTree>
      <p:nvGrpSpPr>
        <p:cNvPr id="1" name=""/>
        <p:cNvGrpSpPr/>
        <p:nvPr/>
      </p:nvGrpSpPr>
      <p:grpSpPr>
        <a:xfrm>
          <a:off x="0" y="0"/>
          <a:ext cx="0" cy="0"/>
          <a:chOff x="0" y="0"/>
          <a:chExt cx="0" cy="0"/>
        </a:xfrm>
      </p:grpSpPr>
      <p:sp>
        <p:nvSpPr>
          <p:cNvPr id="13" name="Bildplatzhalter 5">
            <a:extLst>
              <a:ext uri="{FF2B5EF4-FFF2-40B4-BE49-F238E27FC236}">
                <a16:creationId xmlns:a16="http://schemas.microsoft.com/office/drawing/2014/main" id="{BCEA0176-E50C-4AB0-9E4D-5D46E48581F0}"/>
              </a:ext>
            </a:extLst>
          </p:cNvPr>
          <p:cNvSpPr>
            <a:spLocks noGrp="1"/>
          </p:cNvSpPr>
          <p:nvPr>
            <p:ph type="pic" sz="quarter" idx="15"/>
          </p:nvPr>
        </p:nvSpPr>
        <p:spPr>
          <a:xfrm>
            <a:off x="3175" y="0"/>
            <a:ext cx="12188825" cy="6858000"/>
          </a:xfrm>
          <a:solidFill>
            <a:srgbClr val="7A7A7A"/>
          </a:solidFill>
        </p:spPr>
        <p:txBody>
          <a:bodyPr anchor="ctr"/>
          <a:lstStyle>
            <a:lvl1pPr algn="ctr">
              <a:defRPr sz="1400">
                <a:solidFill>
                  <a:schemeClr val="bg1"/>
                </a:solidFill>
              </a:defRPr>
            </a:lvl1pPr>
          </a:lstStyle>
          <a:p>
            <a:r>
              <a:rPr lang="en-US" noProof="0"/>
              <a:t>Click icon to add picture</a:t>
            </a:r>
            <a:endParaRPr lang="en-GB" noProof="0"/>
          </a:p>
        </p:txBody>
      </p:sp>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a:xfrm>
            <a:off x="1566774" y="1923421"/>
            <a:ext cx="5256213" cy="1325559"/>
          </a:xfrm>
        </p:spPr>
        <p:txBody>
          <a:bodyPr/>
          <a:lstStyle>
            <a:lvl1pPr>
              <a:lnSpc>
                <a:spcPct val="100000"/>
              </a:lnSpc>
              <a:defRPr sz="3800" b="1">
                <a:solidFill>
                  <a:schemeClr val="bg1"/>
                </a:solidFill>
              </a:defRPr>
            </a:lvl1pPr>
          </a:lstStyle>
          <a:p>
            <a:r>
              <a:rPr lang="en-US" noProof="0"/>
              <a:t>Click to edit Master title style</a:t>
            </a:r>
            <a:endParaRPr lang="en-GB" noProof="0"/>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gray">
          <a:xfrm>
            <a:off x="587375" y="1736812"/>
            <a:ext cx="971550" cy="1512168"/>
          </a:xfrm>
        </p:spPr>
        <p:txBody>
          <a:bodyPr/>
          <a:lstStyle>
            <a:lvl1pPr marL="0" indent="0">
              <a:lnSpc>
                <a:spcPct val="100000"/>
              </a:lnSpc>
              <a:buNone/>
              <a:defRPr sz="10400" b="1">
                <a:solidFill>
                  <a:schemeClr val="tx2"/>
                </a:solidFill>
              </a:defRPr>
            </a:lvl1pPr>
          </a:lstStyle>
          <a:p>
            <a:pPr lvl="0"/>
            <a:r>
              <a:rPr lang="en-GB" noProof="0"/>
              <a:t>0</a:t>
            </a:r>
          </a:p>
        </p:txBody>
      </p:sp>
      <p:sp>
        <p:nvSpPr>
          <p:cNvPr id="4" name="Datumsplatzhalter 3">
            <a:extLst>
              <a:ext uri="{FF2B5EF4-FFF2-40B4-BE49-F238E27FC236}">
                <a16:creationId xmlns:a16="http://schemas.microsoft.com/office/drawing/2014/main" id="{80340F58-28D3-41A4-93C0-B550F7BAFC48}"/>
              </a:ext>
            </a:extLst>
          </p:cNvPr>
          <p:cNvSpPr>
            <a:spLocks noGrp="1"/>
          </p:cNvSpPr>
          <p:nvPr>
            <p:ph type="dt" sz="half" idx="11"/>
          </p:nvPr>
        </p:nvSpPr>
        <p:spPr/>
        <p:txBody>
          <a:bodyPr/>
          <a:lstStyle>
            <a:lvl1pPr>
              <a:defRPr>
                <a:solidFill>
                  <a:schemeClr val="bg1"/>
                </a:solidFill>
              </a:defRPr>
            </a:lvl1pPr>
          </a:lstStyle>
          <a:p>
            <a:fld id="{7EC688DB-117D-4D9E-AD57-C7BA0BE89790}" type="datetime3">
              <a:rPr lang="en-US" noProof="0" smtClean="0"/>
              <a:t>6 October 2020</a:t>
            </a:fld>
            <a:endParaRPr lang="en-GB" noProof="0"/>
          </a:p>
        </p:txBody>
      </p:sp>
      <p:sp>
        <p:nvSpPr>
          <p:cNvPr id="5" name="Foliennummernplatzhalter 4">
            <a:extLst>
              <a:ext uri="{FF2B5EF4-FFF2-40B4-BE49-F238E27FC236}">
                <a16:creationId xmlns:a16="http://schemas.microsoft.com/office/drawing/2014/main" id="{17D8599A-CBD4-4BCE-90EB-575D8BF042DE}"/>
              </a:ext>
            </a:extLst>
          </p:cNvPr>
          <p:cNvSpPr>
            <a:spLocks noGrp="1"/>
          </p:cNvSpPr>
          <p:nvPr>
            <p:ph type="sldNum" sz="quarter" idx="12"/>
          </p:nvPr>
        </p:nvSpPr>
        <p:spPr/>
        <p:txBody>
          <a:bodyPr/>
          <a:lstStyle>
            <a:lvl1pPr>
              <a:defRPr>
                <a:solidFill>
                  <a:schemeClr val="bg1"/>
                </a:solidFill>
              </a:defRPr>
            </a:lvl1pPr>
          </a:lstStyle>
          <a:p>
            <a:fld id="{62CB3E74-FC4B-418A-B5F6-72ED80208EB2}" type="slidenum">
              <a:rPr lang="en-GB" noProof="0" smtClean="0"/>
              <a:pPr/>
              <a:t>‹#›</a:t>
            </a:fld>
            <a:endParaRPr lang="en-GB" noProof="0"/>
          </a:p>
        </p:txBody>
      </p:sp>
      <p:sp>
        <p:nvSpPr>
          <p:cNvPr id="10" name="Onlinebild-Platzhalter 12">
            <a:extLst>
              <a:ext uri="{FF2B5EF4-FFF2-40B4-BE49-F238E27FC236}">
                <a16:creationId xmlns:a16="http://schemas.microsoft.com/office/drawing/2014/main" id="{8DE525E5-41F3-4230-B9C6-F61EE9820C0E}"/>
              </a:ext>
            </a:extLst>
          </p:cNvPr>
          <p:cNvSpPr>
            <a:spLocks noGrp="1"/>
          </p:cNvSpPr>
          <p:nvPr>
            <p:ph type="clipArt" sz="quarter" idx="14" hasCustomPrompt="1"/>
          </p:nvPr>
        </p:nvSpPr>
        <p:spPr>
          <a:xfrm>
            <a:off x="10800993" y="-487273"/>
            <a:ext cx="816332" cy="1625511"/>
          </a:xfrm>
          <a:blipFill>
            <a:blip r:embed="rId2" cstate="screen">
              <a:extLst>
                <a:ext uri="{28A0092B-C50C-407E-A947-70E740481C1C}">
                  <a14:useLocalDpi xmlns:a14="http://schemas.microsoft.com/office/drawing/2010/main"/>
                </a:ext>
              </a:extLst>
            </a:blip>
            <a:stretch>
              <a:fillRect/>
            </a:stretch>
          </a:blipFill>
        </p:spPr>
        <p:txBody>
          <a:bodyPr/>
          <a:lstStyle/>
          <a:p>
            <a:r>
              <a:rPr lang="en-GB" noProof="0"/>
              <a:t> </a:t>
            </a:r>
          </a:p>
        </p:txBody>
      </p:sp>
      <p:sp>
        <p:nvSpPr>
          <p:cNvPr id="15" name="Onlinebild-Platzhalter 13">
            <a:extLst>
              <a:ext uri="{FF2B5EF4-FFF2-40B4-BE49-F238E27FC236}">
                <a16:creationId xmlns:a16="http://schemas.microsoft.com/office/drawing/2014/main" id="{DF4D06C3-CA03-4029-B8E9-B5341708E749}"/>
              </a:ext>
            </a:extLst>
          </p:cNvPr>
          <p:cNvSpPr>
            <a:spLocks noGrp="1"/>
          </p:cNvSpPr>
          <p:nvPr>
            <p:ph type="clipArt" sz="quarter" idx="16" hasCustomPrompt="1"/>
          </p:nvPr>
        </p:nvSpPr>
        <p:spPr>
          <a:xfrm>
            <a:off x="601200" y="6376595"/>
            <a:ext cx="576063" cy="126555"/>
          </a:xfrm>
          <a:blipFill>
            <a:blip r:embed="rId3" cstate="screen">
              <a:extLst>
                <a:ext uri="{28A0092B-C50C-407E-A947-70E740481C1C}">
                  <a14:useLocalDpi xmlns:a14="http://schemas.microsoft.com/office/drawing/2010/main"/>
                </a:ext>
              </a:extLst>
            </a:blip>
            <a:stretch>
              <a:fillRect/>
            </a:stretch>
          </a:blipFill>
        </p:spPr>
        <p:txBody>
          <a:bodyPr/>
          <a:lstStyle>
            <a:lvl1pPr>
              <a:defRPr sz="500"/>
            </a:lvl1pPr>
          </a:lstStyle>
          <a:p>
            <a:r>
              <a:rPr lang="en-GB" noProof="0"/>
              <a:t> </a:t>
            </a:r>
          </a:p>
        </p:txBody>
      </p:sp>
    </p:spTree>
    <p:extLst>
      <p:ext uri="{BB962C8B-B14F-4D97-AF65-F5344CB8AC3E}">
        <p14:creationId xmlns:p14="http://schemas.microsoft.com/office/powerpoint/2010/main" val="1371021630"/>
      </p:ext>
    </p:extLst>
  </p:cSld>
  <p:clrMapOvr>
    <a:masterClrMapping/>
  </p:clrMapOvr>
  <p:extLst>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Trenner (Bild)">
    <p:spTree>
      <p:nvGrpSpPr>
        <p:cNvPr id="1" name=""/>
        <p:cNvGrpSpPr/>
        <p:nvPr/>
      </p:nvGrpSpPr>
      <p:grpSpPr>
        <a:xfrm>
          <a:off x="0" y="0"/>
          <a:ext cx="0" cy="0"/>
          <a:chOff x="0" y="0"/>
          <a:chExt cx="0" cy="0"/>
        </a:xfrm>
      </p:grpSpPr>
      <p:sp>
        <p:nvSpPr>
          <p:cNvPr id="10" name="Bildplatzhalter 9">
            <a:extLst>
              <a:ext uri="{FF2B5EF4-FFF2-40B4-BE49-F238E27FC236}">
                <a16:creationId xmlns:a16="http://schemas.microsoft.com/office/drawing/2014/main" id="{40D36231-6BF7-424C-94BD-F68C6DE3A0A0}"/>
              </a:ext>
            </a:extLst>
          </p:cNvPr>
          <p:cNvSpPr>
            <a:spLocks noGrp="1"/>
          </p:cNvSpPr>
          <p:nvPr>
            <p:ph type="pic" sz="quarter" idx="11"/>
          </p:nvPr>
        </p:nvSpPr>
        <p:spPr bwMode="gray">
          <a:xfrm>
            <a:off x="0" y="0"/>
            <a:ext cx="12192000" cy="6858000"/>
          </a:xfrm>
          <a:prstGeom prst="rect">
            <a:avLst/>
          </a:prstGeom>
          <a:solidFill>
            <a:srgbClr val="7A7A7A"/>
          </a:solidFill>
        </p:spPr>
        <p:txBody>
          <a:bodyPr wrap="square" anchor="ctr">
            <a:noAutofit/>
          </a:bodyPr>
          <a:lstStyle>
            <a:lvl1pPr marL="0" indent="0" algn="ctr">
              <a:buNone/>
              <a:defRPr sz="1000">
                <a:solidFill>
                  <a:schemeClr val="tx1"/>
                </a:solidFill>
              </a:defRPr>
            </a:lvl1pPr>
          </a:lstStyle>
          <a:p>
            <a:r>
              <a:rPr lang="en-US" noProof="0"/>
              <a:t>Click icon to add picture</a:t>
            </a:r>
          </a:p>
        </p:txBody>
      </p:sp>
      <p:sp>
        <p:nvSpPr>
          <p:cNvPr id="8" name="Textplatzhalter 7">
            <a:extLst>
              <a:ext uri="{FF2B5EF4-FFF2-40B4-BE49-F238E27FC236}">
                <a16:creationId xmlns:a16="http://schemas.microsoft.com/office/drawing/2014/main" id="{50780820-289F-4789-9D44-E16EE5CFF39D}"/>
              </a:ext>
            </a:extLst>
          </p:cNvPr>
          <p:cNvSpPr>
            <a:spLocks noGrp="1"/>
          </p:cNvSpPr>
          <p:nvPr>
            <p:ph type="body" sz="quarter" idx="12" hasCustomPrompt="1"/>
          </p:nvPr>
        </p:nvSpPr>
        <p:spPr>
          <a:xfrm>
            <a:off x="587375" y="836712"/>
            <a:ext cx="7272338" cy="2304951"/>
          </a:xfrm>
        </p:spPr>
        <p:txBody>
          <a:bodyPr/>
          <a:lstStyle>
            <a:lvl1pPr>
              <a:lnSpc>
                <a:spcPct val="100000"/>
              </a:lnSpc>
              <a:spcAft>
                <a:spcPts val="2000"/>
              </a:spcAft>
              <a:defRPr sz="4400" b="1">
                <a:solidFill>
                  <a:schemeClr val="bg1"/>
                </a:solidFill>
              </a:defRPr>
            </a:lvl1pPr>
            <a:lvl2pPr marL="0" indent="0">
              <a:lnSpc>
                <a:spcPct val="100000"/>
              </a:lnSpc>
              <a:spcAft>
                <a:spcPts val="0"/>
              </a:spcAft>
              <a:buNone/>
              <a:defRPr>
                <a:solidFill>
                  <a:schemeClr val="bg1"/>
                </a:solidFill>
              </a:defRPr>
            </a:lvl2pPr>
          </a:lstStyle>
          <a:p>
            <a:pPr lvl="0"/>
            <a:r>
              <a:rPr lang="en-US" noProof="0"/>
              <a:t>“Insert Quote (max. 44 pt, min 28 pt, source level 2)”</a:t>
            </a:r>
          </a:p>
          <a:p>
            <a:pPr lvl="1"/>
            <a:r>
              <a:rPr lang="en-US" noProof="0"/>
              <a:t>Source</a:t>
            </a:r>
          </a:p>
        </p:txBody>
      </p:sp>
      <p:sp>
        <p:nvSpPr>
          <p:cNvPr id="11" name="Onlinebild-Platzhalter 13">
            <a:extLst>
              <a:ext uri="{FF2B5EF4-FFF2-40B4-BE49-F238E27FC236}">
                <a16:creationId xmlns:a16="http://schemas.microsoft.com/office/drawing/2014/main" id="{C7B4EDC6-DFF3-4F74-A1BC-8ECEEEE65C05}"/>
              </a:ext>
            </a:extLst>
          </p:cNvPr>
          <p:cNvSpPr>
            <a:spLocks noGrp="1"/>
          </p:cNvSpPr>
          <p:nvPr>
            <p:ph type="clipArt" sz="quarter" idx="16" hasCustomPrompt="1"/>
          </p:nvPr>
        </p:nvSpPr>
        <p:spPr>
          <a:xfrm>
            <a:off x="601200" y="6376595"/>
            <a:ext cx="576063" cy="126555"/>
          </a:xfrm>
          <a:blipFill>
            <a:blip r:embed="rId2" cstate="screen">
              <a:extLst>
                <a:ext uri="{28A0092B-C50C-407E-A947-70E740481C1C}">
                  <a14:useLocalDpi xmlns:a14="http://schemas.microsoft.com/office/drawing/2010/main"/>
                </a:ext>
              </a:extLst>
            </a:blip>
            <a:stretch>
              <a:fillRect/>
            </a:stretch>
          </a:blipFill>
        </p:spPr>
        <p:txBody>
          <a:bodyPr/>
          <a:lstStyle>
            <a:lvl1pPr>
              <a:defRPr sz="500"/>
            </a:lvl1pPr>
          </a:lstStyle>
          <a:p>
            <a:r>
              <a:rPr lang="en-US" noProof="0"/>
              <a:t> </a:t>
            </a:r>
          </a:p>
        </p:txBody>
      </p:sp>
      <p:sp>
        <p:nvSpPr>
          <p:cNvPr id="2" name="Date Placeholder 1">
            <a:extLst>
              <a:ext uri="{FF2B5EF4-FFF2-40B4-BE49-F238E27FC236}">
                <a16:creationId xmlns:a16="http://schemas.microsoft.com/office/drawing/2014/main" id="{8C172601-F2D8-4756-9014-EE2AA98B1EF3}"/>
              </a:ext>
            </a:extLst>
          </p:cNvPr>
          <p:cNvSpPr>
            <a:spLocks noGrp="1"/>
          </p:cNvSpPr>
          <p:nvPr>
            <p:ph type="dt" sz="half" idx="17"/>
          </p:nvPr>
        </p:nvSpPr>
        <p:spPr/>
        <p:txBody>
          <a:bodyPr/>
          <a:lstStyle>
            <a:lvl1pPr>
              <a:defRPr>
                <a:solidFill>
                  <a:schemeClr val="bg1"/>
                </a:solidFill>
              </a:defRPr>
            </a:lvl1pPr>
          </a:lstStyle>
          <a:p>
            <a:fld id="{CF4D7822-092B-423E-B626-F14BA52D0737}" type="datetime3">
              <a:rPr lang="en-US" noProof="0" smtClean="0"/>
              <a:t>6 October 2020</a:t>
            </a:fld>
            <a:endParaRPr lang="en-US" noProof="0"/>
          </a:p>
        </p:txBody>
      </p:sp>
      <p:sp>
        <p:nvSpPr>
          <p:cNvPr id="3" name="Slide Number Placeholder 2">
            <a:extLst>
              <a:ext uri="{FF2B5EF4-FFF2-40B4-BE49-F238E27FC236}">
                <a16:creationId xmlns:a16="http://schemas.microsoft.com/office/drawing/2014/main" id="{485843BC-3D7B-43A3-B54D-54DC4DCCD76F}"/>
              </a:ext>
            </a:extLst>
          </p:cNvPr>
          <p:cNvSpPr>
            <a:spLocks noGrp="1"/>
          </p:cNvSpPr>
          <p:nvPr>
            <p:ph type="sldNum" sz="quarter" idx="18"/>
          </p:nvPr>
        </p:nvSpPr>
        <p:spPr/>
        <p:txBody>
          <a:bodyPr/>
          <a:lstStyle>
            <a:lvl1pPr>
              <a:defRPr>
                <a:solidFill>
                  <a:schemeClr val="bg1"/>
                </a:solidFill>
              </a:defRPr>
            </a:lvl1p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4128654883"/>
      </p:ext>
    </p:extLst>
  </p:cSld>
  <p:clrMapOvr>
    <a:masterClrMapping/>
  </p:clrMapOvr>
  <p:extLst>
    <p:ext uri="{DCECCB84-F9BA-43D5-87BE-67443E8EF086}">
      <p15:sldGuideLst xmlns:p15="http://schemas.microsoft.com/office/powerpoint/2012/main"/>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renner (Text)">
    <p:spTree>
      <p:nvGrpSpPr>
        <p:cNvPr id="1" name=""/>
        <p:cNvGrpSpPr/>
        <p:nvPr/>
      </p:nvGrpSpPr>
      <p:grpSpPr>
        <a:xfrm>
          <a:off x="0" y="0"/>
          <a:ext cx="0" cy="0"/>
          <a:chOff x="0" y="0"/>
          <a:chExt cx="0" cy="0"/>
        </a:xfrm>
      </p:grpSpPr>
      <p:sp>
        <p:nvSpPr>
          <p:cNvPr id="8" name="Textplatzhalter 7">
            <a:extLst>
              <a:ext uri="{FF2B5EF4-FFF2-40B4-BE49-F238E27FC236}">
                <a16:creationId xmlns:a16="http://schemas.microsoft.com/office/drawing/2014/main" id="{50780820-289F-4789-9D44-E16EE5CFF39D}"/>
              </a:ext>
            </a:extLst>
          </p:cNvPr>
          <p:cNvSpPr>
            <a:spLocks noGrp="1"/>
          </p:cNvSpPr>
          <p:nvPr>
            <p:ph type="body" sz="quarter" idx="12" hasCustomPrompt="1"/>
          </p:nvPr>
        </p:nvSpPr>
        <p:spPr>
          <a:xfrm>
            <a:off x="587375" y="981075"/>
            <a:ext cx="7272338" cy="2160588"/>
          </a:xfrm>
        </p:spPr>
        <p:txBody>
          <a:bodyPr/>
          <a:lstStyle>
            <a:lvl1pPr>
              <a:defRPr sz="4400" b="1">
                <a:solidFill>
                  <a:schemeClr val="tx1"/>
                </a:solidFill>
              </a:defRPr>
            </a:lvl1pPr>
          </a:lstStyle>
          <a:p>
            <a:pPr lvl="0"/>
            <a:r>
              <a:rPr lang="en-US" noProof="0" dirty="0"/>
              <a:t>“Insert Quote (max. 44 </a:t>
            </a:r>
            <a:r>
              <a:rPr lang="en-US" noProof="0" dirty="0" err="1"/>
              <a:t>pt</a:t>
            </a:r>
            <a:r>
              <a:rPr lang="en-US" noProof="0" dirty="0"/>
              <a:t>, min 28 </a:t>
            </a:r>
            <a:r>
              <a:rPr lang="en-US" noProof="0" dirty="0" err="1"/>
              <a:t>pt</a:t>
            </a:r>
            <a:r>
              <a:rPr lang="en-US" noProof="0" dirty="0"/>
              <a:t>)”</a:t>
            </a:r>
          </a:p>
        </p:txBody>
      </p:sp>
      <p:sp>
        <p:nvSpPr>
          <p:cNvPr id="4" name="Date Placeholder 3">
            <a:extLst>
              <a:ext uri="{FF2B5EF4-FFF2-40B4-BE49-F238E27FC236}">
                <a16:creationId xmlns:a16="http://schemas.microsoft.com/office/drawing/2014/main" id="{0EB1BFA5-F1DE-439D-8292-1985FFB11ECB}"/>
              </a:ext>
            </a:extLst>
          </p:cNvPr>
          <p:cNvSpPr>
            <a:spLocks noGrp="1"/>
          </p:cNvSpPr>
          <p:nvPr>
            <p:ph type="dt" sz="half" idx="13"/>
          </p:nvPr>
        </p:nvSpPr>
        <p:spPr/>
        <p:txBody>
          <a:bodyPr/>
          <a:lstStyle/>
          <a:p>
            <a:fld id="{76568F23-EE56-4FE6-BCFC-833502C46027}" type="datetime3">
              <a:rPr lang="en-US" noProof="0" smtClean="0"/>
              <a:t>6 October 2020</a:t>
            </a:fld>
            <a:endParaRPr lang="en-US" noProof="0"/>
          </a:p>
        </p:txBody>
      </p:sp>
      <p:sp>
        <p:nvSpPr>
          <p:cNvPr id="5" name="Slide Number Placeholder 4">
            <a:extLst>
              <a:ext uri="{FF2B5EF4-FFF2-40B4-BE49-F238E27FC236}">
                <a16:creationId xmlns:a16="http://schemas.microsoft.com/office/drawing/2014/main" id="{0001AB10-363B-4F98-9D35-518F027490A0}"/>
              </a:ext>
            </a:extLst>
          </p:cNvPr>
          <p:cNvSpPr>
            <a:spLocks noGrp="1"/>
          </p:cNvSpPr>
          <p:nvPr>
            <p:ph type="sldNum" sz="quarter" idx="14"/>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931179092"/>
      </p:ext>
    </p:extLst>
  </p:cSld>
  <p:clrMapOvr>
    <a:masterClrMapping/>
  </p:clrMapOvr>
  <p:extLst>
    <p:ext uri="{DCECCB84-F9BA-43D5-87BE-67443E8EF086}">
      <p15:sldGuideLst xmlns:p15="http://schemas.microsoft.com/office/powerpoint/2012/main">
        <p15:guide id="1" orient="horz" pos="618">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20C82C-C608-4908-8693-7A25B3D09F6A}"/>
              </a:ext>
            </a:extLst>
          </p:cNvPr>
          <p:cNvSpPr>
            <a:spLocks noGrp="1"/>
          </p:cNvSpPr>
          <p:nvPr>
            <p:ph type="title" hasCustomPrompt="1"/>
          </p:nvPr>
        </p:nvSpPr>
        <p:spPr bwMode="gray"/>
        <p:txBody>
          <a:bodyPr/>
          <a:lstStyle>
            <a:lvl1pPr>
              <a:defRPr/>
            </a:lvl1pPr>
          </a:lstStyle>
          <a:p>
            <a:r>
              <a:rPr lang="en-US" noProof="0" dirty="0"/>
              <a:t>Insert Slide Title</a:t>
            </a:r>
          </a:p>
        </p:txBody>
      </p:sp>
      <p:sp>
        <p:nvSpPr>
          <p:cNvPr id="3" name="Inhaltsplatzhalter 2">
            <a:extLst>
              <a:ext uri="{FF2B5EF4-FFF2-40B4-BE49-F238E27FC236}">
                <a16:creationId xmlns:a16="http://schemas.microsoft.com/office/drawing/2014/main" id="{292FDBA4-6CA2-4F8A-9360-55639C5C5F60}"/>
              </a:ext>
            </a:extLst>
          </p:cNvPr>
          <p:cNvSpPr>
            <a:spLocks noGrp="1"/>
          </p:cNvSpPr>
          <p:nvPr>
            <p:ph idx="1" hasCustomPrompt="1"/>
          </p:nvPr>
        </p:nvSpPr>
        <p:spPr bwMode="gray">
          <a:xfrm>
            <a:off x="587376" y="1700213"/>
            <a:ext cx="11017250" cy="4429125"/>
          </a:xfrm>
        </p:spPr>
        <p:txBody>
          <a:bodyPr/>
          <a:lstStyle/>
          <a:p>
            <a:pPr lvl="0"/>
            <a:r>
              <a:rPr lang="en-US" noProof="0" dirty="0"/>
              <a:t>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6" name="Date Placeholder 5">
            <a:extLst>
              <a:ext uri="{FF2B5EF4-FFF2-40B4-BE49-F238E27FC236}">
                <a16:creationId xmlns:a16="http://schemas.microsoft.com/office/drawing/2014/main" id="{93FF9AC7-EBBE-4495-9469-91BA126FC731}"/>
              </a:ext>
            </a:extLst>
          </p:cNvPr>
          <p:cNvSpPr>
            <a:spLocks noGrp="1"/>
          </p:cNvSpPr>
          <p:nvPr>
            <p:ph type="dt" sz="half" idx="10"/>
          </p:nvPr>
        </p:nvSpPr>
        <p:spPr/>
        <p:txBody>
          <a:bodyPr/>
          <a:lstStyle/>
          <a:p>
            <a:fld id="{A9A0D247-8106-49ED-BD76-3CEF61A41586}" type="datetime3">
              <a:rPr lang="en-US" noProof="0" smtClean="0"/>
              <a:t>6 October 2020</a:t>
            </a:fld>
            <a:endParaRPr lang="en-US" noProof="0"/>
          </a:p>
        </p:txBody>
      </p:sp>
      <p:sp>
        <p:nvSpPr>
          <p:cNvPr id="7" name="Slide Number Placeholder 6">
            <a:extLst>
              <a:ext uri="{FF2B5EF4-FFF2-40B4-BE49-F238E27FC236}">
                <a16:creationId xmlns:a16="http://schemas.microsoft.com/office/drawing/2014/main" id="{82BC12CC-1E69-4455-A765-9ECE97FA3A7C}"/>
              </a:ext>
            </a:extLst>
          </p:cNvPr>
          <p:cNvSpPr>
            <a:spLocks noGrp="1"/>
          </p:cNvSpPr>
          <p:nvPr>
            <p:ph type="sldNum" sz="quarter" idx="11"/>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2937786444"/>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Titelfolie (blau)">
    <p:bg>
      <p:bgPr>
        <a:solidFill>
          <a:srgbClr val="20175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2"/>
            </p:custDataLst>
            <p:extLst>
              <p:ext uri="{D42A27DB-BD31-4B8C-83A1-F6EECF244321}">
                <p14:modId xmlns:p14="http://schemas.microsoft.com/office/powerpoint/2010/main" val="129528439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075" name="think-cell Slide" r:id="rId5" imgW="286" imgH="286" progId="TCLayout.ActiveDocument.1">
                  <p:embed/>
                </p:oleObj>
              </mc:Choice>
              <mc:Fallback>
                <p:oleObj name="think-cell Slide" r:id="rId5"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dirty="0" err="1">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bg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bg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7" cstate="screen">
            <a:extLst>
              <a:ext uri="{28A0092B-C50C-407E-A947-70E740481C1C}">
                <a14:useLocalDpi xmlns:a14="http://schemas.microsoft.com/office/drawing/2010/main"/>
              </a:ext>
            </a:extLst>
          </a:blip>
          <a:srcRect/>
          <a:stretch/>
        </p:blipFill>
        <p:spPr>
          <a:xfrm>
            <a:off x="10800993" y="-487273"/>
            <a:ext cx="816102"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solidFill>
                  <a:schemeClr val="bg1"/>
                </a:solidFill>
              </a:defRPr>
            </a:lvl1pPr>
          </a:lstStyle>
          <a:p>
            <a:fld id="{881B7BF1-5422-461D-9E1F-E1927046B8AB}" type="datetime3">
              <a:rPr lang="en-US" noProof="0" smtClean="0"/>
              <a:t>6 October 2020</a:t>
            </a:fld>
            <a:endParaRPr lang="en-US" noProof="0"/>
          </a:p>
        </p:txBody>
      </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8" cstate="screen">
            <a:extLst>
              <a:ext uri="{28A0092B-C50C-407E-A947-70E740481C1C}">
                <a14:useLocalDpi xmlns:a14="http://schemas.microsoft.com/office/drawing/2010/main"/>
              </a:ext>
            </a:extLst>
          </a:blip>
          <a:srcRect/>
          <a:stretch/>
        </p:blipFill>
        <p:spPr>
          <a:xfrm>
            <a:off x="604973" y="476936"/>
            <a:ext cx="3630623" cy="329870"/>
          </a:xfrm>
          <a:prstGeom prst="rect">
            <a:avLst/>
          </a:prstGeom>
        </p:spPr>
      </p:pic>
      <p:grpSp>
        <p:nvGrpSpPr>
          <p:cNvPr id="16" name="Gruppieren 15">
            <a:extLst>
              <a:ext uri="{FF2B5EF4-FFF2-40B4-BE49-F238E27FC236}">
                <a16:creationId xmlns:a16="http://schemas.microsoft.com/office/drawing/2014/main" id="{06956DC9-6DE9-4396-89B0-F5352960F2C8}"/>
              </a:ext>
            </a:extLst>
          </p:cNvPr>
          <p:cNvGrpSpPr>
            <a:grpSpLocks noChangeAspect="1"/>
          </p:cNvGrpSpPr>
          <p:nvPr userDrawn="1"/>
        </p:nvGrpSpPr>
        <p:grpSpPr>
          <a:xfrm flipV="1">
            <a:off x="8799025" y="2737959"/>
            <a:ext cx="3392975" cy="4120041"/>
            <a:chOff x="5807968" y="2191091"/>
            <a:chExt cx="2667000" cy="3238500"/>
          </a:xfrm>
        </p:grpSpPr>
        <p:sp>
          <p:nvSpPr>
            <p:cNvPr id="17" name="Freihandform: Form 16">
              <a:extLst>
                <a:ext uri="{FF2B5EF4-FFF2-40B4-BE49-F238E27FC236}">
                  <a16:creationId xmlns:a16="http://schemas.microsoft.com/office/drawing/2014/main" id="{D7A29E38-C4B8-431B-9150-1E48EFD043DC}"/>
                </a:ext>
              </a:extLst>
            </p:cNvPr>
            <p:cNvSpPr/>
            <p:nvPr/>
          </p:nvSpPr>
          <p:spPr>
            <a:xfrm>
              <a:off x="6760468" y="2572091"/>
              <a:ext cx="952500" cy="952500"/>
            </a:xfrm>
            <a:custGeom>
              <a:avLst/>
              <a:gdLst>
                <a:gd name="connsiteX0" fmla="*/ 0 w 952500"/>
                <a:gd name="connsiteY0" fmla="*/ 0 h 952500"/>
                <a:gd name="connsiteX1" fmla="*/ 952500 w 952500"/>
                <a:gd name="connsiteY1" fmla="*/ 0 h 952500"/>
                <a:gd name="connsiteX2" fmla="*/ 952500 w 952500"/>
                <a:gd name="connsiteY2" fmla="*/ 952500 h 952500"/>
                <a:gd name="connsiteX3" fmla="*/ 0 w 952500"/>
                <a:gd name="connsiteY3" fmla="*/ 952500 h 952500"/>
              </a:gdLst>
              <a:ahLst/>
              <a:cxnLst>
                <a:cxn ang="0">
                  <a:pos x="connsiteX0" y="connsiteY0"/>
                </a:cxn>
                <a:cxn ang="0">
                  <a:pos x="connsiteX1" y="connsiteY1"/>
                </a:cxn>
                <a:cxn ang="0">
                  <a:pos x="connsiteX2" y="connsiteY2"/>
                </a:cxn>
                <a:cxn ang="0">
                  <a:pos x="connsiteX3" y="connsiteY3"/>
                </a:cxn>
              </a:cxnLst>
              <a:rect l="l" t="t" r="r" b="b"/>
              <a:pathLst>
                <a:path w="952500" h="952500">
                  <a:moveTo>
                    <a:pt x="0" y="0"/>
                  </a:moveTo>
                  <a:lnTo>
                    <a:pt x="952500" y="0"/>
                  </a:lnTo>
                  <a:lnTo>
                    <a:pt x="952500" y="952500"/>
                  </a:lnTo>
                  <a:lnTo>
                    <a:pt x="0" y="952500"/>
                  </a:lnTo>
                  <a:close/>
                </a:path>
              </a:pathLst>
            </a:custGeom>
            <a:solidFill>
              <a:srgbClr val="00CE7D"/>
            </a:solidFill>
            <a:ln w="9525" cap="flat">
              <a:noFill/>
              <a:prstDash val="solid"/>
              <a:miter/>
            </a:ln>
          </p:spPr>
          <p:txBody>
            <a:bodyPr rtlCol="0" anchor="ctr"/>
            <a:lstStyle/>
            <a:p>
              <a:endParaRPr lang="de-DE"/>
            </a:p>
          </p:txBody>
        </p:sp>
        <p:sp>
          <p:nvSpPr>
            <p:cNvPr id="18" name="Freihandform: Form 17">
              <a:extLst>
                <a:ext uri="{FF2B5EF4-FFF2-40B4-BE49-F238E27FC236}">
                  <a16:creationId xmlns:a16="http://schemas.microsoft.com/office/drawing/2014/main" id="{93DB171A-DE9B-42E3-8B9B-F2C31B64BB3B}"/>
                </a:ext>
              </a:extLst>
            </p:cNvPr>
            <p:cNvSpPr/>
            <p:nvPr/>
          </p:nvSpPr>
          <p:spPr>
            <a:xfrm>
              <a:off x="5807968" y="2191091"/>
              <a:ext cx="952500" cy="381000"/>
            </a:xfrm>
            <a:custGeom>
              <a:avLst/>
              <a:gdLst>
                <a:gd name="connsiteX0" fmla="*/ 0 w 952500"/>
                <a:gd name="connsiteY0" fmla="*/ 0 h 381000"/>
                <a:gd name="connsiteX1" fmla="*/ 952500 w 952500"/>
                <a:gd name="connsiteY1" fmla="*/ 0 h 381000"/>
                <a:gd name="connsiteX2" fmla="*/ 952500 w 952500"/>
                <a:gd name="connsiteY2" fmla="*/ 381000 h 381000"/>
                <a:gd name="connsiteX3" fmla="*/ 0 w 952500"/>
                <a:gd name="connsiteY3" fmla="*/ 381000 h 381000"/>
              </a:gdLst>
              <a:ahLst/>
              <a:cxnLst>
                <a:cxn ang="0">
                  <a:pos x="connsiteX0" y="connsiteY0"/>
                </a:cxn>
                <a:cxn ang="0">
                  <a:pos x="connsiteX1" y="connsiteY1"/>
                </a:cxn>
                <a:cxn ang="0">
                  <a:pos x="connsiteX2" y="connsiteY2"/>
                </a:cxn>
                <a:cxn ang="0">
                  <a:pos x="connsiteX3" y="connsiteY3"/>
                </a:cxn>
              </a:cxnLst>
              <a:rect l="l" t="t" r="r" b="b"/>
              <a:pathLst>
                <a:path w="952500" h="381000">
                  <a:moveTo>
                    <a:pt x="0" y="0"/>
                  </a:moveTo>
                  <a:lnTo>
                    <a:pt x="952500" y="0"/>
                  </a:lnTo>
                  <a:lnTo>
                    <a:pt x="952500" y="381000"/>
                  </a:lnTo>
                  <a:lnTo>
                    <a:pt x="0" y="381000"/>
                  </a:lnTo>
                  <a:close/>
                </a:path>
              </a:pathLst>
            </a:custGeom>
            <a:solidFill>
              <a:srgbClr val="00CE7D"/>
            </a:solidFill>
            <a:ln w="9525" cap="flat">
              <a:noFill/>
              <a:prstDash val="solid"/>
              <a:miter/>
            </a:ln>
          </p:spPr>
          <p:txBody>
            <a:bodyPr rtlCol="0" anchor="ctr"/>
            <a:lstStyle/>
            <a:p>
              <a:endParaRPr lang="de-DE"/>
            </a:p>
          </p:txBody>
        </p:sp>
        <p:sp>
          <p:nvSpPr>
            <p:cNvPr id="19" name="Freihandform: Form 18">
              <a:extLst>
                <a:ext uri="{FF2B5EF4-FFF2-40B4-BE49-F238E27FC236}">
                  <a16:creationId xmlns:a16="http://schemas.microsoft.com/office/drawing/2014/main" id="{9E7C7148-B187-412B-BE3E-00C968F6C1F5}"/>
                </a:ext>
              </a:extLst>
            </p:cNvPr>
            <p:cNvSpPr/>
            <p:nvPr/>
          </p:nvSpPr>
          <p:spPr>
            <a:xfrm>
              <a:off x="5807968" y="3524591"/>
              <a:ext cx="952500" cy="1905000"/>
            </a:xfrm>
            <a:custGeom>
              <a:avLst/>
              <a:gdLst>
                <a:gd name="connsiteX0" fmla="*/ 0 w 952500"/>
                <a:gd name="connsiteY0" fmla="*/ 0 h 1905000"/>
                <a:gd name="connsiteX1" fmla="*/ 952500 w 952500"/>
                <a:gd name="connsiteY1" fmla="*/ 0 h 1905000"/>
                <a:gd name="connsiteX2" fmla="*/ 952500 w 952500"/>
                <a:gd name="connsiteY2" fmla="*/ 1905000 h 1905000"/>
                <a:gd name="connsiteX3" fmla="*/ 0 w 952500"/>
                <a:gd name="connsiteY3" fmla="*/ 1905000 h 1905000"/>
              </a:gdLst>
              <a:ahLst/>
              <a:cxnLst>
                <a:cxn ang="0">
                  <a:pos x="connsiteX0" y="connsiteY0"/>
                </a:cxn>
                <a:cxn ang="0">
                  <a:pos x="connsiteX1" y="connsiteY1"/>
                </a:cxn>
                <a:cxn ang="0">
                  <a:pos x="connsiteX2" y="connsiteY2"/>
                </a:cxn>
                <a:cxn ang="0">
                  <a:pos x="connsiteX3" y="connsiteY3"/>
                </a:cxn>
              </a:cxnLst>
              <a:rect l="l" t="t" r="r" b="b"/>
              <a:pathLst>
                <a:path w="952500" h="1905000">
                  <a:moveTo>
                    <a:pt x="0" y="0"/>
                  </a:moveTo>
                  <a:lnTo>
                    <a:pt x="952500" y="0"/>
                  </a:lnTo>
                  <a:lnTo>
                    <a:pt x="952500" y="1905000"/>
                  </a:lnTo>
                  <a:lnTo>
                    <a:pt x="0" y="1905000"/>
                  </a:lnTo>
                  <a:close/>
                </a:path>
              </a:pathLst>
            </a:custGeom>
            <a:gradFill>
              <a:gsLst>
                <a:gs pos="20000">
                  <a:srgbClr val="00CE7D"/>
                </a:gs>
                <a:gs pos="80000">
                  <a:srgbClr val="201751"/>
                </a:gs>
              </a:gsLst>
              <a:lin ang="5400000" scaled="1"/>
            </a:gradFill>
            <a:ln w="9525" cap="flat">
              <a:noFill/>
              <a:prstDash val="solid"/>
              <a:miter/>
            </a:ln>
          </p:spPr>
          <p:txBody>
            <a:bodyPr rtlCol="0" anchor="ctr"/>
            <a:lstStyle/>
            <a:p>
              <a:endParaRPr lang="de-DE"/>
            </a:p>
          </p:txBody>
        </p:sp>
        <p:sp>
          <p:nvSpPr>
            <p:cNvPr id="20" name="Freihandform: Form 19">
              <a:extLst>
                <a:ext uri="{FF2B5EF4-FFF2-40B4-BE49-F238E27FC236}">
                  <a16:creationId xmlns:a16="http://schemas.microsoft.com/office/drawing/2014/main" id="{BE9CB61C-B448-43DF-B262-10BB8930606D}"/>
                </a:ext>
              </a:extLst>
            </p:cNvPr>
            <p:cNvSpPr/>
            <p:nvPr/>
          </p:nvSpPr>
          <p:spPr>
            <a:xfrm>
              <a:off x="7712968" y="2191091"/>
              <a:ext cx="762000" cy="1333500"/>
            </a:xfrm>
            <a:custGeom>
              <a:avLst/>
              <a:gdLst>
                <a:gd name="connsiteX0" fmla="*/ 762000 w 762000"/>
                <a:gd name="connsiteY0" fmla="*/ 0 h 1333500"/>
                <a:gd name="connsiteX1" fmla="*/ 0 w 762000"/>
                <a:gd name="connsiteY1" fmla="*/ 0 h 1333500"/>
                <a:gd name="connsiteX2" fmla="*/ 0 w 762000"/>
                <a:gd name="connsiteY2" fmla="*/ 1333500 h 1333500"/>
                <a:gd name="connsiteX3" fmla="*/ 762000 w 762000"/>
                <a:gd name="connsiteY3" fmla="*/ 952595 h 1333500"/>
                <a:gd name="connsiteX4" fmla="*/ 762000 w 762000"/>
                <a:gd name="connsiteY4" fmla="*/ 0 h 1333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2000" h="1333500">
                  <a:moveTo>
                    <a:pt x="762000" y="0"/>
                  </a:moveTo>
                  <a:lnTo>
                    <a:pt x="0" y="0"/>
                  </a:lnTo>
                  <a:lnTo>
                    <a:pt x="0" y="1333500"/>
                  </a:lnTo>
                  <a:cubicBezTo>
                    <a:pt x="311563" y="1333500"/>
                    <a:pt x="588264" y="1183862"/>
                    <a:pt x="762000" y="952595"/>
                  </a:cubicBezTo>
                  <a:lnTo>
                    <a:pt x="762000" y="0"/>
                  </a:lnTo>
                  <a:close/>
                </a:path>
              </a:pathLst>
            </a:custGeom>
            <a:solidFill>
              <a:srgbClr val="FFFFFF"/>
            </a:solidFill>
            <a:ln w="9525" cap="flat">
              <a:noFill/>
              <a:prstDash val="solid"/>
              <a:miter/>
            </a:ln>
          </p:spPr>
          <p:txBody>
            <a:bodyPr rtlCol="0" anchor="ctr"/>
            <a:lstStyle/>
            <a:p>
              <a:endParaRPr lang="de-DE"/>
            </a:p>
          </p:txBody>
        </p:sp>
        <p:sp>
          <p:nvSpPr>
            <p:cNvPr id="21" name="Freihandform: Form 20">
              <a:extLst>
                <a:ext uri="{FF2B5EF4-FFF2-40B4-BE49-F238E27FC236}">
                  <a16:creationId xmlns:a16="http://schemas.microsoft.com/office/drawing/2014/main" id="{6A55E9B2-921C-4329-B985-554A9C3767F2}"/>
                </a:ext>
              </a:extLst>
            </p:cNvPr>
            <p:cNvSpPr/>
            <p:nvPr/>
          </p:nvSpPr>
          <p:spPr>
            <a:xfrm>
              <a:off x="7712968" y="4667591"/>
              <a:ext cx="762000" cy="762000"/>
            </a:xfrm>
            <a:custGeom>
              <a:avLst/>
              <a:gdLst>
                <a:gd name="connsiteX0" fmla="*/ 0 w 762000"/>
                <a:gd name="connsiteY0" fmla="*/ 762000 h 762000"/>
                <a:gd name="connsiteX1" fmla="*/ 762000 w 762000"/>
                <a:gd name="connsiteY1" fmla="*/ 762000 h 762000"/>
                <a:gd name="connsiteX2" fmla="*/ 762000 w 762000"/>
                <a:gd name="connsiteY2" fmla="*/ 0 h 762000"/>
              </a:gdLst>
              <a:ahLst/>
              <a:cxnLst>
                <a:cxn ang="0">
                  <a:pos x="connsiteX0" y="connsiteY0"/>
                </a:cxn>
                <a:cxn ang="0">
                  <a:pos x="connsiteX1" y="connsiteY1"/>
                </a:cxn>
                <a:cxn ang="0">
                  <a:pos x="connsiteX2" y="connsiteY2"/>
                </a:cxn>
              </a:cxnLst>
              <a:rect l="l" t="t" r="r" b="b"/>
              <a:pathLst>
                <a:path w="762000" h="762000">
                  <a:moveTo>
                    <a:pt x="0" y="762000"/>
                  </a:moveTo>
                  <a:lnTo>
                    <a:pt x="762000" y="762000"/>
                  </a:lnTo>
                  <a:lnTo>
                    <a:pt x="762000" y="0"/>
                  </a:lnTo>
                  <a:close/>
                </a:path>
              </a:pathLst>
            </a:custGeom>
            <a:solidFill>
              <a:srgbClr val="FFFFFF"/>
            </a:solidFill>
            <a:ln w="9525" cap="flat">
              <a:noFill/>
              <a:prstDash val="solid"/>
              <a:miter/>
            </a:ln>
          </p:spPr>
          <p:txBody>
            <a:bodyPr rtlCol="0" anchor="ctr"/>
            <a:lstStyle/>
            <a:p>
              <a:endParaRPr lang="de-DE"/>
            </a:p>
          </p:txBody>
        </p:sp>
        <p:sp>
          <p:nvSpPr>
            <p:cNvPr id="22" name="Freihandform: Form 21">
              <a:extLst>
                <a:ext uri="{FF2B5EF4-FFF2-40B4-BE49-F238E27FC236}">
                  <a16:creationId xmlns:a16="http://schemas.microsoft.com/office/drawing/2014/main" id="{F7D47231-D549-4315-B04C-12DC4848D802}"/>
                </a:ext>
              </a:extLst>
            </p:cNvPr>
            <p:cNvSpPr/>
            <p:nvPr/>
          </p:nvSpPr>
          <p:spPr>
            <a:xfrm>
              <a:off x="6760468" y="3524591"/>
              <a:ext cx="1714500" cy="1905000"/>
            </a:xfrm>
            <a:custGeom>
              <a:avLst/>
              <a:gdLst>
                <a:gd name="connsiteX0" fmla="*/ 1714500 w 1714500"/>
                <a:gd name="connsiteY0" fmla="*/ 0 h 1905000"/>
                <a:gd name="connsiteX1" fmla="*/ 952500 w 1714500"/>
                <a:gd name="connsiteY1" fmla="*/ 0 h 1905000"/>
                <a:gd name="connsiteX2" fmla="*/ 0 w 1714500"/>
                <a:gd name="connsiteY2" fmla="*/ 952500 h 1905000"/>
                <a:gd name="connsiteX3" fmla="*/ 0 w 1714500"/>
                <a:gd name="connsiteY3" fmla="*/ 1905000 h 1905000"/>
                <a:gd name="connsiteX4" fmla="*/ 1714500 w 1714500"/>
                <a:gd name="connsiteY4" fmla="*/ 190500 h 1905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4500" h="1905000">
                  <a:moveTo>
                    <a:pt x="1714500" y="0"/>
                  </a:moveTo>
                  <a:lnTo>
                    <a:pt x="952500" y="0"/>
                  </a:lnTo>
                  <a:lnTo>
                    <a:pt x="0" y="952500"/>
                  </a:lnTo>
                  <a:lnTo>
                    <a:pt x="0" y="1905000"/>
                  </a:lnTo>
                  <a:lnTo>
                    <a:pt x="1714500" y="190500"/>
                  </a:lnTo>
                  <a:close/>
                </a:path>
              </a:pathLst>
            </a:custGeom>
            <a:gradFill>
              <a:gsLst>
                <a:gs pos="20000">
                  <a:srgbClr val="201751"/>
                </a:gs>
                <a:gs pos="80000">
                  <a:srgbClr val="00CE7D"/>
                </a:gs>
              </a:gsLst>
              <a:lin ang="5400000" scaled="1"/>
            </a:gradFill>
            <a:ln w="9525" cap="flat">
              <a:noFill/>
              <a:prstDash val="solid"/>
              <a:miter/>
            </a:ln>
          </p:spPr>
          <p:txBody>
            <a:bodyPr rtlCol="0" anchor="ctr"/>
            <a:lstStyle/>
            <a:p>
              <a:endParaRPr lang="de-DE"/>
            </a:p>
          </p:txBody>
        </p:sp>
      </p:grpSp>
    </p:spTree>
    <p:extLst>
      <p:ext uri="{BB962C8B-B14F-4D97-AF65-F5344CB8AC3E}">
        <p14:creationId xmlns:p14="http://schemas.microsoft.com/office/powerpoint/2010/main" val="65482860"/>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el und 2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20C82C-C608-4908-8693-7A25B3D09F6A}"/>
              </a:ext>
            </a:extLst>
          </p:cNvPr>
          <p:cNvSpPr>
            <a:spLocks noGrp="1"/>
          </p:cNvSpPr>
          <p:nvPr>
            <p:ph type="title"/>
          </p:nvPr>
        </p:nvSpPr>
        <p:spPr bwMode="gray"/>
        <p:txBody>
          <a:bodyPr/>
          <a:lstStyle/>
          <a:p>
            <a:r>
              <a:rPr lang="en-US" noProof="0"/>
              <a:t>Click to edit Master title style</a:t>
            </a:r>
            <a:endParaRPr lang="en-US" noProof="0" dirty="0"/>
          </a:p>
        </p:txBody>
      </p:sp>
      <p:sp>
        <p:nvSpPr>
          <p:cNvPr id="9" name="Inhaltsplatzhalter 8">
            <a:extLst>
              <a:ext uri="{FF2B5EF4-FFF2-40B4-BE49-F238E27FC236}">
                <a16:creationId xmlns:a16="http://schemas.microsoft.com/office/drawing/2014/main" id="{9498EFB6-F28B-4075-959C-D80C299D8C5E}"/>
              </a:ext>
            </a:extLst>
          </p:cNvPr>
          <p:cNvSpPr>
            <a:spLocks noGrp="1"/>
          </p:cNvSpPr>
          <p:nvPr>
            <p:ph sz="quarter" idx="16" hasCustomPrompt="1"/>
          </p:nvPr>
        </p:nvSpPr>
        <p:spPr>
          <a:xfrm>
            <a:off x="587375" y="1700213"/>
            <a:ext cx="5400675" cy="4429125"/>
          </a:xfrm>
        </p:spPr>
        <p:txBody>
          <a:bodyPr/>
          <a:lstStyle/>
          <a:p>
            <a:pPr lvl="0"/>
            <a:r>
              <a:rPr lang="en-US" noProof="0" dirty="0"/>
              <a:t>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1" name="Inhaltsplatzhalter 10">
            <a:extLst>
              <a:ext uri="{FF2B5EF4-FFF2-40B4-BE49-F238E27FC236}">
                <a16:creationId xmlns:a16="http://schemas.microsoft.com/office/drawing/2014/main" id="{ED1B5D5A-F9B8-4256-8DD8-396956155A1B}"/>
              </a:ext>
            </a:extLst>
          </p:cNvPr>
          <p:cNvSpPr>
            <a:spLocks noGrp="1"/>
          </p:cNvSpPr>
          <p:nvPr>
            <p:ph sz="quarter" idx="17" hasCustomPrompt="1"/>
          </p:nvPr>
        </p:nvSpPr>
        <p:spPr>
          <a:xfrm>
            <a:off x="6203950" y="1700213"/>
            <a:ext cx="5400675" cy="4429125"/>
          </a:xfrm>
        </p:spPr>
        <p:txBody>
          <a:bodyPr/>
          <a:lstStyle/>
          <a:p>
            <a:pPr lvl="0"/>
            <a:r>
              <a:rPr lang="en-US" noProof="0" dirty="0"/>
              <a:t>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3" name="Date Placeholder 2">
            <a:extLst>
              <a:ext uri="{FF2B5EF4-FFF2-40B4-BE49-F238E27FC236}">
                <a16:creationId xmlns:a16="http://schemas.microsoft.com/office/drawing/2014/main" id="{0B1A8501-2127-4A03-A204-7BE81284643B}"/>
              </a:ext>
            </a:extLst>
          </p:cNvPr>
          <p:cNvSpPr>
            <a:spLocks noGrp="1"/>
          </p:cNvSpPr>
          <p:nvPr>
            <p:ph type="dt" sz="half" idx="18"/>
          </p:nvPr>
        </p:nvSpPr>
        <p:spPr/>
        <p:txBody>
          <a:bodyPr/>
          <a:lstStyle/>
          <a:p>
            <a:fld id="{BA98C31B-793D-40F5-B015-C41BAF7E185F}" type="datetime3">
              <a:rPr lang="en-US" noProof="0" smtClean="0"/>
              <a:t>6 October 2020</a:t>
            </a:fld>
            <a:endParaRPr lang="en-US" noProof="0"/>
          </a:p>
        </p:txBody>
      </p:sp>
      <p:sp>
        <p:nvSpPr>
          <p:cNvPr id="6" name="Slide Number Placeholder 5">
            <a:extLst>
              <a:ext uri="{FF2B5EF4-FFF2-40B4-BE49-F238E27FC236}">
                <a16:creationId xmlns:a16="http://schemas.microsoft.com/office/drawing/2014/main" id="{E1294DA3-4BD3-4274-9371-47EB990F8D81}"/>
              </a:ext>
            </a:extLst>
          </p:cNvPr>
          <p:cNvSpPr>
            <a:spLocks noGrp="1"/>
          </p:cNvSpPr>
          <p:nvPr>
            <p:ph type="sldNum" sz="quarter" idx="19"/>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1699556452"/>
      </p:ext>
    </p:extLst>
  </p:cSld>
  <p:clrMapOvr>
    <a:masterClrMapping/>
  </p:clrMapOvr>
  <p:extLst>
    <p:ext uri="{DCECCB84-F9BA-43D5-87BE-67443E8EF086}">
      <p15:sldGuideLst xmlns:p15="http://schemas.microsoft.com/office/powerpoint/2012/main"/>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el und 3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20C82C-C608-4908-8693-7A25B3D09F6A}"/>
              </a:ext>
            </a:extLst>
          </p:cNvPr>
          <p:cNvSpPr>
            <a:spLocks noGrp="1"/>
          </p:cNvSpPr>
          <p:nvPr>
            <p:ph type="title"/>
          </p:nvPr>
        </p:nvSpPr>
        <p:spPr bwMode="gray"/>
        <p:txBody>
          <a:bodyPr/>
          <a:lstStyle/>
          <a:p>
            <a:r>
              <a:rPr lang="en-US" noProof="0"/>
              <a:t>Click to edit Master title style</a:t>
            </a:r>
            <a:endParaRPr lang="en-US" noProof="0" dirty="0"/>
          </a:p>
        </p:txBody>
      </p:sp>
      <p:sp>
        <p:nvSpPr>
          <p:cNvPr id="9" name="Inhaltsplatzhalter 8">
            <a:extLst>
              <a:ext uri="{FF2B5EF4-FFF2-40B4-BE49-F238E27FC236}">
                <a16:creationId xmlns:a16="http://schemas.microsoft.com/office/drawing/2014/main" id="{69D571FC-BA96-4CAF-A727-A635D4576025}"/>
              </a:ext>
            </a:extLst>
          </p:cNvPr>
          <p:cNvSpPr>
            <a:spLocks noGrp="1"/>
          </p:cNvSpPr>
          <p:nvPr>
            <p:ph sz="quarter" idx="17" hasCustomPrompt="1"/>
          </p:nvPr>
        </p:nvSpPr>
        <p:spPr>
          <a:xfrm>
            <a:off x="587375" y="1700213"/>
            <a:ext cx="3529013" cy="4429125"/>
          </a:xfrm>
        </p:spPr>
        <p:txBody>
          <a:bodyPr/>
          <a:lstStyle>
            <a:lvl1pPr>
              <a:defRPr sz="1600"/>
            </a:lvl1pPr>
            <a:lvl2pPr marL="180000" indent="-180000">
              <a:defRPr sz="1600"/>
            </a:lvl2pPr>
            <a:lvl3pPr>
              <a:defRPr sz="1600"/>
            </a:lvl3pPr>
            <a:lvl4pPr>
              <a:defRPr sz="1600"/>
            </a:lvl4pPr>
            <a:lvl5pPr>
              <a:defRPr sz="1600"/>
            </a:lvl5pPr>
            <a:lvl6pPr>
              <a:defRPr sz="1200"/>
            </a:lvl6pPr>
          </a:lstStyle>
          <a:p>
            <a:pPr lvl="0"/>
            <a:r>
              <a:rPr lang="en-US" noProof="0" dirty="0"/>
              <a:t>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1" name="Inhaltsplatzhalter 8">
            <a:extLst>
              <a:ext uri="{FF2B5EF4-FFF2-40B4-BE49-F238E27FC236}">
                <a16:creationId xmlns:a16="http://schemas.microsoft.com/office/drawing/2014/main" id="{E05B939F-D767-408F-A43E-2B6FD79A4DDA}"/>
              </a:ext>
            </a:extLst>
          </p:cNvPr>
          <p:cNvSpPr>
            <a:spLocks noGrp="1"/>
          </p:cNvSpPr>
          <p:nvPr>
            <p:ph sz="quarter" idx="18" hasCustomPrompt="1"/>
          </p:nvPr>
        </p:nvSpPr>
        <p:spPr>
          <a:xfrm>
            <a:off x="4332288" y="1700213"/>
            <a:ext cx="3529013" cy="4429125"/>
          </a:xfrm>
        </p:spPr>
        <p:txBody>
          <a:bodyPr/>
          <a:lstStyle>
            <a:lvl1pPr>
              <a:defRPr sz="1600"/>
            </a:lvl1pPr>
            <a:lvl2pPr marL="180000" indent="-180000">
              <a:defRPr sz="1600"/>
            </a:lvl2pPr>
            <a:lvl3pPr>
              <a:defRPr sz="1600"/>
            </a:lvl3pPr>
            <a:lvl4pPr>
              <a:defRPr sz="1600"/>
            </a:lvl4pPr>
            <a:lvl5pPr>
              <a:defRPr sz="1600"/>
            </a:lvl5pPr>
            <a:lvl6pPr>
              <a:defRPr sz="1200"/>
            </a:lvl6pPr>
          </a:lstStyle>
          <a:p>
            <a:pPr lvl="0"/>
            <a:r>
              <a:rPr lang="en-US" noProof="0" dirty="0"/>
              <a:t>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2" name="Inhaltsplatzhalter 8">
            <a:extLst>
              <a:ext uri="{FF2B5EF4-FFF2-40B4-BE49-F238E27FC236}">
                <a16:creationId xmlns:a16="http://schemas.microsoft.com/office/drawing/2014/main" id="{BA6ACEF6-A2C9-4708-BF76-02325C9F1C52}"/>
              </a:ext>
            </a:extLst>
          </p:cNvPr>
          <p:cNvSpPr>
            <a:spLocks noGrp="1"/>
          </p:cNvSpPr>
          <p:nvPr>
            <p:ph sz="quarter" idx="19" hasCustomPrompt="1"/>
          </p:nvPr>
        </p:nvSpPr>
        <p:spPr>
          <a:xfrm>
            <a:off x="8075613" y="1700213"/>
            <a:ext cx="3529013" cy="4429125"/>
          </a:xfrm>
        </p:spPr>
        <p:txBody>
          <a:bodyPr/>
          <a:lstStyle>
            <a:lvl1pPr>
              <a:defRPr sz="1600"/>
            </a:lvl1pPr>
            <a:lvl2pPr marL="180000" indent="-180000">
              <a:defRPr sz="1600"/>
            </a:lvl2pPr>
            <a:lvl3pPr>
              <a:defRPr sz="1600"/>
            </a:lvl3pPr>
            <a:lvl4pPr>
              <a:defRPr sz="1600"/>
            </a:lvl4pPr>
            <a:lvl5pPr>
              <a:defRPr sz="1600"/>
            </a:lvl5pPr>
            <a:lvl6pPr>
              <a:defRPr sz="1200"/>
            </a:lvl6pPr>
          </a:lstStyle>
          <a:p>
            <a:pPr lvl="0"/>
            <a:r>
              <a:rPr lang="en-US" noProof="0" dirty="0"/>
              <a:t>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3" name="Date Placeholder 2">
            <a:extLst>
              <a:ext uri="{FF2B5EF4-FFF2-40B4-BE49-F238E27FC236}">
                <a16:creationId xmlns:a16="http://schemas.microsoft.com/office/drawing/2014/main" id="{8D5D0483-414C-4F51-843F-44544332E387}"/>
              </a:ext>
            </a:extLst>
          </p:cNvPr>
          <p:cNvSpPr>
            <a:spLocks noGrp="1"/>
          </p:cNvSpPr>
          <p:nvPr>
            <p:ph type="dt" sz="half" idx="20"/>
          </p:nvPr>
        </p:nvSpPr>
        <p:spPr/>
        <p:txBody>
          <a:bodyPr/>
          <a:lstStyle/>
          <a:p>
            <a:fld id="{4DBEE8C2-E27A-443E-BFF3-9C8509FC91AE}" type="datetime3">
              <a:rPr lang="en-US" noProof="0" smtClean="0"/>
              <a:t>6 October 2020</a:t>
            </a:fld>
            <a:endParaRPr lang="en-US" noProof="0"/>
          </a:p>
        </p:txBody>
      </p:sp>
      <p:sp>
        <p:nvSpPr>
          <p:cNvPr id="6" name="Slide Number Placeholder 5">
            <a:extLst>
              <a:ext uri="{FF2B5EF4-FFF2-40B4-BE49-F238E27FC236}">
                <a16:creationId xmlns:a16="http://schemas.microsoft.com/office/drawing/2014/main" id="{AF1929E3-53FE-4AD5-9603-46F552CACE1D}"/>
              </a:ext>
            </a:extLst>
          </p:cNvPr>
          <p:cNvSpPr>
            <a:spLocks noGrp="1"/>
          </p:cNvSpPr>
          <p:nvPr>
            <p:ph type="sldNum" sz="quarter" idx="21"/>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3375372079"/>
      </p:ext>
    </p:extLst>
  </p:cSld>
  <p:clrMapOvr>
    <a:masterClrMapping/>
  </p:clrMapOvr>
  <p:extLst>
    <p:ext uri="{DCECCB84-F9BA-43D5-87BE-67443E8EF086}">
      <p15:sldGuideLst xmlns:p15="http://schemas.microsoft.com/office/powerpoint/2012/main"/>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el, Inhalt und Bi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20C82C-C608-4908-8693-7A25B3D09F6A}"/>
              </a:ext>
            </a:extLst>
          </p:cNvPr>
          <p:cNvSpPr>
            <a:spLocks noGrp="1"/>
          </p:cNvSpPr>
          <p:nvPr>
            <p:ph type="title"/>
          </p:nvPr>
        </p:nvSpPr>
        <p:spPr bwMode="gray">
          <a:xfrm>
            <a:off x="587376" y="368301"/>
            <a:ext cx="5400674" cy="466899"/>
          </a:xfrm>
        </p:spPr>
        <p:txBody>
          <a:bodyPr/>
          <a:lstStyle/>
          <a:p>
            <a:r>
              <a:rPr lang="en-US"/>
              <a:t>Click to edit Master title style</a:t>
            </a:r>
            <a:endParaRPr lang="en-US" dirty="0"/>
          </a:p>
        </p:txBody>
      </p:sp>
      <p:sp>
        <p:nvSpPr>
          <p:cNvPr id="3" name="Inhaltsplatzhalter 2">
            <a:extLst>
              <a:ext uri="{FF2B5EF4-FFF2-40B4-BE49-F238E27FC236}">
                <a16:creationId xmlns:a16="http://schemas.microsoft.com/office/drawing/2014/main" id="{292FDBA4-6CA2-4F8A-9360-55639C5C5F60}"/>
              </a:ext>
            </a:extLst>
          </p:cNvPr>
          <p:cNvSpPr>
            <a:spLocks noGrp="1"/>
          </p:cNvSpPr>
          <p:nvPr>
            <p:ph idx="1" hasCustomPrompt="1"/>
          </p:nvPr>
        </p:nvSpPr>
        <p:spPr bwMode="gray">
          <a:xfrm>
            <a:off x="587377" y="1700213"/>
            <a:ext cx="5400673" cy="4429125"/>
          </a:xfrm>
        </p:spPr>
        <p:txBody>
          <a:bodyPr/>
          <a:lstStyle/>
          <a:p>
            <a:pPr lvl="0"/>
            <a:r>
              <a:rPr lang="en-US" noProof="0" dirty="0"/>
              <a:t>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7" name="Bildplatzhalter 6">
            <a:extLst>
              <a:ext uri="{FF2B5EF4-FFF2-40B4-BE49-F238E27FC236}">
                <a16:creationId xmlns:a16="http://schemas.microsoft.com/office/drawing/2014/main" id="{00D65DE6-22B8-49FA-AE8B-AB79B8531731}"/>
              </a:ext>
            </a:extLst>
          </p:cNvPr>
          <p:cNvSpPr>
            <a:spLocks noGrp="1"/>
          </p:cNvSpPr>
          <p:nvPr>
            <p:ph type="pic" sz="quarter" idx="11"/>
          </p:nvPr>
        </p:nvSpPr>
        <p:spPr bwMode="gray">
          <a:xfrm>
            <a:off x="6203950" y="0"/>
            <a:ext cx="5988050" cy="6129339"/>
          </a:xfrm>
          <a:prstGeom prst="rect">
            <a:avLst/>
          </a:prstGeom>
          <a:solidFill>
            <a:schemeClr val="accent6"/>
          </a:solidFill>
        </p:spPr>
        <p:txBody>
          <a:bodyPr wrap="square" anchor="ctr">
            <a:noAutofit/>
          </a:bodyPr>
          <a:lstStyle>
            <a:lvl1pPr marL="0" indent="0" algn="ctr">
              <a:buNone/>
              <a:defRPr sz="1400">
                <a:solidFill>
                  <a:schemeClr val="bg1"/>
                </a:solidFill>
              </a:defRPr>
            </a:lvl1pPr>
          </a:lstStyle>
          <a:p>
            <a:r>
              <a:rPr lang="en-US" noProof="0"/>
              <a:t>Click icon to add picture</a:t>
            </a:r>
            <a:endParaRPr lang="en-US" noProof="0" dirty="0"/>
          </a:p>
        </p:txBody>
      </p:sp>
      <p:sp>
        <p:nvSpPr>
          <p:cNvPr id="6" name="Date Placeholder 5">
            <a:extLst>
              <a:ext uri="{FF2B5EF4-FFF2-40B4-BE49-F238E27FC236}">
                <a16:creationId xmlns:a16="http://schemas.microsoft.com/office/drawing/2014/main" id="{6672B7DE-4CE2-48D8-9E83-B1655F427CE5}"/>
              </a:ext>
            </a:extLst>
          </p:cNvPr>
          <p:cNvSpPr>
            <a:spLocks noGrp="1"/>
          </p:cNvSpPr>
          <p:nvPr>
            <p:ph type="dt" sz="half" idx="12"/>
          </p:nvPr>
        </p:nvSpPr>
        <p:spPr/>
        <p:txBody>
          <a:bodyPr/>
          <a:lstStyle/>
          <a:p>
            <a:fld id="{C95928E4-03DA-4799-AB48-C0ABBB1FF87E}" type="datetime3">
              <a:rPr lang="en-US" smtClean="0"/>
              <a:t>6 October 2020</a:t>
            </a:fld>
            <a:endParaRPr lang="en-US" dirty="0"/>
          </a:p>
        </p:txBody>
      </p:sp>
      <p:sp>
        <p:nvSpPr>
          <p:cNvPr id="8" name="Slide Number Placeholder 7">
            <a:extLst>
              <a:ext uri="{FF2B5EF4-FFF2-40B4-BE49-F238E27FC236}">
                <a16:creationId xmlns:a16="http://schemas.microsoft.com/office/drawing/2014/main" id="{4706D15E-D4F6-4294-A987-444ED4989563}"/>
              </a:ext>
            </a:extLst>
          </p:cNvPr>
          <p:cNvSpPr>
            <a:spLocks noGrp="1"/>
          </p:cNvSpPr>
          <p:nvPr>
            <p:ph type="sldNum" sz="quarter" idx="13"/>
          </p:nvPr>
        </p:nvSpPr>
        <p:spPr/>
        <p:txBody>
          <a:bodyPr/>
          <a:lstStyle/>
          <a:p>
            <a:fld id="{62CB3E74-FC4B-418A-B5F6-72ED80208EB2}" type="slidenum">
              <a:rPr lang="en-US" noProof="0" smtClean="0"/>
              <a:pPr/>
              <a:t>‹#›</a:t>
            </a:fld>
            <a:endParaRPr lang="en-US" noProof="0" dirty="0"/>
          </a:p>
        </p:txBody>
      </p:sp>
    </p:spTree>
    <p:extLst>
      <p:ext uri="{BB962C8B-B14F-4D97-AF65-F5344CB8AC3E}">
        <p14:creationId xmlns:p14="http://schemas.microsoft.com/office/powerpoint/2010/main" val="89006671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p:txBody>
          <a:bodyPr/>
          <a:lstStyle/>
          <a:p>
            <a:r>
              <a:rPr lang="en-US" noProof="0"/>
              <a:t>Click to edit Master title style</a:t>
            </a:r>
            <a:endParaRPr lang="en-US" noProof="0" dirty="0"/>
          </a:p>
        </p:txBody>
      </p:sp>
      <p:sp>
        <p:nvSpPr>
          <p:cNvPr id="3" name="Date Placeholder 2">
            <a:extLst>
              <a:ext uri="{FF2B5EF4-FFF2-40B4-BE49-F238E27FC236}">
                <a16:creationId xmlns:a16="http://schemas.microsoft.com/office/drawing/2014/main" id="{521B5917-CBB4-4162-8067-EF80AC06BE52}"/>
              </a:ext>
            </a:extLst>
          </p:cNvPr>
          <p:cNvSpPr>
            <a:spLocks noGrp="1"/>
          </p:cNvSpPr>
          <p:nvPr>
            <p:ph type="dt" sz="half" idx="10"/>
          </p:nvPr>
        </p:nvSpPr>
        <p:spPr/>
        <p:txBody>
          <a:bodyPr/>
          <a:lstStyle/>
          <a:p>
            <a:fld id="{36A480C6-9A9A-4F38-8409-97AB8F835432}" type="datetime3">
              <a:rPr lang="en-US" noProof="0" smtClean="0"/>
              <a:t>6 October 2020</a:t>
            </a:fld>
            <a:endParaRPr lang="en-US" noProof="0"/>
          </a:p>
        </p:txBody>
      </p:sp>
      <p:sp>
        <p:nvSpPr>
          <p:cNvPr id="4" name="Slide Number Placeholder 3">
            <a:extLst>
              <a:ext uri="{FF2B5EF4-FFF2-40B4-BE49-F238E27FC236}">
                <a16:creationId xmlns:a16="http://schemas.microsoft.com/office/drawing/2014/main" id="{BA3E2A66-7F5E-4326-9BBB-FB60EEAEAB72}"/>
              </a:ext>
            </a:extLst>
          </p:cNvPr>
          <p:cNvSpPr>
            <a:spLocks noGrp="1"/>
          </p:cNvSpPr>
          <p:nvPr>
            <p:ph type="sldNum" sz="quarter" idx="11"/>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152419236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A540A6E-44B3-452A-8635-81299E742E92}"/>
              </a:ext>
            </a:extLst>
          </p:cNvPr>
          <p:cNvSpPr>
            <a:spLocks noGrp="1"/>
          </p:cNvSpPr>
          <p:nvPr>
            <p:ph type="dt" sz="half" idx="10"/>
          </p:nvPr>
        </p:nvSpPr>
        <p:spPr/>
        <p:txBody>
          <a:bodyPr/>
          <a:lstStyle/>
          <a:p>
            <a:fld id="{6C136201-5B7C-46B0-8408-1F09E7937261}" type="datetime3">
              <a:rPr lang="en-US" noProof="0" smtClean="0"/>
              <a:t>6 October 2020</a:t>
            </a:fld>
            <a:endParaRPr lang="en-US" noProof="0"/>
          </a:p>
        </p:txBody>
      </p:sp>
      <p:sp>
        <p:nvSpPr>
          <p:cNvPr id="5" name="Slide Number Placeholder 4">
            <a:extLst>
              <a:ext uri="{FF2B5EF4-FFF2-40B4-BE49-F238E27FC236}">
                <a16:creationId xmlns:a16="http://schemas.microsoft.com/office/drawing/2014/main" id="{3C49F892-46C7-44B5-8A70-4419895B07C9}"/>
              </a:ext>
            </a:extLst>
          </p:cNvPr>
          <p:cNvSpPr>
            <a:spLocks noGrp="1"/>
          </p:cNvSpPr>
          <p:nvPr>
            <p:ph type="sldNum" sz="quarter" idx="11"/>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235356425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Kontakte (große Bilder)">
    <p:spTree>
      <p:nvGrpSpPr>
        <p:cNvPr id="1" name=""/>
        <p:cNvGrpSpPr/>
        <p:nvPr/>
      </p:nvGrpSpPr>
      <p:grpSpPr>
        <a:xfrm>
          <a:off x="0" y="0"/>
          <a:ext cx="0" cy="0"/>
          <a:chOff x="0" y="0"/>
          <a:chExt cx="0" cy="0"/>
        </a:xfrm>
      </p:grpSpPr>
      <p:sp>
        <p:nvSpPr>
          <p:cNvPr id="5" name="Bildplatzhalter 4">
            <a:extLst>
              <a:ext uri="{FF2B5EF4-FFF2-40B4-BE49-F238E27FC236}">
                <a16:creationId xmlns:a16="http://schemas.microsoft.com/office/drawing/2014/main" id="{E29C4A31-57DD-4A63-A985-356DA24CCEFA}"/>
              </a:ext>
            </a:extLst>
          </p:cNvPr>
          <p:cNvSpPr>
            <a:spLocks noGrp="1"/>
          </p:cNvSpPr>
          <p:nvPr>
            <p:ph type="pic" sz="quarter" idx="13"/>
          </p:nvPr>
        </p:nvSpPr>
        <p:spPr>
          <a:xfrm>
            <a:off x="0" y="0"/>
            <a:ext cx="5627688" cy="6129338"/>
          </a:xfrm>
          <a:solidFill>
            <a:srgbClr val="7A7A7A"/>
          </a:solidFill>
        </p:spPr>
        <p:txBody>
          <a:bodyPr anchor="ctr"/>
          <a:lstStyle>
            <a:lvl1pPr algn="ctr">
              <a:defRPr sz="1400">
                <a:solidFill>
                  <a:schemeClr val="bg1"/>
                </a:solidFill>
              </a:defRPr>
            </a:lvl1pPr>
          </a:lstStyle>
          <a:p>
            <a:r>
              <a:rPr lang="en-US" noProof="0"/>
              <a:t>Click icon to add picture</a:t>
            </a:r>
          </a:p>
        </p:txBody>
      </p:sp>
      <p:sp>
        <p:nvSpPr>
          <p:cNvPr id="30" name="Bildplatzhalter 4">
            <a:extLst>
              <a:ext uri="{FF2B5EF4-FFF2-40B4-BE49-F238E27FC236}">
                <a16:creationId xmlns:a16="http://schemas.microsoft.com/office/drawing/2014/main" id="{1D6410BD-4A55-4357-845E-282A5C95EF8A}"/>
              </a:ext>
            </a:extLst>
          </p:cNvPr>
          <p:cNvSpPr>
            <a:spLocks noGrp="1"/>
          </p:cNvSpPr>
          <p:nvPr>
            <p:ph type="pic" sz="quarter" idx="15"/>
          </p:nvPr>
        </p:nvSpPr>
        <p:spPr>
          <a:xfrm>
            <a:off x="5627688" y="0"/>
            <a:ext cx="5976937" cy="6129338"/>
          </a:xfrm>
          <a:solidFill>
            <a:srgbClr val="7A7A7A"/>
          </a:solidFill>
        </p:spPr>
        <p:txBody>
          <a:bodyPr anchor="ctr"/>
          <a:lstStyle>
            <a:lvl1pPr algn="ctr">
              <a:defRPr sz="1400">
                <a:solidFill>
                  <a:schemeClr val="bg1"/>
                </a:solidFill>
              </a:defRPr>
            </a:lvl1pPr>
          </a:lstStyle>
          <a:p>
            <a:r>
              <a:rPr lang="en-US" noProof="0"/>
              <a:t>Click icon to add picture</a:t>
            </a:r>
          </a:p>
        </p:txBody>
      </p:sp>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p:txBody>
          <a:bodyPr/>
          <a:lstStyle>
            <a:lvl1pPr>
              <a:defRPr>
                <a:solidFill>
                  <a:schemeClr val="bg1"/>
                </a:solidFill>
              </a:defRPr>
            </a:lvl1pPr>
          </a:lstStyle>
          <a:p>
            <a:r>
              <a:rPr lang="en-US" noProof="0"/>
              <a:t>Click to edit Master title style</a:t>
            </a:r>
          </a:p>
        </p:txBody>
      </p:sp>
      <p:sp>
        <p:nvSpPr>
          <p:cNvPr id="4" name="Textplatzhalter 3">
            <a:extLst>
              <a:ext uri="{FF2B5EF4-FFF2-40B4-BE49-F238E27FC236}">
                <a16:creationId xmlns:a16="http://schemas.microsoft.com/office/drawing/2014/main" id="{48FD4666-616B-4A5C-8DA3-25B2D5366EC0}"/>
              </a:ext>
            </a:extLst>
          </p:cNvPr>
          <p:cNvSpPr>
            <a:spLocks noGrp="1"/>
          </p:cNvSpPr>
          <p:nvPr>
            <p:ph type="body" sz="quarter" idx="12" hasCustomPrompt="1"/>
          </p:nvPr>
        </p:nvSpPr>
        <p:spPr>
          <a:xfrm>
            <a:off x="587375" y="1484313"/>
            <a:ext cx="2664000" cy="2160587"/>
          </a:xfrm>
        </p:spPr>
        <p:txBody>
          <a:bodyPr/>
          <a:lstStyle>
            <a:lvl1pPr marL="0" indent="0">
              <a:spcAft>
                <a:spcPts val="0"/>
              </a:spcAft>
              <a:buFont typeface="Arial" panose="020B0604020202020204" pitchFamily="34" charset="0"/>
              <a:buNone/>
              <a:tabLst>
                <a:tab pos="449263" algn="l"/>
              </a:tabLst>
              <a:defRPr sz="1400">
                <a:solidFill>
                  <a:schemeClr val="bg1"/>
                </a:solidFill>
              </a:defRPr>
            </a:lvl1pPr>
            <a:lvl2pPr marL="0" indent="0">
              <a:spcAft>
                <a:spcPts val="0"/>
              </a:spcAft>
              <a:buNone/>
              <a:tabLst>
                <a:tab pos="449263" algn="l"/>
              </a:tabLst>
              <a:defRPr sz="1400" b="1">
                <a:solidFill>
                  <a:schemeClr val="bg1"/>
                </a:solidFill>
              </a:defRPr>
            </a:lvl2pPr>
            <a:lvl3pPr marL="0" indent="0">
              <a:spcAft>
                <a:spcPts val="0"/>
              </a:spcAft>
              <a:buNone/>
              <a:tabLst>
                <a:tab pos="449263" algn="l"/>
              </a:tabLst>
              <a:defRPr sz="1400">
                <a:solidFill>
                  <a:schemeClr val="tx2"/>
                </a:solidFill>
              </a:defRPr>
            </a:lvl3pPr>
          </a:lstStyle>
          <a:p>
            <a:pPr lvl="0"/>
            <a:r>
              <a:rPr lang="en-US" noProof="0" dirty="0"/>
              <a:t>Level 1</a:t>
            </a:r>
          </a:p>
          <a:p>
            <a:pPr lvl="1"/>
            <a:r>
              <a:rPr lang="en-US" noProof="0" dirty="0"/>
              <a:t>Level 2</a:t>
            </a:r>
          </a:p>
          <a:p>
            <a:pPr lvl="2"/>
            <a:r>
              <a:rPr lang="en-US" noProof="0" dirty="0"/>
              <a:t>Level 3</a:t>
            </a:r>
          </a:p>
        </p:txBody>
      </p:sp>
      <p:sp>
        <p:nvSpPr>
          <p:cNvPr id="29" name="Textplatzhalter 3">
            <a:extLst>
              <a:ext uri="{FF2B5EF4-FFF2-40B4-BE49-F238E27FC236}">
                <a16:creationId xmlns:a16="http://schemas.microsoft.com/office/drawing/2014/main" id="{5D08A6FF-66CD-491D-8B19-37E7A221F46A}"/>
              </a:ext>
            </a:extLst>
          </p:cNvPr>
          <p:cNvSpPr>
            <a:spLocks noGrp="1"/>
          </p:cNvSpPr>
          <p:nvPr>
            <p:ph type="body" sz="quarter" idx="14" hasCustomPrompt="1"/>
          </p:nvPr>
        </p:nvSpPr>
        <p:spPr>
          <a:xfrm>
            <a:off x="6203950" y="1484313"/>
            <a:ext cx="2664000" cy="2160587"/>
          </a:xfrm>
        </p:spPr>
        <p:txBody>
          <a:bodyPr/>
          <a:lstStyle>
            <a:lvl1pPr marL="0" indent="0">
              <a:spcAft>
                <a:spcPts val="0"/>
              </a:spcAft>
              <a:buFont typeface="Arial" panose="020B0604020202020204" pitchFamily="34" charset="0"/>
              <a:buNone/>
              <a:tabLst>
                <a:tab pos="449263" algn="l"/>
              </a:tabLst>
              <a:defRPr sz="1400">
                <a:solidFill>
                  <a:schemeClr val="bg1"/>
                </a:solidFill>
              </a:defRPr>
            </a:lvl1pPr>
            <a:lvl2pPr marL="0" indent="0">
              <a:spcAft>
                <a:spcPts val="0"/>
              </a:spcAft>
              <a:buNone/>
              <a:tabLst>
                <a:tab pos="449263" algn="l"/>
              </a:tabLst>
              <a:defRPr sz="1400" b="1">
                <a:solidFill>
                  <a:schemeClr val="bg1"/>
                </a:solidFill>
              </a:defRPr>
            </a:lvl2pPr>
            <a:lvl3pPr marL="0" indent="0">
              <a:spcAft>
                <a:spcPts val="0"/>
              </a:spcAft>
              <a:buNone/>
              <a:tabLst>
                <a:tab pos="449263" algn="l"/>
              </a:tabLst>
              <a:defRPr sz="1400">
                <a:solidFill>
                  <a:schemeClr val="tx2"/>
                </a:solidFill>
              </a:defRPr>
            </a:lvl3pPr>
          </a:lstStyle>
          <a:p>
            <a:pPr lvl="0"/>
            <a:r>
              <a:rPr lang="en-US" noProof="0" dirty="0"/>
              <a:t>Level 1</a:t>
            </a:r>
          </a:p>
          <a:p>
            <a:pPr lvl="1"/>
            <a:r>
              <a:rPr lang="en-US" noProof="0" dirty="0"/>
              <a:t>Level 2</a:t>
            </a:r>
          </a:p>
          <a:p>
            <a:pPr lvl="2"/>
            <a:r>
              <a:rPr lang="en-US" noProof="0" dirty="0"/>
              <a:t>Level 3</a:t>
            </a:r>
          </a:p>
        </p:txBody>
      </p:sp>
      <p:sp>
        <p:nvSpPr>
          <p:cNvPr id="3" name="Date Placeholder 2">
            <a:extLst>
              <a:ext uri="{FF2B5EF4-FFF2-40B4-BE49-F238E27FC236}">
                <a16:creationId xmlns:a16="http://schemas.microsoft.com/office/drawing/2014/main" id="{875268E5-76E9-487E-9024-A97441E2BB65}"/>
              </a:ext>
            </a:extLst>
          </p:cNvPr>
          <p:cNvSpPr>
            <a:spLocks noGrp="1"/>
          </p:cNvSpPr>
          <p:nvPr>
            <p:ph type="dt" sz="half" idx="16"/>
          </p:nvPr>
        </p:nvSpPr>
        <p:spPr/>
        <p:txBody>
          <a:bodyPr/>
          <a:lstStyle/>
          <a:p>
            <a:fld id="{C7E4B7FF-8808-4FD1-B803-CBFE340D2399}" type="datetime3">
              <a:rPr lang="en-US" noProof="0" smtClean="0"/>
              <a:t>6 October 2020</a:t>
            </a:fld>
            <a:endParaRPr lang="en-US" noProof="0"/>
          </a:p>
        </p:txBody>
      </p:sp>
      <p:sp>
        <p:nvSpPr>
          <p:cNvPr id="8" name="Slide Number Placeholder 7">
            <a:extLst>
              <a:ext uri="{FF2B5EF4-FFF2-40B4-BE49-F238E27FC236}">
                <a16:creationId xmlns:a16="http://schemas.microsoft.com/office/drawing/2014/main" id="{D5A4B27C-A892-4022-8BEF-3D68BA6C44BE}"/>
              </a:ext>
            </a:extLst>
          </p:cNvPr>
          <p:cNvSpPr>
            <a:spLocks noGrp="1"/>
          </p:cNvSpPr>
          <p:nvPr>
            <p:ph type="sldNum" sz="quarter" idx="17"/>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88038861"/>
      </p:ext>
    </p:extLst>
  </p:cSld>
  <p:clrMapOvr>
    <a:masterClrMapping/>
  </p:clrMapOvr>
  <p:extLst>
    <p:ext uri="{DCECCB84-F9BA-43D5-87BE-67443E8EF086}">
      <p15:sldGuideLst xmlns:p15="http://schemas.microsoft.com/office/powerpoint/2012/main">
        <p15:guide id="1" pos="1549">
          <p15:clr>
            <a:srgbClr val="FBAE40"/>
          </p15:clr>
        </p15:guide>
        <p15:guide id="2" pos="3545" userDrawn="1">
          <p15:clr>
            <a:srgbClr val="FBAE40"/>
          </p15:clr>
        </p15:guide>
        <p15:guide id="3" pos="5360">
          <p15:clr>
            <a:srgbClr val="FBAE40"/>
          </p15:clr>
        </p15:guide>
        <p15:guide id="5" orient="horz" pos="2296">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Kontakte (kleine Bilder)">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p:txBody>
          <a:bodyPr/>
          <a:lstStyle/>
          <a:p>
            <a:r>
              <a:rPr lang="en-US" noProof="0"/>
              <a:t>Click to edit Master title style</a:t>
            </a:r>
          </a:p>
        </p:txBody>
      </p:sp>
      <p:sp>
        <p:nvSpPr>
          <p:cNvPr id="4" name="Textplatzhalter 3">
            <a:extLst>
              <a:ext uri="{FF2B5EF4-FFF2-40B4-BE49-F238E27FC236}">
                <a16:creationId xmlns:a16="http://schemas.microsoft.com/office/drawing/2014/main" id="{48FD4666-616B-4A5C-8DA3-25B2D5366EC0}"/>
              </a:ext>
            </a:extLst>
          </p:cNvPr>
          <p:cNvSpPr>
            <a:spLocks noGrp="1"/>
          </p:cNvSpPr>
          <p:nvPr>
            <p:ph type="body" sz="quarter" idx="12" hasCustomPrompt="1"/>
          </p:nvPr>
        </p:nvSpPr>
        <p:spPr>
          <a:xfrm>
            <a:off x="2892424" y="1484313"/>
            <a:ext cx="2664000" cy="2160587"/>
          </a:xfrm>
        </p:spPr>
        <p:txBody>
          <a:bodyPr/>
          <a:lstStyle>
            <a:lvl1pPr marL="0" indent="0">
              <a:spcAft>
                <a:spcPts val="0"/>
              </a:spcAft>
              <a:buFont typeface="Arial" panose="020B0604020202020204" pitchFamily="34" charset="0"/>
              <a:buNone/>
              <a:tabLst>
                <a:tab pos="449263" algn="l"/>
              </a:tabLst>
              <a:defRPr sz="1400"/>
            </a:lvl1pPr>
            <a:lvl2pPr marL="0" indent="0">
              <a:spcAft>
                <a:spcPts val="0"/>
              </a:spcAft>
              <a:buNone/>
              <a:tabLst>
                <a:tab pos="449263" algn="l"/>
              </a:tabLst>
              <a:defRPr sz="1400" b="1"/>
            </a:lvl2pPr>
            <a:lvl3pPr marL="0" indent="0">
              <a:spcAft>
                <a:spcPts val="0"/>
              </a:spcAft>
              <a:buNone/>
              <a:tabLst>
                <a:tab pos="449263" algn="l"/>
              </a:tabLst>
              <a:defRPr sz="1400">
                <a:solidFill>
                  <a:schemeClr val="tx2"/>
                </a:solidFill>
              </a:defRPr>
            </a:lvl3pPr>
          </a:lstStyle>
          <a:p>
            <a:pPr lvl="0"/>
            <a:r>
              <a:rPr lang="en-US" noProof="0" dirty="0"/>
              <a:t>Level 1</a:t>
            </a:r>
          </a:p>
          <a:p>
            <a:pPr lvl="1"/>
            <a:r>
              <a:rPr lang="en-US" noProof="0" dirty="0"/>
              <a:t>Level 2</a:t>
            </a:r>
          </a:p>
          <a:p>
            <a:pPr lvl="2"/>
            <a:r>
              <a:rPr lang="en-US" noProof="0" dirty="0"/>
              <a:t>Level 3</a:t>
            </a:r>
          </a:p>
        </p:txBody>
      </p:sp>
      <p:sp>
        <p:nvSpPr>
          <p:cNvPr id="5" name="Bildplatzhalter 4">
            <a:extLst>
              <a:ext uri="{FF2B5EF4-FFF2-40B4-BE49-F238E27FC236}">
                <a16:creationId xmlns:a16="http://schemas.microsoft.com/office/drawing/2014/main" id="{E29C4A31-57DD-4A63-A985-356DA24CCEFA}"/>
              </a:ext>
            </a:extLst>
          </p:cNvPr>
          <p:cNvSpPr>
            <a:spLocks noGrp="1"/>
          </p:cNvSpPr>
          <p:nvPr>
            <p:ph type="pic" sz="quarter" idx="13"/>
          </p:nvPr>
        </p:nvSpPr>
        <p:spPr>
          <a:xfrm>
            <a:off x="587374" y="1484313"/>
            <a:ext cx="1872221" cy="2160587"/>
          </a:xfrm>
          <a:solidFill>
            <a:srgbClr val="7A7A7A"/>
          </a:solidFill>
        </p:spPr>
        <p:txBody>
          <a:bodyPr anchor="ctr"/>
          <a:lstStyle>
            <a:lvl1pPr algn="ctr">
              <a:defRPr sz="1400">
                <a:solidFill>
                  <a:schemeClr val="bg1"/>
                </a:solidFill>
              </a:defRPr>
            </a:lvl1pPr>
          </a:lstStyle>
          <a:p>
            <a:r>
              <a:rPr lang="en-US" noProof="0"/>
              <a:t>Click icon to add picture</a:t>
            </a:r>
          </a:p>
        </p:txBody>
      </p:sp>
      <p:grpSp>
        <p:nvGrpSpPr>
          <p:cNvPr id="25" name="Gruppieren 24">
            <a:extLst>
              <a:ext uri="{FF2B5EF4-FFF2-40B4-BE49-F238E27FC236}">
                <a16:creationId xmlns:a16="http://schemas.microsoft.com/office/drawing/2014/main" id="{AA95A97E-1E87-4F79-A043-06CBF137AABE}"/>
              </a:ext>
            </a:extLst>
          </p:cNvPr>
          <p:cNvGrpSpPr>
            <a:grpSpLocks noChangeAspect="1"/>
          </p:cNvGrpSpPr>
          <p:nvPr userDrawn="1"/>
        </p:nvGrpSpPr>
        <p:grpSpPr>
          <a:xfrm>
            <a:off x="7716180" y="4437112"/>
            <a:ext cx="2420888" cy="2420888"/>
            <a:chOff x="7378960" y="4000500"/>
            <a:chExt cx="2857500" cy="2857500"/>
          </a:xfrm>
        </p:grpSpPr>
        <p:sp>
          <p:nvSpPr>
            <p:cNvPr id="26" name="Freihandform: Form 25">
              <a:extLst>
                <a:ext uri="{FF2B5EF4-FFF2-40B4-BE49-F238E27FC236}">
                  <a16:creationId xmlns:a16="http://schemas.microsoft.com/office/drawing/2014/main" id="{AEB79B26-1FBB-479D-8E44-92841E4D7A6D}"/>
                </a:ext>
              </a:extLst>
            </p:cNvPr>
            <p:cNvSpPr/>
            <p:nvPr/>
          </p:nvSpPr>
          <p:spPr>
            <a:xfrm>
              <a:off x="9283960" y="5905500"/>
              <a:ext cx="952500" cy="952500"/>
            </a:xfrm>
            <a:custGeom>
              <a:avLst/>
              <a:gdLst>
                <a:gd name="connsiteX0" fmla="*/ 0 w 952500"/>
                <a:gd name="connsiteY0" fmla="*/ 0 h 952500"/>
                <a:gd name="connsiteX1" fmla="*/ 952500 w 952500"/>
                <a:gd name="connsiteY1" fmla="*/ 0 h 952500"/>
                <a:gd name="connsiteX2" fmla="*/ 952500 w 952500"/>
                <a:gd name="connsiteY2" fmla="*/ 952500 h 952500"/>
                <a:gd name="connsiteX3" fmla="*/ 0 w 952500"/>
                <a:gd name="connsiteY3" fmla="*/ 952500 h 952500"/>
              </a:gdLst>
              <a:ahLst/>
              <a:cxnLst>
                <a:cxn ang="0">
                  <a:pos x="connsiteX0" y="connsiteY0"/>
                </a:cxn>
                <a:cxn ang="0">
                  <a:pos x="connsiteX1" y="connsiteY1"/>
                </a:cxn>
                <a:cxn ang="0">
                  <a:pos x="connsiteX2" y="connsiteY2"/>
                </a:cxn>
                <a:cxn ang="0">
                  <a:pos x="connsiteX3" y="connsiteY3"/>
                </a:cxn>
              </a:cxnLst>
              <a:rect l="l" t="t" r="r" b="b"/>
              <a:pathLst>
                <a:path w="952500" h="952500">
                  <a:moveTo>
                    <a:pt x="0" y="0"/>
                  </a:moveTo>
                  <a:lnTo>
                    <a:pt x="952500" y="0"/>
                  </a:lnTo>
                  <a:lnTo>
                    <a:pt x="952500" y="952500"/>
                  </a:lnTo>
                  <a:lnTo>
                    <a:pt x="0" y="952500"/>
                  </a:lnTo>
                  <a:close/>
                </a:path>
              </a:pathLst>
            </a:custGeom>
            <a:solidFill>
              <a:srgbClr val="00CE7D"/>
            </a:solidFill>
            <a:ln w="9525" cap="flat">
              <a:noFill/>
              <a:prstDash val="solid"/>
              <a:miter/>
            </a:ln>
          </p:spPr>
          <p:txBody>
            <a:bodyPr rtlCol="0" anchor="ctr"/>
            <a:lstStyle/>
            <a:p>
              <a:endParaRPr lang="en-US" noProof="0"/>
            </a:p>
          </p:txBody>
        </p:sp>
        <p:sp>
          <p:nvSpPr>
            <p:cNvPr id="27" name="Freihandform: Form 26">
              <a:extLst>
                <a:ext uri="{FF2B5EF4-FFF2-40B4-BE49-F238E27FC236}">
                  <a16:creationId xmlns:a16="http://schemas.microsoft.com/office/drawing/2014/main" id="{D90B509A-F979-4F50-9148-2866300B9974}"/>
                </a:ext>
              </a:extLst>
            </p:cNvPr>
            <p:cNvSpPr/>
            <p:nvPr/>
          </p:nvSpPr>
          <p:spPr>
            <a:xfrm>
              <a:off x="7378960" y="4953000"/>
              <a:ext cx="1905000" cy="1905000"/>
            </a:xfrm>
            <a:custGeom>
              <a:avLst/>
              <a:gdLst>
                <a:gd name="connsiteX0" fmla="*/ 952500 w 1905000"/>
                <a:gd name="connsiteY0" fmla="*/ 952500 h 1905000"/>
                <a:gd name="connsiteX1" fmla="*/ 0 w 1905000"/>
                <a:gd name="connsiteY1" fmla="*/ 1905000 h 1905000"/>
                <a:gd name="connsiteX2" fmla="*/ 952500 w 1905000"/>
                <a:gd name="connsiteY2" fmla="*/ 1905000 h 1905000"/>
                <a:gd name="connsiteX3" fmla="*/ 1905000 w 1905000"/>
                <a:gd name="connsiteY3" fmla="*/ 952500 h 1905000"/>
                <a:gd name="connsiteX4" fmla="*/ 1905000 w 1905000"/>
                <a:gd name="connsiteY4" fmla="*/ 0 h 1905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00" h="1905000">
                  <a:moveTo>
                    <a:pt x="952500" y="952500"/>
                  </a:moveTo>
                  <a:lnTo>
                    <a:pt x="0" y="1905000"/>
                  </a:lnTo>
                  <a:lnTo>
                    <a:pt x="952500" y="1905000"/>
                  </a:lnTo>
                  <a:lnTo>
                    <a:pt x="1905000" y="952500"/>
                  </a:lnTo>
                  <a:lnTo>
                    <a:pt x="1905000" y="0"/>
                  </a:lnTo>
                  <a:close/>
                </a:path>
              </a:pathLst>
            </a:custGeom>
            <a:solidFill>
              <a:srgbClr val="201751"/>
            </a:solidFill>
            <a:ln w="9525" cap="flat">
              <a:noFill/>
              <a:prstDash val="solid"/>
              <a:miter/>
            </a:ln>
          </p:spPr>
          <p:txBody>
            <a:bodyPr rtlCol="0" anchor="ctr"/>
            <a:lstStyle/>
            <a:p>
              <a:endParaRPr lang="en-US" noProof="0"/>
            </a:p>
          </p:txBody>
        </p:sp>
        <p:sp>
          <p:nvSpPr>
            <p:cNvPr id="28" name="Freihandform: Form 27">
              <a:extLst>
                <a:ext uri="{FF2B5EF4-FFF2-40B4-BE49-F238E27FC236}">
                  <a16:creationId xmlns:a16="http://schemas.microsoft.com/office/drawing/2014/main" id="{21039803-5438-4B81-BE01-7A4EED98821A}"/>
                </a:ext>
              </a:extLst>
            </p:cNvPr>
            <p:cNvSpPr/>
            <p:nvPr/>
          </p:nvSpPr>
          <p:spPr>
            <a:xfrm>
              <a:off x="8331460" y="4000500"/>
              <a:ext cx="952500" cy="1905000"/>
            </a:xfrm>
            <a:custGeom>
              <a:avLst/>
              <a:gdLst>
                <a:gd name="connsiteX0" fmla="*/ 0 w 952500"/>
                <a:gd name="connsiteY0" fmla="*/ 0 h 1905000"/>
                <a:gd name="connsiteX1" fmla="*/ 0 w 952500"/>
                <a:gd name="connsiteY1" fmla="*/ 1905000 h 1905000"/>
                <a:gd name="connsiteX2" fmla="*/ 952500 w 952500"/>
                <a:gd name="connsiteY2" fmla="*/ 952500 h 1905000"/>
              </a:gdLst>
              <a:ahLst/>
              <a:cxnLst>
                <a:cxn ang="0">
                  <a:pos x="connsiteX0" y="connsiteY0"/>
                </a:cxn>
                <a:cxn ang="0">
                  <a:pos x="connsiteX1" y="connsiteY1"/>
                </a:cxn>
                <a:cxn ang="0">
                  <a:pos x="connsiteX2" y="connsiteY2"/>
                </a:cxn>
              </a:cxnLst>
              <a:rect l="l" t="t" r="r" b="b"/>
              <a:pathLst>
                <a:path w="952500" h="1905000">
                  <a:moveTo>
                    <a:pt x="0" y="0"/>
                  </a:moveTo>
                  <a:lnTo>
                    <a:pt x="0" y="1905000"/>
                  </a:lnTo>
                  <a:lnTo>
                    <a:pt x="952500" y="952500"/>
                  </a:lnTo>
                  <a:close/>
                </a:path>
              </a:pathLst>
            </a:custGeom>
            <a:solidFill>
              <a:srgbClr val="00CE7D"/>
            </a:solidFill>
            <a:ln w="9525" cap="flat">
              <a:noFill/>
              <a:prstDash val="solid"/>
              <a:miter/>
            </a:ln>
          </p:spPr>
          <p:txBody>
            <a:bodyPr rtlCol="0" anchor="ctr"/>
            <a:lstStyle/>
            <a:p>
              <a:endParaRPr lang="en-US" noProof="0"/>
            </a:p>
          </p:txBody>
        </p:sp>
      </p:grpSp>
      <p:sp>
        <p:nvSpPr>
          <p:cNvPr id="29" name="Textplatzhalter 3">
            <a:extLst>
              <a:ext uri="{FF2B5EF4-FFF2-40B4-BE49-F238E27FC236}">
                <a16:creationId xmlns:a16="http://schemas.microsoft.com/office/drawing/2014/main" id="{5D08A6FF-66CD-491D-8B19-37E7A221F46A}"/>
              </a:ext>
            </a:extLst>
          </p:cNvPr>
          <p:cNvSpPr>
            <a:spLocks noGrp="1"/>
          </p:cNvSpPr>
          <p:nvPr>
            <p:ph type="body" sz="quarter" idx="14" hasCustomPrompt="1"/>
          </p:nvPr>
        </p:nvSpPr>
        <p:spPr>
          <a:xfrm>
            <a:off x="8510028" y="1484313"/>
            <a:ext cx="2664000" cy="2160587"/>
          </a:xfrm>
        </p:spPr>
        <p:txBody>
          <a:bodyPr/>
          <a:lstStyle>
            <a:lvl1pPr marL="0" indent="0">
              <a:spcAft>
                <a:spcPts val="0"/>
              </a:spcAft>
              <a:buFont typeface="Arial" panose="020B0604020202020204" pitchFamily="34" charset="0"/>
              <a:buNone/>
              <a:tabLst>
                <a:tab pos="449263" algn="l"/>
              </a:tabLst>
              <a:defRPr sz="1400"/>
            </a:lvl1pPr>
            <a:lvl2pPr marL="0" indent="0">
              <a:spcAft>
                <a:spcPts val="0"/>
              </a:spcAft>
              <a:buNone/>
              <a:tabLst>
                <a:tab pos="449263" algn="l"/>
              </a:tabLst>
              <a:defRPr sz="1400" b="1"/>
            </a:lvl2pPr>
            <a:lvl3pPr marL="0" indent="0">
              <a:spcAft>
                <a:spcPts val="0"/>
              </a:spcAft>
              <a:buNone/>
              <a:tabLst>
                <a:tab pos="449263" algn="l"/>
              </a:tabLst>
              <a:defRPr sz="1400">
                <a:solidFill>
                  <a:schemeClr val="tx2"/>
                </a:solidFill>
              </a:defRPr>
            </a:lvl3pPr>
          </a:lstStyle>
          <a:p>
            <a:pPr lvl="0"/>
            <a:r>
              <a:rPr lang="en-US" noProof="0" dirty="0"/>
              <a:t>Level 1</a:t>
            </a:r>
          </a:p>
          <a:p>
            <a:pPr lvl="1"/>
            <a:r>
              <a:rPr lang="en-US" noProof="0" dirty="0"/>
              <a:t>Level 2</a:t>
            </a:r>
          </a:p>
          <a:p>
            <a:pPr lvl="2"/>
            <a:r>
              <a:rPr lang="en-US" noProof="0" dirty="0"/>
              <a:t>Level 3</a:t>
            </a:r>
          </a:p>
        </p:txBody>
      </p:sp>
      <p:sp>
        <p:nvSpPr>
          <p:cNvPr id="30" name="Bildplatzhalter 4">
            <a:extLst>
              <a:ext uri="{FF2B5EF4-FFF2-40B4-BE49-F238E27FC236}">
                <a16:creationId xmlns:a16="http://schemas.microsoft.com/office/drawing/2014/main" id="{1D6410BD-4A55-4357-845E-282A5C95EF8A}"/>
              </a:ext>
            </a:extLst>
          </p:cNvPr>
          <p:cNvSpPr>
            <a:spLocks noGrp="1"/>
          </p:cNvSpPr>
          <p:nvPr>
            <p:ph type="pic" sz="quarter" idx="15"/>
          </p:nvPr>
        </p:nvSpPr>
        <p:spPr>
          <a:xfrm>
            <a:off x="6204978" y="1484313"/>
            <a:ext cx="1872221" cy="2160587"/>
          </a:xfrm>
          <a:solidFill>
            <a:srgbClr val="7A7A7A"/>
          </a:solidFill>
        </p:spPr>
        <p:txBody>
          <a:bodyPr anchor="ctr"/>
          <a:lstStyle>
            <a:lvl1pPr algn="ctr">
              <a:defRPr sz="1400">
                <a:solidFill>
                  <a:schemeClr val="bg1"/>
                </a:solidFill>
              </a:defRPr>
            </a:lvl1pPr>
          </a:lstStyle>
          <a:p>
            <a:r>
              <a:rPr lang="en-US" noProof="0"/>
              <a:t>Click icon to add picture</a:t>
            </a:r>
          </a:p>
        </p:txBody>
      </p:sp>
      <p:sp>
        <p:nvSpPr>
          <p:cNvPr id="3" name="Date Placeholder 2">
            <a:extLst>
              <a:ext uri="{FF2B5EF4-FFF2-40B4-BE49-F238E27FC236}">
                <a16:creationId xmlns:a16="http://schemas.microsoft.com/office/drawing/2014/main" id="{25D2422E-C4CD-4A3A-B69D-25D6B4463A3A}"/>
              </a:ext>
            </a:extLst>
          </p:cNvPr>
          <p:cNvSpPr>
            <a:spLocks noGrp="1"/>
          </p:cNvSpPr>
          <p:nvPr>
            <p:ph type="dt" sz="half" idx="16"/>
          </p:nvPr>
        </p:nvSpPr>
        <p:spPr/>
        <p:txBody>
          <a:bodyPr/>
          <a:lstStyle/>
          <a:p>
            <a:fld id="{4AE729CA-5E3E-492A-9757-010E41590E98}" type="datetime3">
              <a:rPr lang="en-US" noProof="0" smtClean="0"/>
              <a:t>6 October 2020</a:t>
            </a:fld>
            <a:endParaRPr lang="en-US" noProof="0"/>
          </a:p>
        </p:txBody>
      </p:sp>
      <p:sp>
        <p:nvSpPr>
          <p:cNvPr id="8" name="Slide Number Placeholder 7">
            <a:extLst>
              <a:ext uri="{FF2B5EF4-FFF2-40B4-BE49-F238E27FC236}">
                <a16:creationId xmlns:a16="http://schemas.microsoft.com/office/drawing/2014/main" id="{8A0EBEF7-6725-4947-A407-42CDE302FDD3}"/>
              </a:ext>
            </a:extLst>
          </p:cNvPr>
          <p:cNvSpPr>
            <a:spLocks noGrp="1"/>
          </p:cNvSpPr>
          <p:nvPr>
            <p:ph type="sldNum" sz="quarter" idx="17"/>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2264249676"/>
      </p:ext>
    </p:extLst>
  </p:cSld>
  <p:clrMapOvr>
    <a:masterClrMapping/>
  </p:clrMapOvr>
  <p:extLst>
    <p:ext uri="{DCECCB84-F9BA-43D5-87BE-67443E8EF086}">
      <p15:sldGuideLst xmlns:p15="http://schemas.microsoft.com/office/powerpoint/2012/main">
        <p15:guide id="1" pos="1549" userDrawn="1">
          <p15:clr>
            <a:srgbClr val="FBAE40"/>
          </p15:clr>
        </p15:guide>
        <p15:guide id="2" pos="1822" userDrawn="1">
          <p15:clr>
            <a:srgbClr val="FBAE40"/>
          </p15:clr>
        </p15:guide>
        <p15:guide id="3" pos="5360" userDrawn="1">
          <p15:clr>
            <a:srgbClr val="FBAE40"/>
          </p15:clr>
        </p15:guide>
        <p15:guide id="5" orient="horz" pos="2296">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itle" preserve="1">
  <p:cSld name="Schlussfolie 1 (blau)">
    <p:bg>
      <p:bgPr>
        <a:solidFill>
          <a:srgbClr val="20175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2"/>
            </p:custDataLst>
            <p:extLst>
              <p:ext uri="{D42A27DB-BD31-4B8C-83A1-F6EECF244321}">
                <p14:modId xmlns:p14="http://schemas.microsoft.com/office/powerpoint/2010/main" val="422241731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1267" name="think-cell Slide" r:id="rId5" imgW="286" imgH="286" progId="TCLayout.ActiveDocument.1">
                  <p:embed/>
                </p:oleObj>
              </mc:Choice>
              <mc:Fallback>
                <p:oleObj name="think-cell Slide" r:id="rId5"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dirty="0" err="1">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828092"/>
          </a:xfrm>
        </p:spPr>
        <p:txBody>
          <a:bodyPr anchor="t" anchorCtr="0"/>
          <a:lstStyle>
            <a:lvl1pPr algn="l">
              <a:lnSpc>
                <a:spcPct val="100000"/>
              </a:lnSpc>
              <a:spcBef>
                <a:spcPts val="0"/>
              </a:spcBef>
              <a:defRPr sz="4300" b="1">
                <a:solidFill>
                  <a:schemeClr val="bg1"/>
                </a:solidFill>
              </a:defRPr>
            </a:lvl1pPr>
          </a:lstStyle>
          <a:p>
            <a:r>
              <a:rPr lang="en-US" noProof="0"/>
              <a:t>Insert Closing Phrase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284538"/>
            <a:ext cx="5401233" cy="2844800"/>
          </a:xfrm>
        </p:spPr>
        <p:txBody>
          <a:bodyPr anchor="t" anchorCtr="0"/>
          <a:lstStyle>
            <a:lvl1pPr marL="0" indent="0" algn="l">
              <a:lnSpc>
                <a:spcPct val="100000"/>
              </a:lnSpc>
              <a:spcBef>
                <a:spcPts val="0"/>
              </a:spcBef>
              <a:spcAft>
                <a:spcPts val="0"/>
              </a:spcAft>
              <a:buNone/>
              <a:defRPr sz="1400">
                <a:solidFill>
                  <a:schemeClr val="bg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Insert Contact Data</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7" cstate="screen">
            <a:extLst>
              <a:ext uri="{28A0092B-C50C-407E-A947-70E740481C1C}">
                <a14:useLocalDpi xmlns:a14="http://schemas.microsoft.com/office/drawing/2010/main"/>
              </a:ext>
            </a:extLst>
          </a:blip>
          <a:srcRect/>
          <a:stretch/>
        </p:blipFill>
        <p:spPr>
          <a:xfrm>
            <a:off x="10800993" y="-487273"/>
            <a:ext cx="816102" cy="1625346"/>
          </a:xfrm>
          <a:prstGeom prst="rect">
            <a:avLst/>
          </a:prstGeom>
        </p:spPr>
      </p:pic>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8" cstate="screen">
            <a:extLst>
              <a:ext uri="{28A0092B-C50C-407E-A947-70E740481C1C}">
                <a14:useLocalDpi xmlns:a14="http://schemas.microsoft.com/office/drawing/2010/main"/>
              </a:ext>
            </a:extLst>
          </a:blip>
          <a:srcRect/>
          <a:stretch/>
        </p:blipFill>
        <p:spPr>
          <a:xfrm>
            <a:off x="604973" y="476936"/>
            <a:ext cx="3630623" cy="329870"/>
          </a:xfrm>
          <a:prstGeom prst="rect">
            <a:avLst/>
          </a:prstGeom>
        </p:spPr>
      </p:pic>
      <p:grpSp>
        <p:nvGrpSpPr>
          <p:cNvPr id="23" name="Gruppieren 22">
            <a:extLst>
              <a:ext uri="{FF2B5EF4-FFF2-40B4-BE49-F238E27FC236}">
                <a16:creationId xmlns:a16="http://schemas.microsoft.com/office/drawing/2014/main" id="{2B7CD771-7FC5-43BF-BFEA-E91B045375DA}"/>
              </a:ext>
            </a:extLst>
          </p:cNvPr>
          <p:cNvGrpSpPr>
            <a:grpSpLocks noChangeAspect="1"/>
          </p:cNvGrpSpPr>
          <p:nvPr userDrawn="1"/>
        </p:nvGrpSpPr>
        <p:grpSpPr>
          <a:xfrm>
            <a:off x="6793836" y="2059632"/>
            <a:ext cx="5398164" cy="4798368"/>
            <a:chOff x="1631504" y="1916832"/>
            <a:chExt cx="4286250" cy="3810000"/>
          </a:xfrm>
        </p:grpSpPr>
        <p:sp>
          <p:nvSpPr>
            <p:cNvPr id="24" name="Freihandform: Form 23">
              <a:extLst>
                <a:ext uri="{FF2B5EF4-FFF2-40B4-BE49-F238E27FC236}">
                  <a16:creationId xmlns:a16="http://schemas.microsoft.com/office/drawing/2014/main" id="{CB87BE1D-5BCC-4B2D-A157-B5B82572D2D4}"/>
                </a:ext>
              </a:extLst>
            </p:cNvPr>
            <p:cNvSpPr/>
            <p:nvPr/>
          </p:nvSpPr>
          <p:spPr>
            <a:xfrm>
              <a:off x="3536504" y="2393082"/>
              <a:ext cx="952500" cy="952500"/>
            </a:xfrm>
            <a:custGeom>
              <a:avLst/>
              <a:gdLst>
                <a:gd name="connsiteX0" fmla="*/ 0 w 952500"/>
                <a:gd name="connsiteY0" fmla="*/ 0 h 952500"/>
                <a:gd name="connsiteX1" fmla="*/ 952500 w 952500"/>
                <a:gd name="connsiteY1" fmla="*/ 0 h 952500"/>
                <a:gd name="connsiteX2" fmla="*/ 0 w 952500"/>
                <a:gd name="connsiteY2" fmla="*/ 952500 h 952500"/>
              </a:gdLst>
              <a:ahLst/>
              <a:cxnLst>
                <a:cxn ang="0">
                  <a:pos x="connsiteX0" y="connsiteY0"/>
                </a:cxn>
                <a:cxn ang="0">
                  <a:pos x="connsiteX1" y="connsiteY1"/>
                </a:cxn>
                <a:cxn ang="0">
                  <a:pos x="connsiteX2" y="connsiteY2"/>
                </a:cxn>
              </a:cxnLst>
              <a:rect l="l" t="t" r="r" b="b"/>
              <a:pathLst>
                <a:path w="952500" h="952500">
                  <a:moveTo>
                    <a:pt x="0" y="0"/>
                  </a:moveTo>
                  <a:lnTo>
                    <a:pt x="952500" y="0"/>
                  </a:lnTo>
                  <a:lnTo>
                    <a:pt x="0" y="952500"/>
                  </a:lnTo>
                  <a:close/>
                </a:path>
              </a:pathLst>
            </a:custGeom>
            <a:solidFill>
              <a:srgbClr val="FFFFFF"/>
            </a:solidFill>
            <a:ln w="9525" cap="flat">
              <a:noFill/>
              <a:prstDash val="solid"/>
              <a:miter/>
            </a:ln>
          </p:spPr>
          <p:txBody>
            <a:bodyPr rtlCol="0" anchor="ctr"/>
            <a:lstStyle/>
            <a:p>
              <a:endParaRPr lang="en-US" noProof="0"/>
            </a:p>
          </p:txBody>
        </p:sp>
        <p:sp>
          <p:nvSpPr>
            <p:cNvPr id="26" name="Freihandform: Form 25">
              <a:extLst>
                <a:ext uri="{FF2B5EF4-FFF2-40B4-BE49-F238E27FC236}">
                  <a16:creationId xmlns:a16="http://schemas.microsoft.com/office/drawing/2014/main" id="{9114E78E-1106-48E6-A1F0-2DFA201B8635}"/>
                </a:ext>
              </a:extLst>
            </p:cNvPr>
            <p:cNvSpPr/>
            <p:nvPr/>
          </p:nvSpPr>
          <p:spPr>
            <a:xfrm>
              <a:off x="1631504" y="2869332"/>
              <a:ext cx="952500" cy="1428750"/>
            </a:xfrm>
            <a:custGeom>
              <a:avLst/>
              <a:gdLst>
                <a:gd name="connsiteX0" fmla="*/ 476250 w 952500"/>
                <a:gd name="connsiteY0" fmla="*/ 0 h 1428750"/>
                <a:gd name="connsiteX1" fmla="*/ 0 w 952500"/>
                <a:gd name="connsiteY1" fmla="*/ 476250 h 1428750"/>
                <a:gd name="connsiteX2" fmla="*/ 0 w 952500"/>
                <a:gd name="connsiteY2" fmla="*/ 1428750 h 1428750"/>
                <a:gd name="connsiteX3" fmla="*/ 952500 w 952500"/>
                <a:gd name="connsiteY3" fmla="*/ 1428750 h 1428750"/>
                <a:gd name="connsiteX4" fmla="*/ 952500 w 952500"/>
                <a:gd name="connsiteY4" fmla="*/ 476250 h 1428750"/>
                <a:gd name="connsiteX5" fmla="*/ 476250 w 952500"/>
                <a:gd name="connsiteY5" fmla="*/ 0 h 142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2500" h="1428750">
                  <a:moveTo>
                    <a:pt x="476250" y="0"/>
                  </a:moveTo>
                  <a:cubicBezTo>
                    <a:pt x="213265" y="0"/>
                    <a:pt x="0" y="213265"/>
                    <a:pt x="0" y="476250"/>
                  </a:cubicBezTo>
                  <a:lnTo>
                    <a:pt x="0" y="1428750"/>
                  </a:lnTo>
                  <a:lnTo>
                    <a:pt x="952500" y="1428750"/>
                  </a:lnTo>
                  <a:lnTo>
                    <a:pt x="952500" y="476250"/>
                  </a:lnTo>
                  <a:cubicBezTo>
                    <a:pt x="952500" y="213265"/>
                    <a:pt x="739235" y="0"/>
                    <a:pt x="476250" y="0"/>
                  </a:cubicBezTo>
                  <a:close/>
                </a:path>
              </a:pathLst>
            </a:custGeom>
            <a:gradFill>
              <a:gsLst>
                <a:gs pos="20000">
                  <a:srgbClr val="00CE7D"/>
                </a:gs>
                <a:gs pos="100000">
                  <a:srgbClr val="201751"/>
                </a:gs>
              </a:gsLst>
              <a:lin ang="5400000" scaled="1"/>
            </a:gradFill>
            <a:ln w="9525" cap="flat">
              <a:noFill/>
              <a:prstDash val="solid"/>
              <a:miter/>
            </a:ln>
          </p:spPr>
          <p:txBody>
            <a:bodyPr rtlCol="0" anchor="ctr"/>
            <a:lstStyle/>
            <a:p>
              <a:endParaRPr lang="en-US" noProof="0"/>
            </a:p>
          </p:txBody>
        </p:sp>
        <p:sp>
          <p:nvSpPr>
            <p:cNvPr id="27" name="Freihandform: Form 26">
              <a:extLst>
                <a:ext uri="{FF2B5EF4-FFF2-40B4-BE49-F238E27FC236}">
                  <a16:creationId xmlns:a16="http://schemas.microsoft.com/office/drawing/2014/main" id="{0C316EA6-55AF-40C5-AC64-E996B2E4C425}"/>
                </a:ext>
              </a:extLst>
            </p:cNvPr>
            <p:cNvSpPr/>
            <p:nvPr/>
          </p:nvSpPr>
          <p:spPr>
            <a:xfrm>
              <a:off x="1631504" y="4298082"/>
              <a:ext cx="1428750" cy="1428750"/>
            </a:xfrm>
            <a:custGeom>
              <a:avLst/>
              <a:gdLst>
                <a:gd name="connsiteX0" fmla="*/ 1428750 w 1428750"/>
                <a:gd name="connsiteY0" fmla="*/ 1428750 h 1428750"/>
                <a:gd name="connsiteX1" fmla="*/ 0 w 1428750"/>
                <a:gd name="connsiteY1" fmla="*/ 0 h 1428750"/>
                <a:gd name="connsiteX2" fmla="*/ 0 w 1428750"/>
                <a:gd name="connsiteY2" fmla="*/ 952500 h 1428750"/>
                <a:gd name="connsiteX3" fmla="*/ 476250 w 1428750"/>
                <a:gd name="connsiteY3" fmla="*/ 1428750 h 1428750"/>
              </a:gdLst>
              <a:ahLst/>
              <a:cxnLst>
                <a:cxn ang="0">
                  <a:pos x="connsiteX0" y="connsiteY0"/>
                </a:cxn>
                <a:cxn ang="0">
                  <a:pos x="connsiteX1" y="connsiteY1"/>
                </a:cxn>
                <a:cxn ang="0">
                  <a:pos x="connsiteX2" y="connsiteY2"/>
                </a:cxn>
                <a:cxn ang="0">
                  <a:pos x="connsiteX3" y="connsiteY3"/>
                </a:cxn>
              </a:cxnLst>
              <a:rect l="l" t="t" r="r" b="b"/>
              <a:pathLst>
                <a:path w="1428750" h="1428750">
                  <a:moveTo>
                    <a:pt x="1428750" y="1428750"/>
                  </a:moveTo>
                  <a:lnTo>
                    <a:pt x="0" y="0"/>
                  </a:lnTo>
                  <a:lnTo>
                    <a:pt x="0" y="952500"/>
                  </a:lnTo>
                  <a:lnTo>
                    <a:pt x="476250" y="1428750"/>
                  </a:lnTo>
                  <a:close/>
                </a:path>
              </a:pathLst>
            </a:custGeom>
            <a:solidFill>
              <a:srgbClr val="FFFFFF"/>
            </a:solidFill>
            <a:ln w="9525" cap="flat">
              <a:noFill/>
              <a:prstDash val="solid"/>
              <a:miter/>
            </a:ln>
          </p:spPr>
          <p:txBody>
            <a:bodyPr rtlCol="0" anchor="ctr"/>
            <a:lstStyle/>
            <a:p>
              <a:endParaRPr lang="en-US" noProof="0"/>
            </a:p>
          </p:txBody>
        </p:sp>
        <p:sp>
          <p:nvSpPr>
            <p:cNvPr id="28" name="Freihandform: Form 27">
              <a:extLst>
                <a:ext uri="{FF2B5EF4-FFF2-40B4-BE49-F238E27FC236}">
                  <a16:creationId xmlns:a16="http://schemas.microsoft.com/office/drawing/2014/main" id="{1A4E63AB-059C-4C37-96CB-B9EB5192C533}"/>
                </a:ext>
              </a:extLst>
            </p:cNvPr>
            <p:cNvSpPr/>
            <p:nvPr/>
          </p:nvSpPr>
          <p:spPr>
            <a:xfrm>
              <a:off x="2584004" y="1916832"/>
              <a:ext cx="3333750" cy="3333750"/>
            </a:xfrm>
            <a:custGeom>
              <a:avLst/>
              <a:gdLst>
                <a:gd name="connsiteX0" fmla="*/ 3333750 w 3333750"/>
                <a:gd name="connsiteY0" fmla="*/ 0 h 3333750"/>
                <a:gd name="connsiteX1" fmla="*/ 952500 w 3333750"/>
                <a:gd name="connsiteY1" fmla="*/ 2381250 h 3333750"/>
                <a:gd name="connsiteX2" fmla="*/ 0 w 3333750"/>
                <a:gd name="connsiteY2" fmla="*/ 2381250 h 3333750"/>
                <a:gd name="connsiteX3" fmla="*/ 952500 w 3333750"/>
                <a:gd name="connsiteY3" fmla="*/ 3333750 h 3333750"/>
                <a:gd name="connsiteX4" fmla="*/ 3333750 w 3333750"/>
                <a:gd name="connsiteY4" fmla="*/ 952500 h 3333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3750" h="3333750">
                  <a:moveTo>
                    <a:pt x="3333750" y="0"/>
                  </a:moveTo>
                  <a:lnTo>
                    <a:pt x="952500" y="2381250"/>
                  </a:lnTo>
                  <a:lnTo>
                    <a:pt x="0" y="2381250"/>
                  </a:lnTo>
                  <a:lnTo>
                    <a:pt x="952500" y="3333750"/>
                  </a:lnTo>
                  <a:lnTo>
                    <a:pt x="3333750" y="952500"/>
                  </a:lnTo>
                  <a:close/>
                </a:path>
              </a:pathLst>
            </a:custGeom>
            <a:gradFill flip="none" rotWithShape="1">
              <a:gsLst>
                <a:gs pos="20000">
                  <a:srgbClr val="00CE7D"/>
                </a:gs>
                <a:gs pos="100000">
                  <a:srgbClr val="201751"/>
                </a:gs>
              </a:gsLst>
              <a:lin ang="16200000" scaled="1"/>
              <a:tileRect/>
            </a:gradFill>
            <a:ln w="9525" cap="flat">
              <a:noFill/>
              <a:prstDash val="solid"/>
              <a:miter/>
            </a:ln>
          </p:spPr>
          <p:txBody>
            <a:bodyPr rtlCol="0" anchor="ctr"/>
            <a:lstStyle/>
            <a:p>
              <a:endParaRPr lang="en-US" noProof="0"/>
            </a:p>
          </p:txBody>
        </p:sp>
        <p:sp>
          <p:nvSpPr>
            <p:cNvPr id="29" name="Freihandform: Form 28">
              <a:extLst>
                <a:ext uri="{FF2B5EF4-FFF2-40B4-BE49-F238E27FC236}">
                  <a16:creationId xmlns:a16="http://schemas.microsoft.com/office/drawing/2014/main" id="{DF69AC47-7EBD-4D7A-9F50-9933AE315AED}"/>
                </a:ext>
              </a:extLst>
            </p:cNvPr>
            <p:cNvSpPr/>
            <p:nvPr/>
          </p:nvSpPr>
          <p:spPr>
            <a:xfrm>
              <a:off x="4012754" y="3821832"/>
              <a:ext cx="1905000" cy="1905000"/>
            </a:xfrm>
            <a:custGeom>
              <a:avLst/>
              <a:gdLst>
                <a:gd name="connsiteX0" fmla="*/ 1905000 w 1905000"/>
                <a:gd name="connsiteY0" fmla="*/ 0 h 1905000"/>
                <a:gd name="connsiteX1" fmla="*/ 0 w 1905000"/>
                <a:gd name="connsiteY1" fmla="*/ 1905000 h 1905000"/>
                <a:gd name="connsiteX2" fmla="*/ 952500 w 1905000"/>
                <a:gd name="connsiteY2" fmla="*/ 1905000 h 1905000"/>
                <a:gd name="connsiteX3" fmla="*/ 1905000 w 1905000"/>
                <a:gd name="connsiteY3" fmla="*/ 952500 h 1905000"/>
              </a:gdLst>
              <a:ahLst/>
              <a:cxnLst>
                <a:cxn ang="0">
                  <a:pos x="connsiteX0" y="connsiteY0"/>
                </a:cxn>
                <a:cxn ang="0">
                  <a:pos x="connsiteX1" y="connsiteY1"/>
                </a:cxn>
                <a:cxn ang="0">
                  <a:pos x="connsiteX2" y="connsiteY2"/>
                </a:cxn>
                <a:cxn ang="0">
                  <a:pos x="connsiteX3" y="connsiteY3"/>
                </a:cxn>
              </a:cxnLst>
              <a:rect l="l" t="t" r="r" b="b"/>
              <a:pathLst>
                <a:path w="1905000" h="1905000">
                  <a:moveTo>
                    <a:pt x="1905000" y="0"/>
                  </a:moveTo>
                  <a:lnTo>
                    <a:pt x="0" y="1905000"/>
                  </a:lnTo>
                  <a:lnTo>
                    <a:pt x="952500" y="1905000"/>
                  </a:lnTo>
                  <a:lnTo>
                    <a:pt x="1905000" y="952500"/>
                  </a:lnTo>
                  <a:close/>
                </a:path>
              </a:pathLst>
            </a:custGeom>
            <a:gradFill flip="none" rotWithShape="1">
              <a:gsLst>
                <a:gs pos="20000">
                  <a:srgbClr val="00CE7D"/>
                </a:gs>
                <a:gs pos="100000">
                  <a:srgbClr val="201751"/>
                </a:gs>
              </a:gsLst>
              <a:lin ang="5400000" scaled="1"/>
              <a:tileRect/>
            </a:gradFill>
            <a:ln w="9525" cap="flat">
              <a:noFill/>
              <a:prstDash val="solid"/>
              <a:miter/>
            </a:ln>
          </p:spPr>
          <p:txBody>
            <a:bodyPr rtlCol="0" anchor="ctr"/>
            <a:lstStyle/>
            <a:p>
              <a:endParaRPr lang="en-US" noProof="0"/>
            </a:p>
          </p:txBody>
        </p:sp>
      </p:grpSp>
      <p:sp>
        <p:nvSpPr>
          <p:cNvPr id="15" name="Rechteck 14">
            <a:extLst>
              <a:ext uri="{FF2B5EF4-FFF2-40B4-BE49-F238E27FC236}">
                <a16:creationId xmlns:a16="http://schemas.microsoft.com/office/drawing/2014/main" id="{4EB0CB7E-9718-4DF4-BB58-8D22CBEA24FC}"/>
              </a:ext>
            </a:extLst>
          </p:cNvPr>
          <p:cNvSpPr/>
          <p:nvPr userDrawn="1"/>
        </p:nvSpPr>
        <p:spPr>
          <a:xfrm>
            <a:off x="1566654" y="6286127"/>
            <a:ext cx="1019831" cy="295337"/>
          </a:xfrm>
          <a:prstGeom prst="rect">
            <a:avLst/>
          </a:prstGeom>
        </p:spPr>
        <p:txBody>
          <a:bodyPr wrap="none">
            <a:spAutoFit/>
          </a:bodyPr>
          <a:lstStyle/>
          <a:p>
            <a:pPr>
              <a:lnSpc>
                <a:spcPct val="110000"/>
              </a:lnSpc>
            </a:pPr>
            <a:r>
              <a:rPr lang="en-US" sz="1300" b="1" noProof="0">
                <a:solidFill>
                  <a:schemeClr val="bg1"/>
                </a:solidFill>
                <a:cs typeface="Arial"/>
              </a:rPr>
              <a:t>eurex.com</a:t>
            </a:r>
          </a:p>
        </p:txBody>
      </p:sp>
      <p:grpSp>
        <p:nvGrpSpPr>
          <p:cNvPr id="16" name="Gruppieren 15">
            <a:extLst>
              <a:ext uri="{FF2B5EF4-FFF2-40B4-BE49-F238E27FC236}">
                <a16:creationId xmlns:a16="http://schemas.microsoft.com/office/drawing/2014/main" id="{1908C5A1-8AEE-45B3-A12E-0DF0CFA757E0}"/>
              </a:ext>
            </a:extLst>
          </p:cNvPr>
          <p:cNvGrpSpPr/>
          <p:nvPr userDrawn="1"/>
        </p:nvGrpSpPr>
        <p:grpSpPr>
          <a:xfrm>
            <a:off x="579960" y="6286127"/>
            <a:ext cx="893303" cy="292571"/>
            <a:chOff x="2553599" y="5821406"/>
            <a:chExt cx="1319408" cy="432127"/>
          </a:xfrm>
        </p:grpSpPr>
        <p:pic>
          <p:nvPicPr>
            <p:cNvPr id="17" name="Grafik 16">
              <a:extLst>
                <a:ext uri="{FF2B5EF4-FFF2-40B4-BE49-F238E27FC236}">
                  <a16:creationId xmlns:a16="http://schemas.microsoft.com/office/drawing/2014/main" id="{03B475B9-4DAA-48B0-986A-7C1D27A9CB68}"/>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3023753" y="5872533"/>
              <a:ext cx="381000" cy="381000"/>
            </a:xfrm>
            <a:prstGeom prst="rect">
              <a:avLst/>
            </a:prstGeom>
          </p:spPr>
        </p:pic>
        <p:pic>
          <p:nvPicPr>
            <p:cNvPr id="18" name="Grafik 17">
              <a:extLst>
                <a:ext uri="{FF2B5EF4-FFF2-40B4-BE49-F238E27FC236}">
                  <a16:creationId xmlns:a16="http://schemas.microsoft.com/office/drawing/2014/main" id="{43527209-1CE9-45C8-B64A-C97F252A7539}"/>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2553599" y="5821406"/>
              <a:ext cx="381000" cy="381000"/>
            </a:xfrm>
            <a:prstGeom prst="rect">
              <a:avLst/>
            </a:prstGeom>
          </p:spPr>
        </p:pic>
        <p:pic>
          <p:nvPicPr>
            <p:cNvPr id="19" name="Grafik 18">
              <a:extLst>
                <a:ext uri="{FF2B5EF4-FFF2-40B4-BE49-F238E27FC236}">
                  <a16:creationId xmlns:a16="http://schemas.microsoft.com/office/drawing/2014/main" id="{B01DB67E-B8A2-4332-BEB0-3A023616DC37}"/>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3483366" y="5826891"/>
              <a:ext cx="389641" cy="389641"/>
            </a:xfrm>
            <a:prstGeom prst="rect">
              <a:avLst/>
            </a:prstGeom>
          </p:spPr>
        </p:pic>
      </p:grpSp>
    </p:spTree>
    <p:extLst>
      <p:ext uri="{BB962C8B-B14F-4D97-AF65-F5344CB8AC3E}">
        <p14:creationId xmlns:p14="http://schemas.microsoft.com/office/powerpoint/2010/main" val="837534379"/>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itle" preserve="1">
  <p:cSld name="Schlussfolie 1">
    <p:bg>
      <p:bgPr>
        <a:solidFill>
          <a:srgbClr val="F3F3F3"/>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2"/>
            </p:custDataLst>
            <p:extLst>
              <p:ext uri="{D42A27DB-BD31-4B8C-83A1-F6EECF244321}">
                <p14:modId xmlns:p14="http://schemas.microsoft.com/office/powerpoint/2010/main" val="396791180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2291" name="think-cell Slide" r:id="rId5" imgW="286" imgH="286" progId="TCLayout.ActiveDocument.1">
                  <p:embed/>
                </p:oleObj>
              </mc:Choice>
              <mc:Fallback>
                <p:oleObj name="think-cell Slide" r:id="rId5"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dirty="0" err="1">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828092"/>
          </a:xfrm>
        </p:spPr>
        <p:txBody>
          <a:bodyPr anchor="t" anchorCtr="0"/>
          <a:lstStyle>
            <a:lvl1pPr algn="l">
              <a:lnSpc>
                <a:spcPct val="100000"/>
              </a:lnSpc>
              <a:spcBef>
                <a:spcPts val="0"/>
              </a:spcBef>
              <a:defRPr sz="4300" b="1">
                <a:solidFill>
                  <a:schemeClr val="tx1"/>
                </a:solidFill>
              </a:defRPr>
            </a:lvl1pPr>
          </a:lstStyle>
          <a:p>
            <a:r>
              <a:rPr lang="en-US" noProof="0" dirty="0"/>
              <a:t>Insert Closing Phrase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284538"/>
            <a:ext cx="5401233" cy="2844800"/>
          </a:xfrm>
        </p:spPr>
        <p:txBody>
          <a:bodyPr anchor="t" anchorCtr="0"/>
          <a:lstStyle>
            <a:lvl1pPr marL="0" indent="0" algn="l">
              <a:lnSpc>
                <a:spcPct val="100000"/>
              </a:lnSpc>
              <a:spcBef>
                <a:spcPts val="0"/>
              </a:spcBef>
              <a:spcAft>
                <a:spcPts val="0"/>
              </a:spcAft>
              <a:buNone/>
              <a:defRPr sz="1400">
                <a:solidFill>
                  <a:schemeClr val="tx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Insert Contact Data</a:t>
            </a:r>
          </a:p>
        </p:txBody>
      </p:sp>
      <p:sp>
        <p:nvSpPr>
          <p:cNvPr id="15" name="Rechteck 14">
            <a:extLst>
              <a:ext uri="{FF2B5EF4-FFF2-40B4-BE49-F238E27FC236}">
                <a16:creationId xmlns:a16="http://schemas.microsoft.com/office/drawing/2014/main" id="{4EB0CB7E-9718-4DF4-BB58-8D22CBEA24FC}"/>
              </a:ext>
            </a:extLst>
          </p:cNvPr>
          <p:cNvSpPr/>
          <p:nvPr userDrawn="1"/>
        </p:nvSpPr>
        <p:spPr>
          <a:xfrm>
            <a:off x="1566654" y="6286127"/>
            <a:ext cx="1019831" cy="295337"/>
          </a:xfrm>
          <a:prstGeom prst="rect">
            <a:avLst/>
          </a:prstGeom>
        </p:spPr>
        <p:txBody>
          <a:bodyPr wrap="none">
            <a:spAutoFit/>
          </a:bodyPr>
          <a:lstStyle/>
          <a:p>
            <a:pPr>
              <a:lnSpc>
                <a:spcPct val="110000"/>
              </a:lnSpc>
            </a:pPr>
            <a:r>
              <a:rPr lang="en-US" sz="1300" b="1" noProof="0">
                <a:solidFill>
                  <a:schemeClr val="tx1"/>
                </a:solidFill>
                <a:cs typeface="Arial"/>
              </a:rPr>
              <a:t>eurex.com</a:t>
            </a:r>
          </a:p>
        </p:txBody>
      </p:sp>
      <p:grpSp>
        <p:nvGrpSpPr>
          <p:cNvPr id="20" name="Gruppieren 19">
            <a:extLst>
              <a:ext uri="{FF2B5EF4-FFF2-40B4-BE49-F238E27FC236}">
                <a16:creationId xmlns:a16="http://schemas.microsoft.com/office/drawing/2014/main" id="{2E8658D4-18AC-47E1-BB05-BD6E4F684844}"/>
              </a:ext>
            </a:extLst>
          </p:cNvPr>
          <p:cNvGrpSpPr>
            <a:grpSpLocks noChangeAspect="1"/>
          </p:cNvGrpSpPr>
          <p:nvPr userDrawn="1"/>
        </p:nvGrpSpPr>
        <p:grpSpPr>
          <a:xfrm>
            <a:off x="6795737" y="2061321"/>
            <a:ext cx="5396263" cy="4796679"/>
            <a:chOff x="1523492" y="1772816"/>
            <a:chExt cx="4286250" cy="3810000"/>
          </a:xfrm>
        </p:grpSpPr>
        <p:sp>
          <p:nvSpPr>
            <p:cNvPr id="21" name="Freihandform: Form 20">
              <a:extLst>
                <a:ext uri="{FF2B5EF4-FFF2-40B4-BE49-F238E27FC236}">
                  <a16:creationId xmlns:a16="http://schemas.microsoft.com/office/drawing/2014/main" id="{B80A6452-C4C0-4689-9D82-D012C6062047}"/>
                </a:ext>
              </a:extLst>
            </p:cNvPr>
            <p:cNvSpPr/>
            <p:nvPr/>
          </p:nvSpPr>
          <p:spPr>
            <a:xfrm>
              <a:off x="3428492" y="2249066"/>
              <a:ext cx="952500" cy="952500"/>
            </a:xfrm>
            <a:custGeom>
              <a:avLst/>
              <a:gdLst>
                <a:gd name="connsiteX0" fmla="*/ 0 w 952500"/>
                <a:gd name="connsiteY0" fmla="*/ 0 h 952500"/>
                <a:gd name="connsiteX1" fmla="*/ 952500 w 952500"/>
                <a:gd name="connsiteY1" fmla="*/ 0 h 952500"/>
                <a:gd name="connsiteX2" fmla="*/ 0 w 952500"/>
                <a:gd name="connsiteY2" fmla="*/ 952500 h 952500"/>
              </a:gdLst>
              <a:ahLst/>
              <a:cxnLst>
                <a:cxn ang="0">
                  <a:pos x="connsiteX0" y="connsiteY0"/>
                </a:cxn>
                <a:cxn ang="0">
                  <a:pos x="connsiteX1" y="connsiteY1"/>
                </a:cxn>
                <a:cxn ang="0">
                  <a:pos x="connsiteX2" y="connsiteY2"/>
                </a:cxn>
              </a:cxnLst>
              <a:rect l="l" t="t" r="r" b="b"/>
              <a:pathLst>
                <a:path w="952500" h="952500">
                  <a:moveTo>
                    <a:pt x="0" y="0"/>
                  </a:moveTo>
                  <a:lnTo>
                    <a:pt x="952500" y="0"/>
                  </a:lnTo>
                  <a:lnTo>
                    <a:pt x="0" y="952500"/>
                  </a:lnTo>
                  <a:close/>
                </a:path>
              </a:pathLst>
            </a:custGeom>
            <a:solidFill>
              <a:srgbClr val="201751"/>
            </a:solidFill>
            <a:ln w="9525" cap="flat">
              <a:noFill/>
              <a:prstDash val="solid"/>
              <a:miter/>
            </a:ln>
          </p:spPr>
          <p:txBody>
            <a:bodyPr rtlCol="0" anchor="ctr"/>
            <a:lstStyle/>
            <a:p>
              <a:endParaRPr lang="en-US" noProof="0"/>
            </a:p>
          </p:txBody>
        </p:sp>
        <p:sp>
          <p:nvSpPr>
            <p:cNvPr id="22" name="Freihandform: Form 21">
              <a:extLst>
                <a:ext uri="{FF2B5EF4-FFF2-40B4-BE49-F238E27FC236}">
                  <a16:creationId xmlns:a16="http://schemas.microsoft.com/office/drawing/2014/main" id="{C6B87D13-2E44-488B-8720-15BDDC34C439}"/>
                </a:ext>
              </a:extLst>
            </p:cNvPr>
            <p:cNvSpPr/>
            <p:nvPr/>
          </p:nvSpPr>
          <p:spPr>
            <a:xfrm>
              <a:off x="1523492" y="2725316"/>
              <a:ext cx="952500" cy="1428750"/>
            </a:xfrm>
            <a:custGeom>
              <a:avLst/>
              <a:gdLst>
                <a:gd name="connsiteX0" fmla="*/ 476250 w 952500"/>
                <a:gd name="connsiteY0" fmla="*/ 0 h 1428750"/>
                <a:gd name="connsiteX1" fmla="*/ 0 w 952500"/>
                <a:gd name="connsiteY1" fmla="*/ 476250 h 1428750"/>
                <a:gd name="connsiteX2" fmla="*/ 0 w 952500"/>
                <a:gd name="connsiteY2" fmla="*/ 1428750 h 1428750"/>
                <a:gd name="connsiteX3" fmla="*/ 952500 w 952500"/>
                <a:gd name="connsiteY3" fmla="*/ 1428750 h 1428750"/>
                <a:gd name="connsiteX4" fmla="*/ 952500 w 952500"/>
                <a:gd name="connsiteY4" fmla="*/ 476250 h 1428750"/>
                <a:gd name="connsiteX5" fmla="*/ 476250 w 952500"/>
                <a:gd name="connsiteY5" fmla="*/ 0 h 142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2500" h="1428750">
                  <a:moveTo>
                    <a:pt x="476250" y="0"/>
                  </a:moveTo>
                  <a:cubicBezTo>
                    <a:pt x="213265" y="0"/>
                    <a:pt x="0" y="213265"/>
                    <a:pt x="0" y="476250"/>
                  </a:cubicBezTo>
                  <a:lnTo>
                    <a:pt x="0" y="1428750"/>
                  </a:lnTo>
                  <a:lnTo>
                    <a:pt x="952500" y="1428750"/>
                  </a:lnTo>
                  <a:lnTo>
                    <a:pt x="952500" y="476250"/>
                  </a:lnTo>
                  <a:cubicBezTo>
                    <a:pt x="952500" y="213265"/>
                    <a:pt x="739235" y="0"/>
                    <a:pt x="476250" y="0"/>
                  </a:cubicBezTo>
                  <a:close/>
                </a:path>
              </a:pathLst>
            </a:custGeom>
            <a:gradFill>
              <a:gsLst>
                <a:gs pos="20000">
                  <a:srgbClr val="201751"/>
                </a:gs>
                <a:gs pos="100000">
                  <a:srgbClr val="F3F3F3"/>
                </a:gs>
              </a:gsLst>
              <a:lin ang="5400000" scaled="1"/>
            </a:gradFill>
            <a:ln w="9525" cap="flat">
              <a:noFill/>
              <a:prstDash val="solid"/>
              <a:miter/>
            </a:ln>
          </p:spPr>
          <p:txBody>
            <a:bodyPr rtlCol="0" anchor="ctr"/>
            <a:lstStyle/>
            <a:p>
              <a:endParaRPr lang="en-US" noProof="0"/>
            </a:p>
          </p:txBody>
        </p:sp>
        <p:sp>
          <p:nvSpPr>
            <p:cNvPr id="25" name="Freihandform: Form 24">
              <a:extLst>
                <a:ext uri="{FF2B5EF4-FFF2-40B4-BE49-F238E27FC236}">
                  <a16:creationId xmlns:a16="http://schemas.microsoft.com/office/drawing/2014/main" id="{8E2F3DBB-D667-4CFF-A200-6DE864AE4012}"/>
                </a:ext>
              </a:extLst>
            </p:cNvPr>
            <p:cNvSpPr/>
            <p:nvPr/>
          </p:nvSpPr>
          <p:spPr>
            <a:xfrm>
              <a:off x="1523492" y="4154066"/>
              <a:ext cx="1428750" cy="1428750"/>
            </a:xfrm>
            <a:custGeom>
              <a:avLst/>
              <a:gdLst>
                <a:gd name="connsiteX0" fmla="*/ 1428750 w 1428750"/>
                <a:gd name="connsiteY0" fmla="*/ 1428750 h 1428750"/>
                <a:gd name="connsiteX1" fmla="*/ 0 w 1428750"/>
                <a:gd name="connsiteY1" fmla="*/ 0 h 1428750"/>
                <a:gd name="connsiteX2" fmla="*/ 0 w 1428750"/>
                <a:gd name="connsiteY2" fmla="*/ 952500 h 1428750"/>
                <a:gd name="connsiteX3" fmla="*/ 476250 w 1428750"/>
                <a:gd name="connsiteY3" fmla="*/ 1428750 h 1428750"/>
              </a:gdLst>
              <a:ahLst/>
              <a:cxnLst>
                <a:cxn ang="0">
                  <a:pos x="connsiteX0" y="connsiteY0"/>
                </a:cxn>
                <a:cxn ang="0">
                  <a:pos x="connsiteX1" y="connsiteY1"/>
                </a:cxn>
                <a:cxn ang="0">
                  <a:pos x="connsiteX2" y="connsiteY2"/>
                </a:cxn>
                <a:cxn ang="0">
                  <a:pos x="connsiteX3" y="connsiteY3"/>
                </a:cxn>
              </a:cxnLst>
              <a:rect l="l" t="t" r="r" b="b"/>
              <a:pathLst>
                <a:path w="1428750" h="1428750">
                  <a:moveTo>
                    <a:pt x="1428750" y="1428750"/>
                  </a:moveTo>
                  <a:lnTo>
                    <a:pt x="0" y="0"/>
                  </a:lnTo>
                  <a:lnTo>
                    <a:pt x="0" y="952500"/>
                  </a:lnTo>
                  <a:lnTo>
                    <a:pt x="476250" y="1428750"/>
                  </a:lnTo>
                  <a:close/>
                </a:path>
              </a:pathLst>
            </a:custGeom>
            <a:solidFill>
              <a:srgbClr val="201751"/>
            </a:solidFill>
            <a:ln w="9525" cap="flat">
              <a:noFill/>
              <a:prstDash val="solid"/>
              <a:miter/>
            </a:ln>
          </p:spPr>
          <p:txBody>
            <a:bodyPr rtlCol="0" anchor="ctr"/>
            <a:lstStyle/>
            <a:p>
              <a:endParaRPr lang="en-US" noProof="0"/>
            </a:p>
          </p:txBody>
        </p:sp>
        <p:sp>
          <p:nvSpPr>
            <p:cNvPr id="30" name="Freihandform: Form 29">
              <a:extLst>
                <a:ext uri="{FF2B5EF4-FFF2-40B4-BE49-F238E27FC236}">
                  <a16:creationId xmlns:a16="http://schemas.microsoft.com/office/drawing/2014/main" id="{AC59F40D-BFD8-4484-B9DB-E0B4B94CBD66}"/>
                </a:ext>
              </a:extLst>
            </p:cNvPr>
            <p:cNvSpPr/>
            <p:nvPr/>
          </p:nvSpPr>
          <p:spPr>
            <a:xfrm>
              <a:off x="2475992" y="1772816"/>
              <a:ext cx="3333750" cy="3333750"/>
            </a:xfrm>
            <a:custGeom>
              <a:avLst/>
              <a:gdLst>
                <a:gd name="connsiteX0" fmla="*/ 3333750 w 3333750"/>
                <a:gd name="connsiteY0" fmla="*/ 0 h 3333750"/>
                <a:gd name="connsiteX1" fmla="*/ 952500 w 3333750"/>
                <a:gd name="connsiteY1" fmla="*/ 2381250 h 3333750"/>
                <a:gd name="connsiteX2" fmla="*/ 0 w 3333750"/>
                <a:gd name="connsiteY2" fmla="*/ 2381250 h 3333750"/>
                <a:gd name="connsiteX3" fmla="*/ 952500 w 3333750"/>
                <a:gd name="connsiteY3" fmla="*/ 3333750 h 3333750"/>
                <a:gd name="connsiteX4" fmla="*/ 3333750 w 3333750"/>
                <a:gd name="connsiteY4" fmla="*/ 952500 h 3333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3750" h="3333750">
                  <a:moveTo>
                    <a:pt x="3333750" y="0"/>
                  </a:moveTo>
                  <a:lnTo>
                    <a:pt x="952500" y="2381250"/>
                  </a:lnTo>
                  <a:lnTo>
                    <a:pt x="0" y="2381250"/>
                  </a:lnTo>
                  <a:lnTo>
                    <a:pt x="952500" y="3333750"/>
                  </a:lnTo>
                  <a:lnTo>
                    <a:pt x="3333750" y="952500"/>
                  </a:lnTo>
                  <a:close/>
                </a:path>
              </a:pathLst>
            </a:custGeom>
            <a:gradFill flip="none" rotWithShape="1">
              <a:gsLst>
                <a:gs pos="0">
                  <a:srgbClr val="F3F3F3"/>
                </a:gs>
                <a:gs pos="40000">
                  <a:srgbClr val="00CE7D"/>
                </a:gs>
              </a:gsLst>
              <a:lin ang="10800000" scaled="1"/>
              <a:tileRect/>
            </a:gradFill>
            <a:ln w="9525" cap="flat">
              <a:noFill/>
              <a:prstDash val="solid"/>
              <a:miter/>
            </a:ln>
          </p:spPr>
          <p:txBody>
            <a:bodyPr rtlCol="0" anchor="ctr"/>
            <a:lstStyle/>
            <a:p>
              <a:endParaRPr lang="en-US" noProof="0"/>
            </a:p>
          </p:txBody>
        </p:sp>
        <p:sp>
          <p:nvSpPr>
            <p:cNvPr id="31" name="Freihandform: Form 30">
              <a:extLst>
                <a:ext uri="{FF2B5EF4-FFF2-40B4-BE49-F238E27FC236}">
                  <a16:creationId xmlns:a16="http://schemas.microsoft.com/office/drawing/2014/main" id="{B9386CE8-8182-4603-A8F8-3E0FDA3C35AF}"/>
                </a:ext>
              </a:extLst>
            </p:cNvPr>
            <p:cNvSpPr/>
            <p:nvPr/>
          </p:nvSpPr>
          <p:spPr>
            <a:xfrm>
              <a:off x="3904742" y="3677816"/>
              <a:ext cx="1905000" cy="1905000"/>
            </a:xfrm>
            <a:custGeom>
              <a:avLst/>
              <a:gdLst>
                <a:gd name="connsiteX0" fmla="*/ 1905000 w 1905000"/>
                <a:gd name="connsiteY0" fmla="*/ 0 h 1905000"/>
                <a:gd name="connsiteX1" fmla="*/ 0 w 1905000"/>
                <a:gd name="connsiteY1" fmla="*/ 1905000 h 1905000"/>
                <a:gd name="connsiteX2" fmla="*/ 952500 w 1905000"/>
                <a:gd name="connsiteY2" fmla="*/ 1905000 h 1905000"/>
                <a:gd name="connsiteX3" fmla="*/ 1905000 w 1905000"/>
                <a:gd name="connsiteY3" fmla="*/ 952500 h 1905000"/>
              </a:gdLst>
              <a:ahLst/>
              <a:cxnLst>
                <a:cxn ang="0">
                  <a:pos x="connsiteX0" y="connsiteY0"/>
                </a:cxn>
                <a:cxn ang="0">
                  <a:pos x="connsiteX1" y="connsiteY1"/>
                </a:cxn>
                <a:cxn ang="0">
                  <a:pos x="connsiteX2" y="connsiteY2"/>
                </a:cxn>
                <a:cxn ang="0">
                  <a:pos x="connsiteX3" y="connsiteY3"/>
                </a:cxn>
              </a:cxnLst>
              <a:rect l="l" t="t" r="r" b="b"/>
              <a:pathLst>
                <a:path w="1905000" h="1905000">
                  <a:moveTo>
                    <a:pt x="1905000" y="0"/>
                  </a:moveTo>
                  <a:lnTo>
                    <a:pt x="0" y="1905000"/>
                  </a:lnTo>
                  <a:lnTo>
                    <a:pt x="952500" y="1905000"/>
                  </a:lnTo>
                  <a:lnTo>
                    <a:pt x="1905000" y="952500"/>
                  </a:lnTo>
                  <a:close/>
                </a:path>
              </a:pathLst>
            </a:custGeom>
            <a:gradFill flip="none" rotWithShape="1">
              <a:gsLst>
                <a:gs pos="0">
                  <a:srgbClr val="F3F3F3"/>
                </a:gs>
                <a:gs pos="60000">
                  <a:srgbClr val="201751"/>
                </a:gs>
              </a:gsLst>
              <a:lin ang="10800000" scaled="1"/>
              <a:tileRect/>
            </a:gradFill>
            <a:ln w="9525" cap="flat">
              <a:noFill/>
              <a:prstDash val="solid"/>
              <a:miter/>
            </a:ln>
          </p:spPr>
          <p:txBody>
            <a:bodyPr rtlCol="0" anchor="ctr"/>
            <a:lstStyle/>
            <a:p>
              <a:endParaRPr lang="en-US" noProof="0"/>
            </a:p>
          </p:txBody>
        </p:sp>
      </p:grpSp>
      <p:pic>
        <p:nvPicPr>
          <p:cNvPr id="32" name="Grafik 31">
            <a:extLst>
              <a:ext uri="{FF2B5EF4-FFF2-40B4-BE49-F238E27FC236}">
                <a16:creationId xmlns:a16="http://schemas.microsoft.com/office/drawing/2014/main" id="{1B4BDD7B-50B5-45C0-BC46-F37AF837D173}"/>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10800993" y="-487273"/>
            <a:ext cx="816102" cy="1625346"/>
          </a:xfrm>
          <a:prstGeom prst="rect">
            <a:avLst/>
          </a:prstGeom>
        </p:spPr>
      </p:pic>
      <p:pic>
        <p:nvPicPr>
          <p:cNvPr id="33" name="Grafik 32">
            <a:extLst>
              <a:ext uri="{FF2B5EF4-FFF2-40B4-BE49-F238E27FC236}">
                <a16:creationId xmlns:a16="http://schemas.microsoft.com/office/drawing/2014/main" id="{0E1A2CB0-6D74-448A-80A4-4DC1F573C464}"/>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601200" y="476936"/>
            <a:ext cx="3638169" cy="329870"/>
          </a:xfrm>
          <a:prstGeom prst="rect">
            <a:avLst/>
          </a:prstGeom>
        </p:spPr>
      </p:pic>
      <p:grpSp>
        <p:nvGrpSpPr>
          <p:cNvPr id="39" name="Gruppieren 38">
            <a:extLst>
              <a:ext uri="{FF2B5EF4-FFF2-40B4-BE49-F238E27FC236}">
                <a16:creationId xmlns:a16="http://schemas.microsoft.com/office/drawing/2014/main" id="{D6C8C546-39C1-4CD3-B645-B9538B73CCFC}"/>
              </a:ext>
            </a:extLst>
          </p:cNvPr>
          <p:cNvGrpSpPr/>
          <p:nvPr userDrawn="1"/>
        </p:nvGrpSpPr>
        <p:grpSpPr>
          <a:xfrm>
            <a:off x="579960" y="6286132"/>
            <a:ext cx="893303" cy="292570"/>
            <a:chOff x="2553599" y="5821406"/>
            <a:chExt cx="1319408" cy="432125"/>
          </a:xfrm>
        </p:grpSpPr>
        <p:pic>
          <p:nvPicPr>
            <p:cNvPr id="40" name="Grafik 39">
              <a:extLst>
                <a:ext uri="{FF2B5EF4-FFF2-40B4-BE49-F238E27FC236}">
                  <a16:creationId xmlns:a16="http://schemas.microsoft.com/office/drawing/2014/main" id="{6DDA673D-2640-4A92-A0DE-A0590EF39FE5}"/>
                </a:ext>
              </a:extLst>
            </p:cNvPr>
            <p:cNvPicPr>
              <a:picLocks noChangeAspect="1"/>
            </p:cNvPicPr>
            <p:nvPr/>
          </p:nvPicPr>
          <p:blipFill>
            <a:blip r:embed="rId9" cstate="screen">
              <a:extLst>
                <a:ext uri="{28A0092B-C50C-407E-A947-70E740481C1C}">
                  <a14:useLocalDpi xmlns:a14="http://schemas.microsoft.com/office/drawing/2010/main"/>
                </a:ext>
              </a:extLst>
            </a:blip>
            <a:srcRect/>
            <a:stretch/>
          </p:blipFill>
          <p:spPr>
            <a:xfrm>
              <a:off x="3023753" y="5872532"/>
              <a:ext cx="380999" cy="380999"/>
            </a:xfrm>
            <a:prstGeom prst="rect">
              <a:avLst/>
            </a:prstGeom>
          </p:spPr>
        </p:pic>
        <p:pic>
          <p:nvPicPr>
            <p:cNvPr id="41" name="Grafik 40">
              <a:extLst>
                <a:ext uri="{FF2B5EF4-FFF2-40B4-BE49-F238E27FC236}">
                  <a16:creationId xmlns:a16="http://schemas.microsoft.com/office/drawing/2014/main" id="{C7C24929-B316-4465-BCDD-3C0FD35B7987}"/>
                </a:ext>
              </a:extLst>
            </p:cNvPr>
            <p:cNvPicPr>
              <a:picLocks noChangeAspect="1"/>
            </p:cNvPicPr>
            <p:nvPr/>
          </p:nvPicPr>
          <p:blipFill>
            <a:blip r:embed="rId10" cstate="screen">
              <a:extLst>
                <a:ext uri="{28A0092B-C50C-407E-A947-70E740481C1C}">
                  <a14:useLocalDpi xmlns:a14="http://schemas.microsoft.com/office/drawing/2010/main"/>
                </a:ext>
              </a:extLst>
            </a:blip>
            <a:srcRect/>
            <a:stretch/>
          </p:blipFill>
          <p:spPr>
            <a:xfrm>
              <a:off x="2553599" y="5821406"/>
              <a:ext cx="380999" cy="380999"/>
            </a:xfrm>
            <a:prstGeom prst="rect">
              <a:avLst/>
            </a:prstGeom>
          </p:spPr>
        </p:pic>
        <p:pic>
          <p:nvPicPr>
            <p:cNvPr id="42" name="Grafik 41">
              <a:extLst>
                <a:ext uri="{FF2B5EF4-FFF2-40B4-BE49-F238E27FC236}">
                  <a16:creationId xmlns:a16="http://schemas.microsoft.com/office/drawing/2014/main" id="{468E6E72-9D75-4733-8EB5-260EA76DFB8F}"/>
                </a:ext>
              </a:extLst>
            </p:cNvPr>
            <p:cNvPicPr>
              <a:picLocks noChangeAspect="1"/>
            </p:cNvPicPr>
            <p:nvPr/>
          </p:nvPicPr>
          <p:blipFill>
            <a:blip r:embed="rId11" cstate="screen">
              <a:extLst>
                <a:ext uri="{28A0092B-C50C-407E-A947-70E740481C1C}">
                  <a14:useLocalDpi xmlns:a14="http://schemas.microsoft.com/office/drawing/2010/main"/>
                </a:ext>
              </a:extLst>
            </a:blip>
            <a:srcRect/>
            <a:stretch/>
          </p:blipFill>
          <p:spPr>
            <a:xfrm>
              <a:off x="3483366" y="5826892"/>
              <a:ext cx="389641" cy="389641"/>
            </a:xfrm>
            <a:prstGeom prst="rect">
              <a:avLst/>
            </a:prstGeom>
          </p:spPr>
        </p:pic>
      </p:grpSp>
    </p:spTree>
    <p:extLst>
      <p:ext uri="{BB962C8B-B14F-4D97-AF65-F5344CB8AC3E}">
        <p14:creationId xmlns:p14="http://schemas.microsoft.com/office/powerpoint/2010/main" val="3032647696"/>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itle" preserve="1">
  <p:cSld name="Schlussfolie 2 (blau)">
    <p:bg>
      <p:bgPr>
        <a:solidFill>
          <a:srgbClr val="20175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2"/>
            </p:custDataLst>
            <p:extLst>
              <p:ext uri="{D42A27DB-BD31-4B8C-83A1-F6EECF244321}">
                <p14:modId xmlns:p14="http://schemas.microsoft.com/office/powerpoint/2010/main" val="77565653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3315" name="think-cell Slide" r:id="rId5" imgW="286" imgH="286" progId="TCLayout.ActiveDocument.1">
                  <p:embed/>
                </p:oleObj>
              </mc:Choice>
              <mc:Fallback>
                <p:oleObj name="think-cell Slide" r:id="rId5"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dirty="0" err="1">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828092"/>
          </a:xfrm>
        </p:spPr>
        <p:txBody>
          <a:bodyPr anchor="t" anchorCtr="0"/>
          <a:lstStyle>
            <a:lvl1pPr algn="l">
              <a:lnSpc>
                <a:spcPct val="100000"/>
              </a:lnSpc>
              <a:spcBef>
                <a:spcPts val="0"/>
              </a:spcBef>
              <a:defRPr sz="4300" b="1">
                <a:solidFill>
                  <a:schemeClr val="bg1"/>
                </a:solidFill>
              </a:defRPr>
            </a:lvl1pPr>
          </a:lstStyle>
          <a:p>
            <a:r>
              <a:rPr lang="en-US" noProof="0"/>
              <a:t>Insert Closing Phrase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284538"/>
            <a:ext cx="5401233" cy="2844800"/>
          </a:xfrm>
        </p:spPr>
        <p:txBody>
          <a:bodyPr anchor="t" anchorCtr="0"/>
          <a:lstStyle>
            <a:lvl1pPr marL="0" indent="0" algn="l">
              <a:lnSpc>
                <a:spcPct val="100000"/>
              </a:lnSpc>
              <a:spcBef>
                <a:spcPts val="0"/>
              </a:spcBef>
              <a:spcAft>
                <a:spcPts val="0"/>
              </a:spcAft>
              <a:buNone/>
              <a:defRPr sz="1400">
                <a:solidFill>
                  <a:schemeClr val="bg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Insert Contact Data</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7" cstate="screen">
            <a:extLst>
              <a:ext uri="{28A0092B-C50C-407E-A947-70E740481C1C}">
                <a14:useLocalDpi xmlns:a14="http://schemas.microsoft.com/office/drawing/2010/main"/>
              </a:ext>
            </a:extLst>
          </a:blip>
          <a:srcRect/>
          <a:stretch/>
        </p:blipFill>
        <p:spPr>
          <a:xfrm>
            <a:off x="10800993" y="-487273"/>
            <a:ext cx="816102" cy="1625346"/>
          </a:xfrm>
          <a:prstGeom prst="rect">
            <a:avLst/>
          </a:prstGeom>
        </p:spPr>
      </p:pic>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8" cstate="screen">
            <a:extLst>
              <a:ext uri="{28A0092B-C50C-407E-A947-70E740481C1C}">
                <a14:useLocalDpi xmlns:a14="http://schemas.microsoft.com/office/drawing/2010/main"/>
              </a:ext>
            </a:extLst>
          </a:blip>
          <a:srcRect/>
          <a:stretch/>
        </p:blipFill>
        <p:spPr>
          <a:xfrm>
            <a:off x="604973" y="476936"/>
            <a:ext cx="3630623" cy="329870"/>
          </a:xfrm>
          <a:prstGeom prst="rect">
            <a:avLst/>
          </a:prstGeom>
        </p:spPr>
      </p:pic>
      <p:sp>
        <p:nvSpPr>
          <p:cNvPr id="15" name="Rechteck 14">
            <a:extLst>
              <a:ext uri="{FF2B5EF4-FFF2-40B4-BE49-F238E27FC236}">
                <a16:creationId xmlns:a16="http://schemas.microsoft.com/office/drawing/2014/main" id="{4EB0CB7E-9718-4DF4-BB58-8D22CBEA24FC}"/>
              </a:ext>
            </a:extLst>
          </p:cNvPr>
          <p:cNvSpPr/>
          <p:nvPr userDrawn="1"/>
        </p:nvSpPr>
        <p:spPr>
          <a:xfrm>
            <a:off x="1566654" y="6286127"/>
            <a:ext cx="1019831" cy="295337"/>
          </a:xfrm>
          <a:prstGeom prst="rect">
            <a:avLst/>
          </a:prstGeom>
        </p:spPr>
        <p:txBody>
          <a:bodyPr wrap="none">
            <a:spAutoFit/>
          </a:bodyPr>
          <a:lstStyle/>
          <a:p>
            <a:pPr>
              <a:lnSpc>
                <a:spcPct val="110000"/>
              </a:lnSpc>
            </a:pPr>
            <a:r>
              <a:rPr lang="en-US" sz="1300" b="1" noProof="0">
                <a:solidFill>
                  <a:schemeClr val="bg1"/>
                </a:solidFill>
                <a:cs typeface="Arial"/>
              </a:rPr>
              <a:t>eurex.com</a:t>
            </a:r>
          </a:p>
        </p:txBody>
      </p:sp>
      <p:grpSp>
        <p:nvGrpSpPr>
          <p:cNvPr id="16" name="Gruppieren 15">
            <a:extLst>
              <a:ext uri="{FF2B5EF4-FFF2-40B4-BE49-F238E27FC236}">
                <a16:creationId xmlns:a16="http://schemas.microsoft.com/office/drawing/2014/main" id="{1908C5A1-8AEE-45B3-A12E-0DF0CFA757E0}"/>
              </a:ext>
            </a:extLst>
          </p:cNvPr>
          <p:cNvGrpSpPr/>
          <p:nvPr userDrawn="1"/>
        </p:nvGrpSpPr>
        <p:grpSpPr>
          <a:xfrm>
            <a:off x="579960" y="6286127"/>
            <a:ext cx="893303" cy="292571"/>
            <a:chOff x="2553599" y="5821406"/>
            <a:chExt cx="1319408" cy="432127"/>
          </a:xfrm>
        </p:grpSpPr>
        <p:pic>
          <p:nvPicPr>
            <p:cNvPr id="17" name="Grafik 16">
              <a:extLst>
                <a:ext uri="{FF2B5EF4-FFF2-40B4-BE49-F238E27FC236}">
                  <a16:creationId xmlns:a16="http://schemas.microsoft.com/office/drawing/2014/main" id="{03B475B9-4DAA-48B0-986A-7C1D27A9CB68}"/>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3023753" y="5872533"/>
              <a:ext cx="381000" cy="381000"/>
            </a:xfrm>
            <a:prstGeom prst="rect">
              <a:avLst/>
            </a:prstGeom>
          </p:spPr>
        </p:pic>
        <p:pic>
          <p:nvPicPr>
            <p:cNvPr id="18" name="Grafik 17">
              <a:extLst>
                <a:ext uri="{FF2B5EF4-FFF2-40B4-BE49-F238E27FC236}">
                  <a16:creationId xmlns:a16="http://schemas.microsoft.com/office/drawing/2014/main" id="{43527209-1CE9-45C8-B64A-C97F252A7539}"/>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2553599" y="5821406"/>
              <a:ext cx="381000" cy="381000"/>
            </a:xfrm>
            <a:prstGeom prst="rect">
              <a:avLst/>
            </a:prstGeom>
          </p:spPr>
        </p:pic>
        <p:pic>
          <p:nvPicPr>
            <p:cNvPr id="19" name="Grafik 18">
              <a:extLst>
                <a:ext uri="{FF2B5EF4-FFF2-40B4-BE49-F238E27FC236}">
                  <a16:creationId xmlns:a16="http://schemas.microsoft.com/office/drawing/2014/main" id="{B01DB67E-B8A2-4332-BEB0-3A023616DC37}"/>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3483366" y="5826891"/>
              <a:ext cx="389641" cy="389641"/>
            </a:xfrm>
            <a:prstGeom prst="rect">
              <a:avLst/>
            </a:prstGeom>
          </p:spPr>
        </p:pic>
      </p:grpSp>
      <p:grpSp>
        <p:nvGrpSpPr>
          <p:cNvPr id="20" name="Gruppieren 19">
            <a:extLst>
              <a:ext uri="{FF2B5EF4-FFF2-40B4-BE49-F238E27FC236}">
                <a16:creationId xmlns:a16="http://schemas.microsoft.com/office/drawing/2014/main" id="{6769E7C5-C0E1-48CD-9388-6F2008D55272}"/>
              </a:ext>
            </a:extLst>
          </p:cNvPr>
          <p:cNvGrpSpPr>
            <a:grpSpLocks noChangeAspect="1"/>
          </p:cNvGrpSpPr>
          <p:nvPr userDrawn="1"/>
        </p:nvGrpSpPr>
        <p:grpSpPr>
          <a:xfrm>
            <a:off x="9334500" y="3238500"/>
            <a:ext cx="2857500" cy="3619500"/>
            <a:chOff x="3611724" y="1974857"/>
            <a:chExt cx="2857500" cy="3619500"/>
          </a:xfrm>
        </p:grpSpPr>
        <p:sp>
          <p:nvSpPr>
            <p:cNvPr id="21" name="Freihandform: Form 20">
              <a:extLst>
                <a:ext uri="{FF2B5EF4-FFF2-40B4-BE49-F238E27FC236}">
                  <a16:creationId xmlns:a16="http://schemas.microsoft.com/office/drawing/2014/main" id="{7304EB86-5EEA-438D-B39C-697E03DEBDAC}"/>
                </a:ext>
              </a:extLst>
            </p:cNvPr>
            <p:cNvSpPr/>
            <p:nvPr/>
          </p:nvSpPr>
          <p:spPr>
            <a:xfrm>
              <a:off x="3611724" y="3879857"/>
              <a:ext cx="952500" cy="952500"/>
            </a:xfrm>
            <a:custGeom>
              <a:avLst/>
              <a:gdLst>
                <a:gd name="connsiteX0" fmla="*/ 0 w 952500"/>
                <a:gd name="connsiteY0" fmla="*/ 0 h 952500"/>
                <a:gd name="connsiteX1" fmla="*/ 952500 w 952500"/>
                <a:gd name="connsiteY1" fmla="*/ 0 h 952500"/>
                <a:gd name="connsiteX2" fmla="*/ 952500 w 952500"/>
                <a:gd name="connsiteY2" fmla="*/ 952500 h 952500"/>
                <a:gd name="connsiteX3" fmla="*/ 0 w 952500"/>
                <a:gd name="connsiteY3" fmla="*/ 952500 h 952500"/>
              </a:gdLst>
              <a:ahLst/>
              <a:cxnLst>
                <a:cxn ang="0">
                  <a:pos x="connsiteX0" y="connsiteY0"/>
                </a:cxn>
                <a:cxn ang="0">
                  <a:pos x="connsiteX1" y="connsiteY1"/>
                </a:cxn>
                <a:cxn ang="0">
                  <a:pos x="connsiteX2" y="connsiteY2"/>
                </a:cxn>
                <a:cxn ang="0">
                  <a:pos x="connsiteX3" y="connsiteY3"/>
                </a:cxn>
              </a:cxnLst>
              <a:rect l="l" t="t" r="r" b="b"/>
              <a:pathLst>
                <a:path w="952500" h="952500">
                  <a:moveTo>
                    <a:pt x="0" y="0"/>
                  </a:moveTo>
                  <a:lnTo>
                    <a:pt x="952500" y="0"/>
                  </a:lnTo>
                  <a:lnTo>
                    <a:pt x="952500" y="952500"/>
                  </a:lnTo>
                  <a:lnTo>
                    <a:pt x="0" y="952500"/>
                  </a:lnTo>
                  <a:close/>
                </a:path>
              </a:pathLst>
            </a:custGeom>
            <a:solidFill>
              <a:srgbClr val="00CE7D"/>
            </a:solidFill>
            <a:ln w="9525" cap="flat">
              <a:noFill/>
              <a:prstDash val="solid"/>
              <a:miter/>
            </a:ln>
          </p:spPr>
          <p:txBody>
            <a:bodyPr rtlCol="0" anchor="ctr"/>
            <a:lstStyle/>
            <a:p>
              <a:endParaRPr lang="en-US" noProof="0"/>
            </a:p>
          </p:txBody>
        </p:sp>
        <p:sp>
          <p:nvSpPr>
            <p:cNvPr id="22" name="Freihandform: Form 21">
              <a:extLst>
                <a:ext uri="{FF2B5EF4-FFF2-40B4-BE49-F238E27FC236}">
                  <a16:creationId xmlns:a16="http://schemas.microsoft.com/office/drawing/2014/main" id="{38F723E8-3D83-4C80-8A6C-D974206A31D6}"/>
                </a:ext>
              </a:extLst>
            </p:cNvPr>
            <p:cNvSpPr/>
            <p:nvPr/>
          </p:nvSpPr>
          <p:spPr>
            <a:xfrm>
              <a:off x="4564224" y="3879857"/>
              <a:ext cx="952500" cy="1714500"/>
            </a:xfrm>
            <a:custGeom>
              <a:avLst/>
              <a:gdLst>
                <a:gd name="connsiteX0" fmla="*/ 95 w 952500"/>
                <a:gd name="connsiteY0" fmla="*/ 952405 h 1714500"/>
                <a:gd name="connsiteX1" fmla="*/ 0 w 952500"/>
                <a:gd name="connsiteY1" fmla="*/ 952405 h 1714500"/>
                <a:gd name="connsiteX2" fmla="*/ 0 w 952500"/>
                <a:gd name="connsiteY2" fmla="*/ 1714500 h 1714500"/>
                <a:gd name="connsiteX3" fmla="*/ 952500 w 952500"/>
                <a:gd name="connsiteY3" fmla="*/ 1714500 h 1714500"/>
                <a:gd name="connsiteX4" fmla="*/ 952500 w 952500"/>
                <a:gd name="connsiteY4" fmla="*/ 0 h 1714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0" h="1714500">
                  <a:moveTo>
                    <a:pt x="95" y="952405"/>
                  </a:moveTo>
                  <a:lnTo>
                    <a:pt x="0" y="952405"/>
                  </a:lnTo>
                  <a:lnTo>
                    <a:pt x="0" y="1714500"/>
                  </a:lnTo>
                  <a:lnTo>
                    <a:pt x="952500" y="1714500"/>
                  </a:lnTo>
                  <a:lnTo>
                    <a:pt x="952500" y="0"/>
                  </a:lnTo>
                  <a:close/>
                </a:path>
              </a:pathLst>
            </a:custGeom>
            <a:solidFill>
              <a:srgbClr val="FFFFFF"/>
            </a:solidFill>
            <a:ln w="9525" cap="flat">
              <a:noFill/>
              <a:prstDash val="solid"/>
              <a:miter/>
            </a:ln>
          </p:spPr>
          <p:txBody>
            <a:bodyPr rtlCol="0" anchor="ctr"/>
            <a:lstStyle/>
            <a:p>
              <a:endParaRPr lang="en-US" noProof="0"/>
            </a:p>
          </p:txBody>
        </p:sp>
        <p:sp>
          <p:nvSpPr>
            <p:cNvPr id="25" name="Freihandform: Form 24">
              <a:extLst>
                <a:ext uri="{FF2B5EF4-FFF2-40B4-BE49-F238E27FC236}">
                  <a16:creationId xmlns:a16="http://schemas.microsoft.com/office/drawing/2014/main" id="{1F888C89-D455-4F08-8365-D54C352BAABE}"/>
                </a:ext>
              </a:extLst>
            </p:cNvPr>
            <p:cNvSpPr/>
            <p:nvPr/>
          </p:nvSpPr>
          <p:spPr>
            <a:xfrm>
              <a:off x="5516724" y="2927357"/>
              <a:ext cx="952500" cy="2667000"/>
            </a:xfrm>
            <a:custGeom>
              <a:avLst/>
              <a:gdLst>
                <a:gd name="connsiteX0" fmla="*/ 95 w 952500"/>
                <a:gd name="connsiteY0" fmla="*/ 952405 h 2667000"/>
                <a:gd name="connsiteX1" fmla="*/ 0 w 952500"/>
                <a:gd name="connsiteY1" fmla="*/ 952405 h 2667000"/>
                <a:gd name="connsiteX2" fmla="*/ 0 w 952500"/>
                <a:gd name="connsiteY2" fmla="*/ 2667000 h 2667000"/>
                <a:gd name="connsiteX3" fmla="*/ 952500 w 952500"/>
                <a:gd name="connsiteY3" fmla="*/ 2667000 h 2667000"/>
                <a:gd name="connsiteX4" fmla="*/ 952500 w 952500"/>
                <a:gd name="connsiteY4" fmla="*/ 0 h 2667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0" h="2667000">
                  <a:moveTo>
                    <a:pt x="95" y="952405"/>
                  </a:moveTo>
                  <a:lnTo>
                    <a:pt x="0" y="952405"/>
                  </a:lnTo>
                  <a:lnTo>
                    <a:pt x="0" y="2667000"/>
                  </a:lnTo>
                  <a:lnTo>
                    <a:pt x="952500" y="2667000"/>
                  </a:lnTo>
                  <a:lnTo>
                    <a:pt x="952500" y="0"/>
                  </a:lnTo>
                  <a:close/>
                </a:path>
              </a:pathLst>
            </a:custGeom>
            <a:gradFill>
              <a:gsLst>
                <a:gs pos="50000">
                  <a:srgbClr val="00CE7D"/>
                </a:gs>
                <a:gs pos="90000">
                  <a:srgbClr val="201751"/>
                </a:gs>
              </a:gsLst>
              <a:lin ang="5400000" scaled="1"/>
            </a:gradFill>
            <a:ln w="9525" cap="flat">
              <a:noFill/>
              <a:prstDash val="solid"/>
              <a:miter/>
            </a:ln>
          </p:spPr>
          <p:txBody>
            <a:bodyPr rtlCol="0" anchor="ctr"/>
            <a:lstStyle/>
            <a:p>
              <a:endParaRPr lang="en-US" noProof="0"/>
            </a:p>
          </p:txBody>
        </p:sp>
        <p:sp>
          <p:nvSpPr>
            <p:cNvPr id="30" name="Freihandform: Form 29">
              <a:extLst>
                <a:ext uri="{FF2B5EF4-FFF2-40B4-BE49-F238E27FC236}">
                  <a16:creationId xmlns:a16="http://schemas.microsoft.com/office/drawing/2014/main" id="{C460A32E-0B9F-44B5-B953-61598373A976}"/>
                </a:ext>
              </a:extLst>
            </p:cNvPr>
            <p:cNvSpPr/>
            <p:nvPr/>
          </p:nvSpPr>
          <p:spPr>
            <a:xfrm>
              <a:off x="3611724" y="1974857"/>
              <a:ext cx="952500" cy="1905000"/>
            </a:xfrm>
            <a:custGeom>
              <a:avLst/>
              <a:gdLst>
                <a:gd name="connsiteX0" fmla="*/ 0 w 952500"/>
                <a:gd name="connsiteY0" fmla="*/ 0 h 1905000"/>
                <a:gd name="connsiteX1" fmla="*/ 0 w 952500"/>
                <a:gd name="connsiteY1" fmla="*/ 952500 h 1905000"/>
                <a:gd name="connsiteX2" fmla="*/ 0 w 952500"/>
                <a:gd name="connsiteY2" fmla="*/ 1905000 h 1905000"/>
                <a:gd name="connsiteX3" fmla="*/ 952500 w 952500"/>
                <a:gd name="connsiteY3" fmla="*/ 1905000 h 1905000"/>
                <a:gd name="connsiteX4" fmla="*/ 952500 w 952500"/>
                <a:gd name="connsiteY4" fmla="*/ 952500 h 1905000"/>
                <a:gd name="connsiteX5" fmla="*/ 0 w 952500"/>
                <a:gd name="connsiteY5" fmla="*/ 0 h 1905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2500" h="1905000">
                  <a:moveTo>
                    <a:pt x="0" y="0"/>
                  </a:moveTo>
                  <a:lnTo>
                    <a:pt x="0" y="952500"/>
                  </a:lnTo>
                  <a:lnTo>
                    <a:pt x="0" y="1905000"/>
                  </a:lnTo>
                  <a:lnTo>
                    <a:pt x="952500" y="1905000"/>
                  </a:lnTo>
                  <a:lnTo>
                    <a:pt x="952500" y="952500"/>
                  </a:lnTo>
                  <a:cubicBezTo>
                    <a:pt x="952500" y="426434"/>
                    <a:pt x="526066" y="0"/>
                    <a:pt x="0" y="0"/>
                  </a:cubicBezTo>
                  <a:close/>
                </a:path>
              </a:pathLst>
            </a:custGeom>
            <a:gradFill>
              <a:gsLst>
                <a:gs pos="20000">
                  <a:srgbClr val="00CE7D"/>
                </a:gs>
                <a:gs pos="80000">
                  <a:srgbClr val="201751"/>
                </a:gs>
              </a:gsLst>
              <a:lin ang="5400000" scaled="1"/>
            </a:gradFill>
            <a:ln w="9525" cap="flat">
              <a:noFill/>
              <a:prstDash val="solid"/>
              <a:miter/>
            </a:ln>
          </p:spPr>
          <p:txBody>
            <a:bodyPr rtlCol="0" anchor="ctr"/>
            <a:lstStyle/>
            <a:p>
              <a:endParaRPr lang="en-US" noProof="0"/>
            </a:p>
          </p:txBody>
        </p:sp>
      </p:grpSp>
    </p:spTree>
    <p:extLst>
      <p:ext uri="{BB962C8B-B14F-4D97-AF65-F5344CB8AC3E}">
        <p14:creationId xmlns:p14="http://schemas.microsoft.com/office/powerpoint/2010/main" val="1818330875"/>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reserve="1">
  <p:cSld name="Titelfolie 2">
    <p:bg>
      <p:bgPr>
        <a:solidFill>
          <a:srgbClr val="F3F3F3"/>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2"/>
            </p:custDataLst>
            <p:extLst>
              <p:ext uri="{D42A27DB-BD31-4B8C-83A1-F6EECF244321}">
                <p14:modId xmlns:p14="http://schemas.microsoft.com/office/powerpoint/2010/main" val="308754102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4099" name="think-cell Slide" r:id="rId5" imgW="286" imgH="286" progId="TCLayout.ActiveDocument.1">
                  <p:embed/>
                </p:oleObj>
              </mc:Choice>
              <mc:Fallback>
                <p:oleObj name="think-cell Slide" r:id="rId5"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4300" b="1" i="0" baseline="0" dirty="0" err="1">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rgbClr val="201751"/>
                </a:solidFill>
              </a:defRPr>
            </a:lvl1pPr>
          </a:lstStyle>
          <a:p>
            <a:r>
              <a:rPr lang="en-US" noProof="0" dirty="0"/>
              <a:t>Presentation </a:t>
            </a:r>
            <a:br>
              <a:rPr lang="en-US" noProof="0" dirty="0"/>
            </a:br>
            <a:r>
              <a:rPr lang="en-US" noProof="0" dirty="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rgbClr val="20175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10800993" y="-487273"/>
            <a:ext cx="816102"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solidFill>
                  <a:srgbClr val="201751"/>
                </a:solidFill>
              </a:defRPr>
            </a:lvl1pPr>
          </a:lstStyle>
          <a:p>
            <a:fld id="{E5DF8067-24E8-4D4E-B690-FECCB8D1E844}" type="datetime3">
              <a:rPr lang="en-US" smtClean="0"/>
              <a:pPr/>
              <a:t>6 October 2020</a:t>
            </a:fld>
            <a:endParaRPr lang="en-US" dirty="0"/>
          </a:p>
        </p:txBody>
      </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601200" y="476936"/>
            <a:ext cx="3638169" cy="329870"/>
          </a:xfrm>
          <a:prstGeom prst="rect">
            <a:avLst/>
          </a:prstGeom>
        </p:spPr>
      </p:pic>
      <p:grpSp>
        <p:nvGrpSpPr>
          <p:cNvPr id="16" name="Gruppieren 15">
            <a:extLst>
              <a:ext uri="{FF2B5EF4-FFF2-40B4-BE49-F238E27FC236}">
                <a16:creationId xmlns:a16="http://schemas.microsoft.com/office/drawing/2014/main" id="{8D760FE9-CA9E-4E13-B24D-08CAE7262CBB}"/>
              </a:ext>
            </a:extLst>
          </p:cNvPr>
          <p:cNvGrpSpPr>
            <a:grpSpLocks noChangeAspect="1"/>
          </p:cNvGrpSpPr>
          <p:nvPr userDrawn="1"/>
        </p:nvGrpSpPr>
        <p:grpSpPr>
          <a:xfrm>
            <a:off x="6795737" y="2061321"/>
            <a:ext cx="5396263" cy="4796679"/>
            <a:chOff x="1523492" y="1772816"/>
            <a:chExt cx="4286250" cy="3810000"/>
          </a:xfrm>
        </p:grpSpPr>
        <p:sp>
          <p:nvSpPr>
            <p:cNvPr id="17" name="Freihandform: Form 16">
              <a:extLst>
                <a:ext uri="{FF2B5EF4-FFF2-40B4-BE49-F238E27FC236}">
                  <a16:creationId xmlns:a16="http://schemas.microsoft.com/office/drawing/2014/main" id="{0927FB20-9879-4BBD-AEEC-9C317AC8C1B1}"/>
                </a:ext>
              </a:extLst>
            </p:cNvPr>
            <p:cNvSpPr/>
            <p:nvPr/>
          </p:nvSpPr>
          <p:spPr>
            <a:xfrm>
              <a:off x="3428492" y="2249066"/>
              <a:ext cx="952500" cy="952500"/>
            </a:xfrm>
            <a:custGeom>
              <a:avLst/>
              <a:gdLst>
                <a:gd name="connsiteX0" fmla="*/ 0 w 952500"/>
                <a:gd name="connsiteY0" fmla="*/ 0 h 952500"/>
                <a:gd name="connsiteX1" fmla="*/ 952500 w 952500"/>
                <a:gd name="connsiteY1" fmla="*/ 0 h 952500"/>
                <a:gd name="connsiteX2" fmla="*/ 0 w 952500"/>
                <a:gd name="connsiteY2" fmla="*/ 952500 h 952500"/>
              </a:gdLst>
              <a:ahLst/>
              <a:cxnLst>
                <a:cxn ang="0">
                  <a:pos x="connsiteX0" y="connsiteY0"/>
                </a:cxn>
                <a:cxn ang="0">
                  <a:pos x="connsiteX1" y="connsiteY1"/>
                </a:cxn>
                <a:cxn ang="0">
                  <a:pos x="connsiteX2" y="connsiteY2"/>
                </a:cxn>
              </a:cxnLst>
              <a:rect l="l" t="t" r="r" b="b"/>
              <a:pathLst>
                <a:path w="952500" h="952500">
                  <a:moveTo>
                    <a:pt x="0" y="0"/>
                  </a:moveTo>
                  <a:lnTo>
                    <a:pt x="952500" y="0"/>
                  </a:lnTo>
                  <a:lnTo>
                    <a:pt x="0" y="952500"/>
                  </a:lnTo>
                  <a:close/>
                </a:path>
              </a:pathLst>
            </a:custGeom>
            <a:solidFill>
              <a:srgbClr val="201751"/>
            </a:solidFill>
            <a:ln w="9525" cap="flat">
              <a:noFill/>
              <a:prstDash val="solid"/>
              <a:miter/>
            </a:ln>
          </p:spPr>
          <p:txBody>
            <a:bodyPr rtlCol="0" anchor="ctr"/>
            <a:lstStyle/>
            <a:p>
              <a:endParaRPr lang="de-DE"/>
            </a:p>
          </p:txBody>
        </p:sp>
        <p:sp>
          <p:nvSpPr>
            <p:cNvPr id="18" name="Freihandform: Form 17">
              <a:extLst>
                <a:ext uri="{FF2B5EF4-FFF2-40B4-BE49-F238E27FC236}">
                  <a16:creationId xmlns:a16="http://schemas.microsoft.com/office/drawing/2014/main" id="{20659511-CA53-45C8-A6C9-80C8B0AB2970}"/>
                </a:ext>
              </a:extLst>
            </p:cNvPr>
            <p:cNvSpPr/>
            <p:nvPr/>
          </p:nvSpPr>
          <p:spPr>
            <a:xfrm>
              <a:off x="1523492" y="2725316"/>
              <a:ext cx="952500" cy="1428750"/>
            </a:xfrm>
            <a:custGeom>
              <a:avLst/>
              <a:gdLst>
                <a:gd name="connsiteX0" fmla="*/ 476250 w 952500"/>
                <a:gd name="connsiteY0" fmla="*/ 0 h 1428750"/>
                <a:gd name="connsiteX1" fmla="*/ 0 w 952500"/>
                <a:gd name="connsiteY1" fmla="*/ 476250 h 1428750"/>
                <a:gd name="connsiteX2" fmla="*/ 0 w 952500"/>
                <a:gd name="connsiteY2" fmla="*/ 1428750 h 1428750"/>
                <a:gd name="connsiteX3" fmla="*/ 952500 w 952500"/>
                <a:gd name="connsiteY3" fmla="*/ 1428750 h 1428750"/>
                <a:gd name="connsiteX4" fmla="*/ 952500 w 952500"/>
                <a:gd name="connsiteY4" fmla="*/ 476250 h 1428750"/>
                <a:gd name="connsiteX5" fmla="*/ 476250 w 952500"/>
                <a:gd name="connsiteY5" fmla="*/ 0 h 142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2500" h="1428750">
                  <a:moveTo>
                    <a:pt x="476250" y="0"/>
                  </a:moveTo>
                  <a:cubicBezTo>
                    <a:pt x="213265" y="0"/>
                    <a:pt x="0" y="213265"/>
                    <a:pt x="0" y="476250"/>
                  </a:cubicBezTo>
                  <a:lnTo>
                    <a:pt x="0" y="1428750"/>
                  </a:lnTo>
                  <a:lnTo>
                    <a:pt x="952500" y="1428750"/>
                  </a:lnTo>
                  <a:lnTo>
                    <a:pt x="952500" y="476250"/>
                  </a:lnTo>
                  <a:cubicBezTo>
                    <a:pt x="952500" y="213265"/>
                    <a:pt x="739235" y="0"/>
                    <a:pt x="476250" y="0"/>
                  </a:cubicBezTo>
                  <a:close/>
                </a:path>
              </a:pathLst>
            </a:custGeom>
            <a:gradFill>
              <a:gsLst>
                <a:gs pos="20000">
                  <a:srgbClr val="201751"/>
                </a:gs>
                <a:gs pos="100000">
                  <a:srgbClr val="F3F3F3"/>
                </a:gs>
              </a:gsLst>
              <a:lin ang="5400000" scaled="1"/>
            </a:gradFill>
            <a:ln w="9525" cap="flat">
              <a:noFill/>
              <a:prstDash val="solid"/>
              <a:miter/>
            </a:ln>
          </p:spPr>
          <p:txBody>
            <a:bodyPr rtlCol="0" anchor="ctr"/>
            <a:lstStyle/>
            <a:p>
              <a:endParaRPr lang="de-DE"/>
            </a:p>
          </p:txBody>
        </p:sp>
        <p:sp>
          <p:nvSpPr>
            <p:cNvPr id="19" name="Freihandform: Form 18">
              <a:extLst>
                <a:ext uri="{FF2B5EF4-FFF2-40B4-BE49-F238E27FC236}">
                  <a16:creationId xmlns:a16="http://schemas.microsoft.com/office/drawing/2014/main" id="{8BF39AA4-A4D1-486C-91DA-3EBF982CA638}"/>
                </a:ext>
              </a:extLst>
            </p:cNvPr>
            <p:cNvSpPr/>
            <p:nvPr/>
          </p:nvSpPr>
          <p:spPr>
            <a:xfrm>
              <a:off x="1523492" y="4154066"/>
              <a:ext cx="1428750" cy="1428750"/>
            </a:xfrm>
            <a:custGeom>
              <a:avLst/>
              <a:gdLst>
                <a:gd name="connsiteX0" fmla="*/ 1428750 w 1428750"/>
                <a:gd name="connsiteY0" fmla="*/ 1428750 h 1428750"/>
                <a:gd name="connsiteX1" fmla="*/ 0 w 1428750"/>
                <a:gd name="connsiteY1" fmla="*/ 0 h 1428750"/>
                <a:gd name="connsiteX2" fmla="*/ 0 w 1428750"/>
                <a:gd name="connsiteY2" fmla="*/ 952500 h 1428750"/>
                <a:gd name="connsiteX3" fmla="*/ 476250 w 1428750"/>
                <a:gd name="connsiteY3" fmla="*/ 1428750 h 1428750"/>
              </a:gdLst>
              <a:ahLst/>
              <a:cxnLst>
                <a:cxn ang="0">
                  <a:pos x="connsiteX0" y="connsiteY0"/>
                </a:cxn>
                <a:cxn ang="0">
                  <a:pos x="connsiteX1" y="connsiteY1"/>
                </a:cxn>
                <a:cxn ang="0">
                  <a:pos x="connsiteX2" y="connsiteY2"/>
                </a:cxn>
                <a:cxn ang="0">
                  <a:pos x="connsiteX3" y="connsiteY3"/>
                </a:cxn>
              </a:cxnLst>
              <a:rect l="l" t="t" r="r" b="b"/>
              <a:pathLst>
                <a:path w="1428750" h="1428750">
                  <a:moveTo>
                    <a:pt x="1428750" y="1428750"/>
                  </a:moveTo>
                  <a:lnTo>
                    <a:pt x="0" y="0"/>
                  </a:lnTo>
                  <a:lnTo>
                    <a:pt x="0" y="952500"/>
                  </a:lnTo>
                  <a:lnTo>
                    <a:pt x="476250" y="1428750"/>
                  </a:lnTo>
                  <a:close/>
                </a:path>
              </a:pathLst>
            </a:custGeom>
            <a:solidFill>
              <a:srgbClr val="201751"/>
            </a:solidFill>
            <a:ln w="9525" cap="flat">
              <a:noFill/>
              <a:prstDash val="solid"/>
              <a:miter/>
            </a:ln>
          </p:spPr>
          <p:txBody>
            <a:bodyPr rtlCol="0" anchor="ctr"/>
            <a:lstStyle/>
            <a:p>
              <a:endParaRPr lang="de-DE"/>
            </a:p>
          </p:txBody>
        </p:sp>
        <p:sp>
          <p:nvSpPr>
            <p:cNvPr id="20" name="Freihandform: Form 19">
              <a:extLst>
                <a:ext uri="{FF2B5EF4-FFF2-40B4-BE49-F238E27FC236}">
                  <a16:creationId xmlns:a16="http://schemas.microsoft.com/office/drawing/2014/main" id="{56FCA6CD-1C5D-476F-939F-87503A7AF6AF}"/>
                </a:ext>
              </a:extLst>
            </p:cNvPr>
            <p:cNvSpPr/>
            <p:nvPr/>
          </p:nvSpPr>
          <p:spPr>
            <a:xfrm>
              <a:off x="2475992" y="1772816"/>
              <a:ext cx="3333750" cy="3333750"/>
            </a:xfrm>
            <a:custGeom>
              <a:avLst/>
              <a:gdLst>
                <a:gd name="connsiteX0" fmla="*/ 3333750 w 3333750"/>
                <a:gd name="connsiteY0" fmla="*/ 0 h 3333750"/>
                <a:gd name="connsiteX1" fmla="*/ 952500 w 3333750"/>
                <a:gd name="connsiteY1" fmla="*/ 2381250 h 3333750"/>
                <a:gd name="connsiteX2" fmla="*/ 0 w 3333750"/>
                <a:gd name="connsiteY2" fmla="*/ 2381250 h 3333750"/>
                <a:gd name="connsiteX3" fmla="*/ 952500 w 3333750"/>
                <a:gd name="connsiteY3" fmla="*/ 3333750 h 3333750"/>
                <a:gd name="connsiteX4" fmla="*/ 3333750 w 3333750"/>
                <a:gd name="connsiteY4" fmla="*/ 952500 h 3333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3750" h="3333750">
                  <a:moveTo>
                    <a:pt x="3333750" y="0"/>
                  </a:moveTo>
                  <a:lnTo>
                    <a:pt x="952500" y="2381250"/>
                  </a:lnTo>
                  <a:lnTo>
                    <a:pt x="0" y="2381250"/>
                  </a:lnTo>
                  <a:lnTo>
                    <a:pt x="952500" y="3333750"/>
                  </a:lnTo>
                  <a:lnTo>
                    <a:pt x="3333750" y="952500"/>
                  </a:lnTo>
                  <a:close/>
                </a:path>
              </a:pathLst>
            </a:custGeom>
            <a:gradFill flip="none" rotWithShape="1">
              <a:gsLst>
                <a:gs pos="0">
                  <a:srgbClr val="F3F3F3"/>
                </a:gs>
                <a:gs pos="40000">
                  <a:srgbClr val="00CE7D"/>
                </a:gs>
              </a:gsLst>
              <a:lin ang="10800000" scaled="1"/>
              <a:tileRect/>
            </a:gradFill>
            <a:ln w="9525" cap="flat">
              <a:noFill/>
              <a:prstDash val="solid"/>
              <a:miter/>
            </a:ln>
          </p:spPr>
          <p:txBody>
            <a:bodyPr rtlCol="0" anchor="ctr"/>
            <a:lstStyle/>
            <a:p>
              <a:endParaRPr lang="de-DE"/>
            </a:p>
          </p:txBody>
        </p:sp>
        <p:sp>
          <p:nvSpPr>
            <p:cNvPr id="21" name="Freihandform: Form 20">
              <a:extLst>
                <a:ext uri="{FF2B5EF4-FFF2-40B4-BE49-F238E27FC236}">
                  <a16:creationId xmlns:a16="http://schemas.microsoft.com/office/drawing/2014/main" id="{84DAFE5C-9E41-4B97-9A80-8FCE93DDDF38}"/>
                </a:ext>
              </a:extLst>
            </p:cNvPr>
            <p:cNvSpPr/>
            <p:nvPr/>
          </p:nvSpPr>
          <p:spPr>
            <a:xfrm>
              <a:off x="3904742" y="3677816"/>
              <a:ext cx="1905000" cy="1905000"/>
            </a:xfrm>
            <a:custGeom>
              <a:avLst/>
              <a:gdLst>
                <a:gd name="connsiteX0" fmla="*/ 1905000 w 1905000"/>
                <a:gd name="connsiteY0" fmla="*/ 0 h 1905000"/>
                <a:gd name="connsiteX1" fmla="*/ 0 w 1905000"/>
                <a:gd name="connsiteY1" fmla="*/ 1905000 h 1905000"/>
                <a:gd name="connsiteX2" fmla="*/ 952500 w 1905000"/>
                <a:gd name="connsiteY2" fmla="*/ 1905000 h 1905000"/>
                <a:gd name="connsiteX3" fmla="*/ 1905000 w 1905000"/>
                <a:gd name="connsiteY3" fmla="*/ 952500 h 1905000"/>
              </a:gdLst>
              <a:ahLst/>
              <a:cxnLst>
                <a:cxn ang="0">
                  <a:pos x="connsiteX0" y="connsiteY0"/>
                </a:cxn>
                <a:cxn ang="0">
                  <a:pos x="connsiteX1" y="connsiteY1"/>
                </a:cxn>
                <a:cxn ang="0">
                  <a:pos x="connsiteX2" y="connsiteY2"/>
                </a:cxn>
                <a:cxn ang="0">
                  <a:pos x="connsiteX3" y="connsiteY3"/>
                </a:cxn>
              </a:cxnLst>
              <a:rect l="l" t="t" r="r" b="b"/>
              <a:pathLst>
                <a:path w="1905000" h="1905000">
                  <a:moveTo>
                    <a:pt x="1905000" y="0"/>
                  </a:moveTo>
                  <a:lnTo>
                    <a:pt x="0" y="1905000"/>
                  </a:lnTo>
                  <a:lnTo>
                    <a:pt x="952500" y="1905000"/>
                  </a:lnTo>
                  <a:lnTo>
                    <a:pt x="1905000" y="952500"/>
                  </a:lnTo>
                  <a:close/>
                </a:path>
              </a:pathLst>
            </a:custGeom>
            <a:gradFill flip="none" rotWithShape="1">
              <a:gsLst>
                <a:gs pos="0">
                  <a:srgbClr val="F3F3F3"/>
                </a:gs>
                <a:gs pos="60000">
                  <a:srgbClr val="201751"/>
                </a:gs>
              </a:gsLst>
              <a:lin ang="10800000" scaled="1"/>
              <a:tileRect/>
            </a:gradFill>
            <a:ln w="9525" cap="flat">
              <a:noFill/>
              <a:prstDash val="solid"/>
              <a:miter/>
            </a:ln>
          </p:spPr>
          <p:txBody>
            <a:bodyPr rtlCol="0" anchor="ctr"/>
            <a:lstStyle/>
            <a:p>
              <a:endParaRPr lang="de-DE"/>
            </a:p>
          </p:txBody>
        </p:sp>
      </p:grpSp>
    </p:spTree>
    <p:extLst>
      <p:ext uri="{BB962C8B-B14F-4D97-AF65-F5344CB8AC3E}">
        <p14:creationId xmlns:p14="http://schemas.microsoft.com/office/powerpoint/2010/main" val="39597134"/>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title" preserve="1">
  <p:cSld name="Schlussfolie 2">
    <p:bg>
      <p:bgPr>
        <a:solidFill>
          <a:srgbClr val="F3F3F3"/>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2"/>
            </p:custDataLst>
            <p:extLst>
              <p:ext uri="{D42A27DB-BD31-4B8C-83A1-F6EECF244321}">
                <p14:modId xmlns:p14="http://schemas.microsoft.com/office/powerpoint/2010/main" val="138140983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4339" name="think-cell Slide" r:id="rId5" imgW="286" imgH="286" progId="TCLayout.ActiveDocument.1">
                  <p:embed/>
                </p:oleObj>
              </mc:Choice>
              <mc:Fallback>
                <p:oleObj name="think-cell Slide" r:id="rId5"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dirty="0" err="1">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828092"/>
          </a:xfrm>
        </p:spPr>
        <p:txBody>
          <a:bodyPr anchor="t" anchorCtr="0"/>
          <a:lstStyle>
            <a:lvl1pPr algn="l">
              <a:lnSpc>
                <a:spcPct val="100000"/>
              </a:lnSpc>
              <a:spcBef>
                <a:spcPts val="0"/>
              </a:spcBef>
              <a:defRPr sz="4300" b="1">
                <a:solidFill>
                  <a:schemeClr val="tx1"/>
                </a:solidFill>
              </a:defRPr>
            </a:lvl1pPr>
          </a:lstStyle>
          <a:p>
            <a:r>
              <a:rPr lang="en-US" noProof="0" dirty="0"/>
              <a:t>Insert Closing Phrase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284538"/>
            <a:ext cx="5401233" cy="2844800"/>
          </a:xfrm>
        </p:spPr>
        <p:txBody>
          <a:bodyPr anchor="t" anchorCtr="0"/>
          <a:lstStyle>
            <a:lvl1pPr marL="0" indent="0" algn="l">
              <a:lnSpc>
                <a:spcPct val="100000"/>
              </a:lnSpc>
              <a:spcBef>
                <a:spcPts val="0"/>
              </a:spcBef>
              <a:spcAft>
                <a:spcPts val="0"/>
              </a:spcAft>
              <a:buNone/>
              <a:defRPr sz="1400">
                <a:solidFill>
                  <a:schemeClr val="tx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Insert Contact Data</a:t>
            </a:r>
          </a:p>
        </p:txBody>
      </p:sp>
      <p:sp>
        <p:nvSpPr>
          <p:cNvPr id="15" name="Rechteck 14">
            <a:extLst>
              <a:ext uri="{FF2B5EF4-FFF2-40B4-BE49-F238E27FC236}">
                <a16:creationId xmlns:a16="http://schemas.microsoft.com/office/drawing/2014/main" id="{4EB0CB7E-9718-4DF4-BB58-8D22CBEA24FC}"/>
              </a:ext>
            </a:extLst>
          </p:cNvPr>
          <p:cNvSpPr/>
          <p:nvPr userDrawn="1"/>
        </p:nvSpPr>
        <p:spPr>
          <a:xfrm>
            <a:off x="1566654" y="6286127"/>
            <a:ext cx="1019831" cy="295337"/>
          </a:xfrm>
          <a:prstGeom prst="rect">
            <a:avLst/>
          </a:prstGeom>
        </p:spPr>
        <p:txBody>
          <a:bodyPr wrap="none">
            <a:spAutoFit/>
          </a:bodyPr>
          <a:lstStyle/>
          <a:p>
            <a:pPr>
              <a:lnSpc>
                <a:spcPct val="110000"/>
              </a:lnSpc>
            </a:pPr>
            <a:r>
              <a:rPr lang="en-US" sz="1300" b="1" noProof="0">
                <a:solidFill>
                  <a:schemeClr val="tx1"/>
                </a:solidFill>
                <a:cs typeface="Arial"/>
              </a:rPr>
              <a:t>eurex.com</a:t>
            </a:r>
          </a:p>
        </p:txBody>
      </p:sp>
      <p:pic>
        <p:nvPicPr>
          <p:cNvPr id="32" name="Grafik 31">
            <a:extLst>
              <a:ext uri="{FF2B5EF4-FFF2-40B4-BE49-F238E27FC236}">
                <a16:creationId xmlns:a16="http://schemas.microsoft.com/office/drawing/2014/main" id="{1B4BDD7B-50B5-45C0-BC46-F37AF837D173}"/>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10800993" y="-487273"/>
            <a:ext cx="816102" cy="1625346"/>
          </a:xfrm>
          <a:prstGeom prst="rect">
            <a:avLst/>
          </a:prstGeom>
        </p:spPr>
      </p:pic>
      <p:pic>
        <p:nvPicPr>
          <p:cNvPr id="33" name="Grafik 32">
            <a:extLst>
              <a:ext uri="{FF2B5EF4-FFF2-40B4-BE49-F238E27FC236}">
                <a16:creationId xmlns:a16="http://schemas.microsoft.com/office/drawing/2014/main" id="{0E1A2CB0-6D74-448A-80A4-4DC1F573C464}"/>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601200" y="476936"/>
            <a:ext cx="3638169" cy="329870"/>
          </a:xfrm>
          <a:prstGeom prst="rect">
            <a:avLst/>
          </a:prstGeom>
        </p:spPr>
      </p:pic>
      <p:grpSp>
        <p:nvGrpSpPr>
          <p:cNvPr id="39" name="Gruppieren 38">
            <a:extLst>
              <a:ext uri="{FF2B5EF4-FFF2-40B4-BE49-F238E27FC236}">
                <a16:creationId xmlns:a16="http://schemas.microsoft.com/office/drawing/2014/main" id="{D6C8C546-39C1-4CD3-B645-B9538B73CCFC}"/>
              </a:ext>
            </a:extLst>
          </p:cNvPr>
          <p:cNvGrpSpPr/>
          <p:nvPr userDrawn="1"/>
        </p:nvGrpSpPr>
        <p:grpSpPr>
          <a:xfrm>
            <a:off x="579960" y="6286132"/>
            <a:ext cx="893303" cy="292570"/>
            <a:chOff x="2553599" y="5821406"/>
            <a:chExt cx="1319408" cy="432125"/>
          </a:xfrm>
        </p:grpSpPr>
        <p:pic>
          <p:nvPicPr>
            <p:cNvPr id="40" name="Grafik 39">
              <a:extLst>
                <a:ext uri="{FF2B5EF4-FFF2-40B4-BE49-F238E27FC236}">
                  <a16:creationId xmlns:a16="http://schemas.microsoft.com/office/drawing/2014/main" id="{6DDA673D-2640-4A92-A0DE-A0590EF39FE5}"/>
                </a:ext>
              </a:extLst>
            </p:cNvPr>
            <p:cNvPicPr>
              <a:picLocks noChangeAspect="1"/>
            </p:cNvPicPr>
            <p:nvPr/>
          </p:nvPicPr>
          <p:blipFill>
            <a:blip r:embed="rId9" cstate="screen">
              <a:extLst>
                <a:ext uri="{28A0092B-C50C-407E-A947-70E740481C1C}">
                  <a14:useLocalDpi xmlns:a14="http://schemas.microsoft.com/office/drawing/2010/main"/>
                </a:ext>
              </a:extLst>
            </a:blip>
            <a:srcRect/>
            <a:stretch/>
          </p:blipFill>
          <p:spPr>
            <a:xfrm>
              <a:off x="3023753" y="5872532"/>
              <a:ext cx="380999" cy="380999"/>
            </a:xfrm>
            <a:prstGeom prst="rect">
              <a:avLst/>
            </a:prstGeom>
          </p:spPr>
        </p:pic>
        <p:pic>
          <p:nvPicPr>
            <p:cNvPr id="41" name="Grafik 40">
              <a:extLst>
                <a:ext uri="{FF2B5EF4-FFF2-40B4-BE49-F238E27FC236}">
                  <a16:creationId xmlns:a16="http://schemas.microsoft.com/office/drawing/2014/main" id="{C7C24929-B316-4465-BCDD-3C0FD35B7987}"/>
                </a:ext>
              </a:extLst>
            </p:cNvPr>
            <p:cNvPicPr>
              <a:picLocks noChangeAspect="1"/>
            </p:cNvPicPr>
            <p:nvPr/>
          </p:nvPicPr>
          <p:blipFill>
            <a:blip r:embed="rId10" cstate="screen">
              <a:extLst>
                <a:ext uri="{28A0092B-C50C-407E-A947-70E740481C1C}">
                  <a14:useLocalDpi xmlns:a14="http://schemas.microsoft.com/office/drawing/2010/main"/>
                </a:ext>
              </a:extLst>
            </a:blip>
            <a:srcRect/>
            <a:stretch/>
          </p:blipFill>
          <p:spPr>
            <a:xfrm>
              <a:off x="2553599" y="5821406"/>
              <a:ext cx="380999" cy="380999"/>
            </a:xfrm>
            <a:prstGeom prst="rect">
              <a:avLst/>
            </a:prstGeom>
          </p:spPr>
        </p:pic>
        <p:pic>
          <p:nvPicPr>
            <p:cNvPr id="42" name="Grafik 41">
              <a:extLst>
                <a:ext uri="{FF2B5EF4-FFF2-40B4-BE49-F238E27FC236}">
                  <a16:creationId xmlns:a16="http://schemas.microsoft.com/office/drawing/2014/main" id="{468E6E72-9D75-4733-8EB5-260EA76DFB8F}"/>
                </a:ext>
              </a:extLst>
            </p:cNvPr>
            <p:cNvPicPr>
              <a:picLocks noChangeAspect="1"/>
            </p:cNvPicPr>
            <p:nvPr/>
          </p:nvPicPr>
          <p:blipFill>
            <a:blip r:embed="rId11" cstate="screen">
              <a:extLst>
                <a:ext uri="{28A0092B-C50C-407E-A947-70E740481C1C}">
                  <a14:useLocalDpi xmlns:a14="http://schemas.microsoft.com/office/drawing/2010/main"/>
                </a:ext>
              </a:extLst>
            </a:blip>
            <a:srcRect/>
            <a:stretch/>
          </p:blipFill>
          <p:spPr>
            <a:xfrm>
              <a:off x="3483366" y="5826892"/>
              <a:ext cx="389641" cy="389641"/>
            </a:xfrm>
            <a:prstGeom prst="rect">
              <a:avLst/>
            </a:prstGeom>
          </p:spPr>
        </p:pic>
      </p:grpSp>
      <p:grpSp>
        <p:nvGrpSpPr>
          <p:cNvPr id="19" name="Gruppieren 18">
            <a:extLst>
              <a:ext uri="{FF2B5EF4-FFF2-40B4-BE49-F238E27FC236}">
                <a16:creationId xmlns:a16="http://schemas.microsoft.com/office/drawing/2014/main" id="{DCE47B92-4F39-4CC3-8CC2-49976D987D83}"/>
              </a:ext>
            </a:extLst>
          </p:cNvPr>
          <p:cNvGrpSpPr>
            <a:grpSpLocks noChangeAspect="1"/>
          </p:cNvGrpSpPr>
          <p:nvPr userDrawn="1"/>
        </p:nvGrpSpPr>
        <p:grpSpPr>
          <a:xfrm>
            <a:off x="9334500" y="3238500"/>
            <a:ext cx="2857500" cy="3619500"/>
            <a:chOff x="2963652" y="2024844"/>
            <a:chExt cx="2857500" cy="3619500"/>
          </a:xfrm>
        </p:grpSpPr>
        <p:sp>
          <p:nvSpPr>
            <p:cNvPr id="23" name="Freihandform: Form 22">
              <a:extLst>
                <a:ext uri="{FF2B5EF4-FFF2-40B4-BE49-F238E27FC236}">
                  <a16:creationId xmlns:a16="http://schemas.microsoft.com/office/drawing/2014/main" id="{B324804C-B612-4BA6-B5ED-AB45197D167A}"/>
                </a:ext>
              </a:extLst>
            </p:cNvPr>
            <p:cNvSpPr/>
            <p:nvPr/>
          </p:nvSpPr>
          <p:spPr>
            <a:xfrm>
              <a:off x="2963652" y="3929844"/>
              <a:ext cx="952500" cy="952500"/>
            </a:xfrm>
            <a:custGeom>
              <a:avLst/>
              <a:gdLst>
                <a:gd name="connsiteX0" fmla="*/ 0 w 952500"/>
                <a:gd name="connsiteY0" fmla="*/ 0 h 952500"/>
                <a:gd name="connsiteX1" fmla="*/ 952500 w 952500"/>
                <a:gd name="connsiteY1" fmla="*/ 0 h 952500"/>
                <a:gd name="connsiteX2" fmla="*/ 952500 w 952500"/>
                <a:gd name="connsiteY2" fmla="*/ 952500 h 952500"/>
                <a:gd name="connsiteX3" fmla="*/ 0 w 952500"/>
                <a:gd name="connsiteY3" fmla="*/ 952500 h 952500"/>
              </a:gdLst>
              <a:ahLst/>
              <a:cxnLst>
                <a:cxn ang="0">
                  <a:pos x="connsiteX0" y="connsiteY0"/>
                </a:cxn>
                <a:cxn ang="0">
                  <a:pos x="connsiteX1" y="connsiteY1"/>
                </a:cxn>
                <a:cxn ang="0">
                  <a:pos x="connsiteX2" y="connsiteY2"/>
                </a:cxn>
                <a:cxn ang="0">
                  <a:pos x="connsiteX3" y="connsiteY3"/>
                </a:cxn>
              </a:cxnLst>
              <a:rect l="l" t="t" r="r" b="b"/>
              <a:pathLst>
                <a:path w="952500" h="952500">
                  <a:moveTo>
                    <a:pt x="0" y="0"/>
                  </a:moveTo>
                  <a:lnTo>
                    <a:pt x="952500" y="0"/>
                  </a:lnTo>
                  <a:lnTo>
                    <a:pt x="952500" y="952500"/>
                  </a:lnTo>
                  <a:lnTo>
                    <a:pt x="0" y="952500"/>
                  </a:lnTo>
                  <a:close/>
                </a:path>
              </a:pathLst>
            </a:custGeom>
            <a:solidFill>
              <a:srgbClr val="00CE7D"/>
            </a:solidFill>
            <a:ln w="9525" cap="flat">
              <a:noFill/>
              <a:prstDash val="solid"/>
              <a:miter/>
            </a:ln>
          </p:spPr>
          <p:txBody>
            <a:bodyPr rtlCol="0" anchor="ctr"/>
            <a:lstStyle/>
            <a:p>
              <a:endParaRPr lang="en-US" noProof="0"/>
            </a:p>
          </p:txBody>
        </p:sp>
        <p:sp>
          <p:nvSpPr>
            <p:cNvPr id="24" name="Freihandform: Form 23">
              <a:extLst>
                <a:ext uri="{FF2B5EF4-FFF2-40B4-BE49-F238E27FC236}">
                  <a16:creationId xmlns:a16="http://schemas.microsoft.com/office/drawing/2014/main" id="{3B69759A-97CF-49AB-9463-DC5120F1B7CF}"/>
                </a:ext>
              </a:extLst>
            </p:cNvPr>
            <p:cNvSpPr/>
            <p:nvPr/>
          </p:nvSpPr>
          <p:spPr>
            <a:xfrm>
              <a:off x="3916152" y="3929844"/>
              <a:ext cx="952500" cy="1714500"/>
            </a:xfrm>
            <a:custGeom>
              <a:avLst/>
              <a:gdLst>
                <a:gd name="connsiteX0" fmla="*/ 95 w 952500"/>
                <a:gd name="connsiteY0" fmla="*/ 952405 h 1714500"/>
                <a:gd name="connsiteX1" fmla="*/ 0 w 952500"/>
                <a:gd name="connsiteY1" fmla="*/ 952405 h 1714500"/>
                <a:gd name="connsiteX2" fmla="*/ 0 w 952500"/>
                <a:gd name="connsiteY2" fmla="*/ 1714500 h 1714500"/>
                <a:gd name="connsiteX3" fmla="*/ 952500 w 952500"/>
                <a:gd name="connsiteY3" fmla="*/ 1714500 h 1714500"/>
                <a:gd name="connsiteX4" fmla="*/ 952500 w 952500"/>
                <a:gd name="connsiteY4" fmla="*/ 0 h 1714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0" h="1714500">
                  <a:moveTo>
                    <a:pt x="95" y="952405"/>
                  </a:moveTo>
                  <a:lnTo>
                    <a:pt x="0" y="952405"/>
                  </a:lnTo>
                  <a:lnTo>
                    <a:pt x="0" y="1714500"/>
                  </a:lnTo>
                  <a:lnTo>
                    <a:pt x="952500" y="1714500"/>
                  </a:lnTo>
                  <a:lnTo>
                    <a:pt x="952500" y="0"/>
                  </a:lnTo>
                  <a:close/>
                </a:path>
              </a:pathLst>
            </a:custGeom>
            <a:solidFill>
              <a:srgbClr val="201751"/>
            </a:solidFill>
            <a:ln w="9525" cap="flat">
              <a:noFill/>
              <a:prstDash val="solid"/>
              <a:miter/>
            </a:ln>
          </p:spPr>
          <p:txBody>
            <a:bodyPr rtlCol="0" anchor="ctr"/>
            <a:lstStyle/>
            <a:p>
              <a:endParaRPr lang="en-US" noProof="0"/>
            </a:p>
          </p:txBody>
        </p:sp>
        <p:sp>
          <p:nvSpPr>
            <p:cNvPr id="26" name="Freihandform: Form 25">
              <a:extLst>
                <a:ext uri="{FF2B5EF4-FFF2-40B4-BE49-F238E27FC236}">
                  <a16:creationId xmlns:a16="http://schemas.microsoft.com/office/drawing/2014/main" id="{C0A1495F-8810-4CEE-AD8B-A43806F94FDF}"/>
                </a:ext>
              </a:extLst>
            </p:cNvPr>
            <p:cNvSpPr/>
            <p:nvPr/>
          </p:nvSpPr>
          <p:spPr>
            <a:xfrm>
              <a:off x="4868652" y="2977344"/>
              <a:ext cx="952500" cy="2667000"/>
            </a:xfrm>
            <a:custGeom>
              <a:avLst/>
              <a:gdLst>
                <a:gd name="connsiteX0" fmla="*/ 95 w 952500"/>
                <a:gd name="connsiteY0" fmla="*/ 952405 h 2667000"/>
                <a:gd name="connsiteX1" fmla="*/ 0 w 952500"/>
                <a:gd name="connsiteY1" fmla="*/ 952405 h 2667000"/>
                <a:gd name="connsiteX2" fmla="*/ 0 w 952500"/>
                <a:gd name="connsiteY2" fmla="*/ 2667000 h 2667000"/>
                <a:gd name="connsiteX3" fmla="*/ 952500 w 952500"/>
                <a:gd name="connsiteY3" fmla="*/ 2667000 h 2667000"/>
                <a:gd name="connsiteX4" fmla="*/ 952500 w 952500"/>
                <a:gd name="connsiteY4" fmla="*/ 0 h 2667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0" h="2667000">
                  <a:moveTo>
                    <a:pt x="95" y="952405"/>
                  </a:moveTo>
                  <a:lnTo>
                    <a:pt x="0" y="952405"/>
                  </a:lnTo>
                  <a:lnTo>
                    <a:pt x="0" y="2667000"/>
                  </a:lnTo>
                  <a:lnTo>
                    <a:pt x="952500" y="2667000"/>
                  </a:lnTo>
                  <a:lnTo>
                    <a:pt x="952500" y="0"/>
                  </a:lnTo>
                  <a:close/>
                </a:path>
              </a:pathLst>
            </a:custGeom>
            <a:gradFill>
              <a:gsLst>
                <a:gs pos="40000">
                  <a:srgbClr val="00CE7D"/>
                </a:gs>
                <a:gs pos="90000">
                  <a:srgbClr val="F3F3F3"/>
                </a:gs>
              </a:gsLst>
              <a:lin ang="5400000" scaled="1"/>
            </a:gradFill>
            <a:ln w="9525" cap="flat">
              <a:noFill/>
              <a:prstDash val="solid"/>
              <a:miter/>
            </a:ln>
          </p:spPr>
          <p:txBody>
            <a:bodyPr rtlCol="0" anchor="ctr"/>
            <a:lstStyle/>
            <a:p>
              <a:endParaRPr lang="en-US" noProof="0"/>
            </a:p>
          </p:txBody>
        </p:sp>
        <p:sp>
          <p:nvSpPr>
            <p:cNvPr id="27" name="Freihandform: Form 26">
              <a:extLst>
                <a:ext uri="{FF2B5EF4-FFF2-40B4-BE49-F238E27FC236}">
                  <a16:creationId xmlns:a16="http://schemas.microsoft.com/office/drawing/2014/main" id="{255A090A-6BCA-4196-A77D-94E99524B41C}"/>
                </a:ext>
              </a:extLst>
            </p:cNvPr>
            <p:cNvSpPr/>
            <p:nvPr/>
          </p:nvSpPr>
          <p:spPr>
            <a:xfrm>
              <a:off x="2963652" y="2024844"/>
              <a:ext cx="952500" cy="1905000"/>
            </a:xfrm>
            <a:custGeom>
              <a:avLst/>
              <a:gdLst>
                <a:gd name="connsiteX0" fmla="*/ 0 w 952500"/>
                <a:gd name="connsiteY0" fmla="*/ 0 h 1905000"/>
                <a:gd name="connsiteX1" fmla="*/ 0 w 952500"/>
                <a:gd name="connsiteY1" fmla="*/ 952500 h 1905000"/>
                <a:gd name="connsiteX2" fmla="*/ 0 w 952500"/>
                <a:gd name="connsiteY2" fmla="*/ 1905000 h 1905000"/>
                <a:gd name="connsiteX3" fmla="*/ 952500 w 952500"/>
                <a:gd name="connsiteY3" fmla="*/ 1905000 h 1905000"/>
                <a:gd name="connsiteX4" fmla="*/ 952500 w 952500"/>
                <a:gd name="connsiteY4" fmla="*/ 952500 h 1905000"/>
                <a:gd name="connsiteX5" fmla="*/ 0 w 952500"/>
                <a:gd name="connsiteY5" fmla="*/ 0 h 1905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2500" h="1905000">
                  <a:moveTo>
                    <a:pt x="0" y="0"/>
                  </a:moveTo>
                  <a:lnTo>
                    <a:pt x="0" y="952500"/>
                  </a:lnTo>
                  <a:lnTo>
                    <a:pt x="0" y="1905000"/>
                  </a:lnTo>
                  <a:lnTo>
                    <a:pt x="952500" y="1905000"/>
                  </a:lnTo>
                  <a:lnTo>
                    <a:pt x="952500" y="952500"/>
                  </a:lnTo>
                  <a:cubicBezTo>
                    <a:pt x="952500" y="426434"/>
                    <a:pt x="526066" y="0"/>
                    <a:pt x="0" y="0"/>
                  </a:cubicBezTo>
                  <a:close/>
                </a:path>
              </a:pathLst>
            </a:custGeom>
            <a:gradFill>
              <a:gsLst>
                <a:gs pos="20000">
                  <a:srgbClr val="201751"/>
                </a:gs>
                <a:gs pos="90000">
                  <a:srgbClr val="F3F3F3"/>
                </a:gs>
              </a:gsLst>
              <a:lin ang="5400000" scaled="1"/>
            </a:gradFill>
            <a:ln w="9525" cap="flat">
              <a:noFill/>
              <a:prstDash val="solid"/>
              <a:miter/>
            </a:ln>
          </p:spPr>
          <p:txBody>
            <a:bodyPr rtlCol="0" anchor="ctr"/>
            <a:lstStyle/>
            <a:p>
              <a:endParaRPr lang="en-US" noProof="0"/>
            </a:p>
          </p:txBody>
        </p:sp>
      </p:grpSp>
    </p:spTree>
    <p:extLst>
      <p:ext uri="{BB962C8B-B14F-4D97-AF65-F5344CB8AC3E}">
        <p14:creationId xmlns:p14="http://schemas.microsoft.com/office/powerpoint/2010/main" val="3596462248"/>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Disclaimer">
    <p:bg>
      <p:bgPr>
        <a:solidFill>
          <a:srgbClr val="F3F3F3"/>
        </a:solidFill>
        <a:effectLst/>
      </p:bgPr>
    </p:bg>
    <p:spTree>
      <p:nvGrpSpPr>
        <p:cNvPr id="1" name=""/>
        <p:cNvGrpSpPr/>
        <p:nvPr/>
      </p:nvGrpSpPr>
      <p:grpSpPr>
        <a:xfrm>
          <a:off x="0" y="0"/>
          <a:ext cx="0" cy="0"/>
          <a:chOff x="0" y="0"/>
          <a:chExt cx="0" cy="0"/>
        </a:xfrm>
      </p:grpSpPr>
      <p:graphicFrame>
        <p:nvGraphicFramePr>
          <p:cNvPr id="12" name="Object 11" hidden="1">
            <a:extLst>
              <a:ext uri="{FF2B5EF4-FFF2-40B4-BE49-F238E27FC236}">
                <a16:creationId xmlns:a16="http://schemas.microsoft.com/office/drawing/2014/main" id="{05B62076-FC75-4AA0-9E80-245B63948118}"/>
              </a:ext>
            </a:extLst>
          </p:cNvPr>
          <p:cNvGraphicFramePr>
            <a:graphicFrameLocks noChangeAspect="1"/>
          </p:cNvGraphicFramePr>
          <p:nvPr userDrawn="1">
            <p:custDataLst>
              <p:tags r:id="rId2"/>
            </p:custDataLst>
            <p:extLst>
              <p:ext uri="{D42A27DB-BD31-4B8C-83A1-F6EECF244321}">
                <p14:modId xmlns:p14="http://schemas.microsoft.com/office/powerpoint/2010/main" val="380734383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5363" name="think-cell Slide" r:id="rId5" imgW="286" imgH="286" progId="TCLayout.ActiveDocument.1">
                  <p:embed/>
                </p:oleObj>
              </mc:Choice>
              <mc:Fallback>
                <p:oleObj name="think-cell Slide" r:id="rId5" imgW="286" imgH="286" progId="TCLayout.ActiveDocument.1">
                  <p:embed/>
                  <p:pic>
                    <p:nvPicPr>
                      <p:cNvPr id="12" name="Object 11" hidden="1">
                        <a:extLst>
                          <a:ext uri="{FF2B5EF4-FFF2-40B4-BE49-F238E27FC236}">
                            <a16:creationId xmlns:a16="http://schemas.microsoft.com/office/drawing/2014/main" id="{05B62076-FC75-4AA0-9E80-245B63948118}"/>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9" name="Rectangle 8" hidden="1">
            <a:extLst>
              <a:ext uri="{FF2B5EF4-FFF2-40B4-BE49-F238E27FC236}">
                <a16:creationId xmlns:a16="http://schemas.microsoft.com/office/drawing/2014/main" id="{E0303AE8-D4F2-48F5-909C-2C10850F9DAB}"/>
              </a:ext>
            </a:extLst>
          </p:cNvPr>
          <p:cNvSpPr/>
          <p:nvPr userDrawn="1">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1500" b="1" i="0" baseline="0" dirty="0" err="1">
              <a:latin typeface="Arial" panose="020B0604020202020204" pitchFamily="34" charset="0"/>
              <a:ea typeface="+mj-ea"/>
              <a:cs typeface="+mj-cs"/>
              <a:sym typeface="Arial" panose="020B0604020202020204" pitchFamily="34" charset="0"/>
            </a:endParaRPr>
          </a:p>
        </p:txBody>
      </p:sp>
      <p:sp>
        <p:nvSpPr>
          <p:cNvPr id="4" name="Titel 3">
            <a:extLst>
              <a:ext uri="{FF2B5EF4-FFF2-40B4-BE49-F238E27FC236}">
                <a16:creationId xmlns:a16="http://schemas.microsoft.com/office/drawing/2014/main" id="{DEE23947-D22C-4AEC-A7FB-7C20FA99B553}"/>
              </a:ext>
            </a:extLst>
          </p:cNvPr>
          <p:cNvSpPr>
            <a:spLocks noGrp="1"/>
          </p:cNvSpPr>
          <p:nvPr>
            <p:ph type="title"/>
          </p:nvPr>
        </p:nvSpPr>
        <p:spPr/>
        <p:txBody>
          <a:bodyPr/>
          <a:lstStyle/>
          <a:p>
            <a:r>
              <a:rPr lang="en-US" noProof="0"/>
              <a:t>Click to edit Master title style</a:t>
            </a:r>
            <a:endParaRPr lang="en-US" noProof="0" dirty="0"/>
          </a:p>
        </p:txBody>
      </p:sp>
      <p:sp>
        <p:nvSpPr>
          <p:cNvPr id="11" name="Textplatzhalter 10">
            <a:extLst>
              <a:ext uri="{FF2B5EF4-FFF2-40B4-BE49-F238E27FC236}">
                <a16:creationId xmlns:a16="http://schemas.microsoft.com/office/drawing/2014/main" id="{1017ED3E-FC82-4D9B-94A5-4264C37EC417}"/>
              </a:ext>
            </a:extLst>
          </p:cNvPr>
          <p:cNvSpPr>
            <a:spLocks noGrp="1"/>
          </p:cNvSpPr>
          <p:nvPr>
            <p:ph type="body" sz="quarter" idx="12"/>
          </p:nvPr>
        </p:nvSpPr>
        <p:spPr/>
        <p:txBody>
          <a:bodyPr numCol="2" spcCol="432000"/>
          <a:lstStyle>
            <a:lvl1pPr>
              <a:lnSpc>
                <a:spcPct val="100000"/>
              </a:lnSpc>
              <a:spcAft>
                <a:spcPts val="400"/>
              </a:spcAft>
              <a:defRPr sz="800"/>
            </a:lvl1pPr>
            <a:lvl2pPr marL="108000" indent="-108000">
              <a:lnSpc>
                <a:spcPct val="100000"/>
              </a:lnSpc>
              <a:spcAft>
                <a:spcPts val="400"/>
              </a:spcAft>
              <a:defRPr sz="800"/>
            </a:lvl2pPr>
            <a:lvl3pPr marL="216000" indent="-108000">
              <a:lnSpc>
                <a:spcPct val="100000"/>
              </a:lnSpc>
              <a:spcAft>
                <a:spcPts val="400"/>
              </a:spcAft>
              <a:defRPr sz="800"/>
            </a:lvl3pPr>
            <a:lvl4pPr marL="324000" indent="-108000">
              <a:lnSpc>
                <a:spcPct val="100000"/>
              </a:lnSpc>
              <a:spcAft>
                <a:spcPts val="400"/>
              </a:spcAft>
              <a:defRPr sz="800"/>
            </a:lvl4pPr>
            <a:lvl5pPr>
              <a:lnSpc>
                <a:spcPct val="100000"/>
              </a:lnSpc>
              <a:defRPr sz="800"/>
            </a:lvl5pPr>
          </a:lstStyle>
          <a:p>
            <a:pPr lvl="0"/>
            <a:r>
              <a:rPr lang="en-US" noProof="0"/>
              <a:t>Click to edit Master text styles</a:t>
            </a:r>
          </a:p>
        </p:txBody>
      </p:sp>
      <p:sp>
        <p:nvSpPr>
          <p:cNvPr id="2" name="Date Placeholder 1">
            <a:extLst>
              <a:ext uri="{FF2B5EF4-FFF2-40B4-BE49-F238E27FC236}">
                <a16:creationId xmlns:a16="http://schemas.microsoft.com/office/drawing/2014/main" id="{5106830A-D0A5-4AA5-86EA-D7F8AEFE3DEB}"/>
              </a:ext>
            </a:extLst>
          </p:cNvPr>
          <p:cNvSpPr>
            <a:spLocks noGrp="1"/>
          </p:cNvSpPr>
          <p:nvPr>
            <p:ph type="dt" sz="half" idx="13"/>
          </p:nvPr>
        </p:nvSpPr>
        <p:spPr/>
        <p:txBody>
          <a:bodyPr/>
          <a:lstStyle/>
          <a:p>
            <a:fld id="{5148D079-647E-40C4-BAB6-8D28E16768FC}" type="datetime3">
              <a:rPr lang="en-US" noProof="0" smtClean="0"/>
              <a:t>6 October 2020</a:t>
            </a:fld>
            <a:endParaRPr lang="en-US" noProof="0"/>
          </a:p>
        </p:txBody>
      </p:sp>
      <p:sp>
        <p:nvSpPr>
          <p:cNvPr id="3" name="Slide Number Placeholder 2">
            <a:extLst>
              <a:ext uri="{FF2B5EF4-FFF2-40B4-BE49-F238E27FC236}">
                <a16:creationId xmlns:a16="http://schemas.microsoft.com/office/drawing/2014/main" id="{EE691B8E-F709-4E3D-9D23-8791CE6F82B1}"/>
              </a:ext>
            </a:extLst>
          </p:cNvPr>
          <p:cNvSpPr>
            <a:spLocks noGrp="1"/>
          </p:cNvSpPr>
          <p:nvPr>
            <p:ph type="sldNum" sz="quarter" idx="14"/>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364901780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itle 4"/>
          <p:cNvSpPr>
            <a:spLocks noGrp="1"/>
          </p:cNvSpPr>
          <p:nvPr>
            <p:ph type="title"/>
          </p:nvPr>
        </p:nvSpPr>
        <p:spPr/>
        <p:txBody>
          <a:bodyPr/>
          <a:lstStyle/>
          <a:p>
            <a:r>
              <a:rPr lang="en-US"/>
              <a:t>Click to edit Master title style</a:t>
            </a:r>
            <a:endParaRPr lang="en-GB"/>
          </a:p>
        </p:txBody>
      </p:sp>
      <p:sp>
        <p:nvSpPr>
          <p:cNvPr id="6" name="Slide Number Placeholder 5"/>
          <p:cNvSpPr>
            <a:spLocks noGrp="1" noChangeArrowheads="1"/>
          </p:cNvSpPr>
          <p:nvPr>
            <p:ph type="sldNum" sz="quarter" idx="4"/>
          </p:nvPr>
        </p:nvSpPr>
        <p:spPr bwMode="auto">
          <a:xfrm>
            <a:off x="11254318" y="6212412"/>
            <a:ext cx="444500" cy="1365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a:defRPr sz="900" b="1">
                <a:solidFill>
                  <a:schemeClr val="tx2"/>
                </a:solidFill>
              </a:defRPr>
            </a:lvl1pPr>
          </a:lstStyle>
          <a:p>
            <a:fld id="{9E9B88F9-258B-44EE-A083-6FEC6CBB293C}" type="slidenum">
              <a:rPr lang="en-GB"/>
              <a:pPr/>
              <a:t>‹#›</a:t>
            </a:fld>
            <a:endParaRPr lang="en-GB"/>
          </a:p>
        </p:txBody>
      </p:sp>
    </p:spTree>
    <p:extLst>
      <p:ext uri="{BB962C8B-B14F-4D97-AF65-F5344CB8AC3E}">
        <p14:creationId xmlns:p14="http://schemas.microsoft.com/office/powerpoint/2010/main" val="2581869058"/>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itle" preserve="1">
  <p:cSld name="Titelfolie 2 (blau)">
    <p:bg>
      <p:bgPr>
        <a:solidFill>
          <a:srgbClr val="20175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2"/>
            </p:custDataLst>
            <p:extLst>
              <p:ext uri="{D42A27DB-BD31-4B8C-83A1-F6EECF244321}">
                <p14:modId xmlns:p14="http://schemas.microsoft.com/office/powerpoint/2010/main" val="180342601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123" name="think-cell Slide" r:id="rId5" imgW="286" imgH="286" progId="TCLayout.ActiveDocument.1">
                  <p:embed/>
                </p:oleObj>
              </mc:Choice>
              <mc:Fallback>
                <p:oleObj name="think-cell Slide" r:id="rId5"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dirty="0" err="1">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bg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bg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7" cstate="screen">
            <a:extLst>
              <a:ext uri="{28A0092B-C50C-407E-A947-70E740481C1C}">
                <a14:useLocalDpi xmlns:a14="http://schemas.microsoft.com/office/drawing/2010/main"/>
              </a:ext>
            </a:extLst>
          </a:blip>
          <a:srcRect/>
          <a:stretch/>
        </p:blipFill>
        <p:spPr>
          <a:xfrm>
            <a:off x="10800993" y="-487273"/>
            <a:ext cx="816102"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solidFill>
                  <a:schemeClr val="bg1"/>
                </a:solidFill>
              </a:defRPr>
            </a:lvl1pPr>
          </a:lstStyle>
          <a:p>
            <a:fld id="{C576AB3D-FDD4-4E11-BB62-B6536B566B7C}" type="datetime3">
              <a:rPr lang="en-US" noProof="0" smtClean="0"/>
              <a:t>6 October 2020</a:t>
            </a:fld>
            <a:endParaRPr lang="en-US" noProof="0"/>
          </a:p>
        </p:txBody>
      </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8" cstate="screen">
            <a:extLst>
              <a:ext uri="{28A0092B-C50C-407E-A947-70E740481C1C}">
                <a14:useLocalDpi xmlns:a14="http://schemas.microsoft.com/office/drawing/2010/main"/>
              </a:ext>
            </a:extLst>
          </a:blip>
          <a:srcRect/>
          <a:stretch/>
        </p:blipFill>
        <p:spPr>
          <a:xfrm>
            <a:off x="604973" y="476936"/>
            <a:ext cx="3630623" cy="329870"/>
          </a:xfrm>
          <a:prstGeom prst="rect">
            <a:avLst/>
          </a:prstGeom>
        </p:spPr>
      </p:pic>
      <p:grpSp>
        <p:nvGrpSpPr>
          <p:cNvPr id="23" name="Gruppieren 22">
            <a:extLst>
              <a:ext uri="{FF2B5EF4-FFF2-40B4-BE49-F238E27FC236}">
                <a16:creationId xmlns:a16="http://schemas.microsoft.com/office/drawing/2014/main" id="{2B7CD771-7FC5-43BF-BFEA-E91B045375DA}"/>
              </a:ext>
            </a:extLst>
          </p:cNvPr>
          <p:cNvGrpSpPr>
            <a:grpSpLocks noChangeAspect="1"/>
          </p:cNvGrpSpPr>
          <p:nvPr userDrawn="1"/>
        </p:nvGrpSpPr>
        <p:grpSpPr>
          <a:xfrm>
            <a:off x="6793836" y="2059632"/>
            <a:ext cx="5398164" cy="4798368"/>
            <a:chOff x="1631504" y="1916832"/>
            <a:chExt cx="4286250" cy="3810000"/>
          </a:xfrm>
        </p:grpSpPr>
        <p:sp>
          <p:nvSpPr>
            <p:cNvPr id="24" name="Freihandform: Form 23">
              <a:extLst>
                <a:ext uri="{FF2B5EF4-FFF2-40B4-BE49-F238E27FC236}">
                  <a16:creationId xmlns:a16="http://schemas.microsoft.com/office/drawing/2014/main" id="{CB87BE1D-5BCC-4B2D-A157-B5B82572D2D4}"/>
                </a:ext>
              </a:extLst>
            </p:cNvPr>
            <p:cNvSpPr/>
            <p:nvPr/>
          </p:nvSpPr>
          <p:spPr>
            <a:xfrm>
              <a:off x="3536504" y="2393082"/>
              <a:ext cx="952500" cy="952500"/>
            </a:xfrm>
            <a:custGeom>
              <a:avLst/>
              <a:gdLst>
                <a:gd name="connsiteX0" fmla="*/ 0 w 952500"/>
                <a:gd name="connsiteY0" fmla="*/ 0 h 952500"/>
                <a:gd name="connsiteX1" fmla="*/ 952500 w 952500"/>
                <a:gd name="connsiteY1" fmla="*/ 0 h 952500"/>
                <a:gd name="connsiteX2" fmla="*/ 0 w 952500"/>
                <a:gd name="connsiteY2" fmla="*/ 952500 h 952500"/>
              </a:gdLst>
              <a:ahLst/>
              <a:cxnLst>
                <a:cxn ang="0">
                  <a:pos x="connsiteX0" y="connsiteY0"/>
                </a:cxn>
                <a:cxn ang="0">
                  <a:pos x="connsiteX1" y="connsiteY1"/>
                </a:cxn>
                <a:cxn ang="0">
                  <a:pos x="connsiteX2" y="connsiteY2"/>
                </a:cxn>
              </a:cxnLst>
              <a:rect l="l" t="t" r="r" b="b"/>
              <a:pathLst>
                <a:path w="952500" h="952500">
                  <a:moveTo>
                    <a:pt x="0" y="0"/>
                  </a:moveTo>
                  <a:lnTo>
                    <a:pt x="952500" y="0"/>
                  </a:lnTo>
                  <a:lnTo>
                    <a:pt x="0" y="952500"/>
                  </a:lnTo>
                  <a:close/>
                </a:path>
              </a:pathLst>
            </a:custGeom>
            <a:solidFill>
              <a:srgbClr val="FFFFFF"/>
            </a:solidFill>
            <a:ln w="9525" cap="flat">
              <a:noFill/>
              <a:prstDash val="solid"/>
              <a:miter/>
            </a:ln>
          </p:spPr>
          <p:txBody>
            <a:bodyPr rtlCol="0" anchor="ctr"/>
            <a:lstStyle/>
            <a:p>
              <a:endParaRPr lang="de-DE"/>
            </a:p>
          </p:txBody>
        </p:sp>
        <p:sp>
          <p:nvSpPr>
            <p:cNvPr id="26" name="Freihandform: Form 25">
              <a:extLst>
                <a:ext uri="{FF2B5EF4-FFF2-40B4-BE49-F238E27FC236}">
                  <a16:creationId xmlns:a16="http://schemas.microsoft.com/office/drawing/2014/main" id="{9114E78E-1106-48E6-A1F0-2DFA201B8635}"/>
                </a:ext>
              </a:extLst>
            </p:cNvPr>
            <p:cNvSpPr/>
            <p:nvPr/>
          </p:nvSpPr>
          <p:spPr>
            <a:xfrm>
              <a:off x="1631504" y="2869332"/>
              <a:ext cx="952500" cy="1428750"/>
            </a:xfrm>
            <a:custGeom>
              <a:avLst/>
              <a:gdLst>
                <a:gd name="connsiteX0" fmla="*/ 476250 w 952500"/>
                <a:gd name="connsiteY0" fmla="*/ 0 h 1428750"/>
                <a:gd name="connsiteX1" fmla="*/ 0 w 952500"/>
                <a:gd name="connsiteY1" fmla="*/ 476250 h 1428750"/>
                <a:gd name="connsiteX2" fmla="*/ 0 w 952500"/>
                <a:gd name="connsiteY2" fmla="*/ 1428750 h 1428750"/>
                <a:gd name="connsiteX3" fmla="*/ 952500 w 952500"/>
                <a:gd name="connsiteY3" fmla="*/ 1428750 h 1428750"/>
                <a:gd name="connsiteX4" fmla="*/ 952500 w 952500"/>
                <a:gd name="connsiteY4" fmla="*/ 476250 h 1428750"/>
                <a:gd name="connsiteX5" fmla="*/ 476250 w 952500"/>
                <a:gd name="connsiteY5" fmla="*/ 0 h 142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2500" h="1428750">
                  <a:moveTo>
                    <a:pt x="476250" y="0"/>
                  </a:moveTo>
                  <a:cubicBezTo>
                    <a:pt x="213265" y="0"/>
                    <a:pt x="0" y="213265"/>
                    <a:pt x="0" y="476250"/>
                  </a:cubicBezTo>
                  <a:lnTo>
                    <a:pt x="0" y="1428750"/>
                  </a:lnTo>
                  <a:lnTo>
                    <a:pt x="952500" y="1428750"/>
                  </a:lnTo>
                  <a:lnTo>
                    <a:pt x="952500" y="476250"/>
                  </a:lnTo>
                  <a:cubicBezTo>
                    <a:pt x="952500" y="213265"/>
                    <a:pt x="739235" y="0"/>
                    <a:pt x="476250" y="0"/>
                  </a:cubicBezTo>
                  <a:close/>
                </a:path>
              </a:pathLst>
            </a:custGeom>
            <a:gradFill>
              <a:gsLst>
                <a:gs pos="20000">
                  <a:srgbClr val="00CE7D"/>
                </a:gs>
                <a:gs pos="100000">
                  <a:srgbClr val="201751"/>
                </a:gs>
              </a:gsLst>
              <a:lin ang="5400000" scaled="1"/>
            </a:gradFill>
            <a:ln w="9525" cap="flat">
              <a:noFill/>
              <a:prstDash val="solid"/>
              <a:miter/>
            </a:ln>
          </p:spPr>
          <p:txBody>
            <a:bodyPr rtlCol="0" anchor="ctr"/>
            <a:lstStyle/>
            <a:p>
              <a:endParaRPr lang="de-DE"/>
            </a:p>
          </p:txBody>
        </p:sp>
        <p:sp>
          <p:nvSpPr>
            <p:cNvPr id="27" name="Freihandform: Form 26">
              <a:extLst>
                <a:ext uri="{FF2B5EF4-FFF2-40B4-BE49-F238E27FC236}">
                  <a16:creationId xmlns:a16="http://schemas.microsoft.com/office/drawing/2014/main" id="{0C316EA6-55AF-40C5-AC64-E996B2E4C425}"/>
                </a:ext>
              </a:extLst>
            </p:cNvPr>
            <p:cNvSpPr/>
            <p:nvPr/>
          </p:nvSpPr>
          <p:spPr>
            <a:xfrm>
              <a:off x="1631504" y="4298082"/>
              <a:ext cx="1428750" cy="1428750"/>
            </a:xfrm>
            <a:custGeom>
              <a:avLst/>
              <a:gdLst>
                <a:gd name="connsiteX0" fmla="*/ 1428750 w 1428750"/>
                <a:gd name="connsiteY0" fmla="*/ 1428750 h 1428750"/>
                <a:gd name="connsiteX1" fmla="*/ 0 w 1428750"/>
                <a:gd name="connsiteY1" fmla="*/ 0 h 1428750"/>
                <a:gd name="connsiteX2" fmla="*/ 0 w 1428750"/>
                <a:gd name="connsiteY2" fmla="*/ 952500 h 1428750"/>
                <a:gd name="connsiteX3" fmla="*/ 476250 w 1428750"/>
                <a:gd name="connsiteY3" fmla="*/ 1428750 h 1428750"/>
              </a:gdLst>
              <a:ahLst/>
              <a:cxnLst>
                <a:cxn ang="0">
                  <a:pos x="connsiteX0" y="connsiteY0"/>
                </a:cxn>
                <a:cxn ang="0">
                  <a:pos x="connsiteX1" y="connsiteY1"/>
                </a:cxn>
                <a:cxn ang="0">
                  <a:pos x="connsiteX2" y="connsiteY2"/>
                </a:cxn>
                <a:cxn ang="0">
                  <a:pos x="connsiteX3" y="connsiteY3"/>
                </a:cxn>
              </a:cxnLst>
              <a:rect l="l" t="t" r="r" b="b"/>
              <a:pathLst>
                <a:path w="1428750" h="1428750">
                  <a:moveTo>
                    <a:pt x="1428750" y="1428750"/>
                  </a:moveTo>
                  <a:lnTo>
                    <a:pt x="0" y="0"/>
                  </a:lnTo>
                  <a:lnTo>
                    <a:pt x="0" y="952500"/>
                  </a:lnTo>
                  <a:lnTo>
                    <a:pt x="476250" y="1428750"/>
                  </a:lnTo>
                  <a:close/>
                </a:path>
              </a:pathLst>
            </a:custGeom>
            <a:solidFill>
              <a:srgbClr val="FFFFFF"/>
            </a:solidFill>
            <a:ln w="9525" cap="flat">
              <a:noFill/>
              <a:prstDash val="solid"/>
              <a:miter/>
            </a:ln>
          </p:spPr>
          <p:txBody>
            <a:bodyPr rtlCol="0" anchor="ctr"/>
            <a:lstStyle/>
            <a:p>
              <a:endParaRPr lang="de-DE"/>
            </a:p>
          </p:txBody>
        </p:sp>
        <p:sp>
          <p:nvSpPr>
            <p:cNvPr id="28" name="Freihandform: Form 27">
              <a:extLst>
                <a:ext uri="{FF2B5EF4-FFF2-40B4-BE49-F238E27FC236}">
                  <a16:creationId xmlns:a16="http://schemas.microsoft.com/office/drawing/2014/main" id="{1A4E63AB-059C-4C37-96CB-B9EB5192C533}"/>
                </a:ext>
              </a:extLst>
            </p:cNvPr>
            <p:cNvSpPr/>
            <p:nvPr/>
          </p:nvSpPr>
          <p:spPr>
            <a:xfrm>
              <a:off x="2584004" y="1916832"/>
              <a:ext cx="3333750" cy="3333750"/>
            </a:xfrm>
            <a:custGeom>
              <a:avLst/>
              <a:gdLst>
                <a:gd name="connsiteX0" fmla="*/ 3333750 w 3333750"/>
                <a:gd name="connsiteY0" fmla="*/ 0 h 3333750"/>
                <a:gd name="connsiteX1" fmla="*/ 952500 w 3333750"/>
                <a:gd name="connsiteY1" fmla="*/ 2381250 h 3333750"/>
                <a:gd name="connsiteX2" fmla="*/ 0 w 3333750"/>
                <a:gd name="connsiteY2" fmla="*/ 2381250 h 3333750"/>
                <a:gd name="connsiteX3" fmla="*/ 952500 w 3333750"/>
                <a:gd name="connsiteY3" fmla="*/ 3333750 h 3333750"/>
                <a:gd name="connsiteX4" fmla="*/ 3333750 w 3333750"/>
                <a:gd name="connsiteY4" fmla="*/ 952500 h 3333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3750" h="3333750">
                  <a:moveTo>
                    <a:pt x="3333750" y="0"/>
                  </a:moveTo>
                  <a:lnTo>
                    <a:pt x="952500" y="2381250"/>
                  </a:lnTo>
                  <a:lnTo>
                    <a:pt x="0" y="2381250"/>
                  </a:lnTo>
                  <a:lnTo>
                    <a:pt x="952500" y="3333750"/>
                  </a:lnTo>
                  <a:lnTo>
                    <a:pt x="3333750" y="952500"/>
                  </a:lnTo>
                  <a:close/>
                </a:path>
              </a:pathLst>
            </a:custGeom>
            <a:gradFill flip="none" rotWithShape="1">
              <a:gsLst>
                <a:gs pos="20000">
                  <a:srgbClr val="00CE7D"/>
                </a:gs>
                <a:gs pos="100000">
                  <a:srgbClr val="201751"/>
                </a:gs>
              </a:gsLst>
              <a:lin ang="16200000" scaled="1"/>
              <a:tileRect/>
            </a:gradFill>
            <a:ln w="9525" cap="flat">
              <a:noFill/>
              <a:prstDash val="solid"/>
              <a:miter/>
            </a:ln>
          </p:spPr>
          <p:txBody>
            <a:bodyPr rtlCol="0" anchor="ctr"/>
            <a:lstStyle/>
            <a:p>
              <a:endParaRPr lang="de-DE"/>
            </a:p>
          </p:txBody>
        </p:sp>
        <p:sp>
          <p:nvSpPr>
            <p:cNvPr id="29" name="Freihandform: Form 28">
              <a:extLst>
                <a:ext uri="{FF2B5EF4-FFF2-40B4-BE49-F238E27FC236}">
                  <a16:creationId xmlns:a16="http://schemas.microsoft.com/office/drawing/2014/main" id="{DF69AC47-7EBD-4D7A-9F50-9933AE315AED}"/>
                </a:ext>
              </a:extLst>
            </p:cNvPr>
            <p:cNvSpPr/>
            <p:nvPr/>
          </p:nvSpPr>
          <p:spPr>
            <a:xfrm>
              <a:off x="4012754" y="3821832"/>
              <a:ext cx="1905000" cy="1905000"/>
            </a:xfrm>
            <a:custGeom>
              <a:avLst/>
              <a:gdLst>
                <a:gd name="connsiteX0" fmla="*/ 1905000 w 1905000"/>
                <a:gd name="connsiteY0" fmla="*/ 0 h 1905000"/>
                <a:gd name="connsiteX1" fmla="*/ 0 w 1905000"/>
                <a:gd name="connsiteY1" fmla="*/ 1905000 h 1905000"/>
                <a:gd name="connsiteX2" fmla="*/ 952500 w 1905000"/>
                <a:gd name="connsiteY2" fmla="*/ 1905000 h 1905000"/>
                <a:gd name="connsiteX3" fmla="*/ 1905000 w 1905000"/>
                <a:gd name="connsiteY3" fmla="*/ 952500 h 1905000"/>
              </a:gdLst>
              <a:ahLst/>
              <a:cxnLst>
                <a:cxn ang="0">
                  <a:pos x="connsiteX0" y="connsiteY0"/>
                </a:cxn>
                <a:cxn ang="0">
                  <a:pos x="connsiteX1" y="connsiteY1"/>
                </a:cxn>
                <a:cxn ang="0">
                  <a:pos x="connsiteX2" y="connsiteY2"/>
                </a:cxn>
                <a:cxn ang="0">
                  <a:pos x="connsiteX3" y="connsiteY3"/>
                </a:cxn>
              </a:cxnLst>
              <a:rect l="l" t="t" r="r" b="b"/>
              <a:pathLst>
                <a:path w="1905000" h="1905000">
                  <a:moveTo>
                    <a:pt x="1905000" y="0"/>
                  </a:moveTo>
                  <a:lnTo>
                    <a:pt x="0" y="1905000"/>
                  </a:lnTo>
                  <a:lnTo>
                    <a:pt x="952500" y="1905000"/>
                  </a:lnTo>
                  <a:lnTo>
                    <a:pt x="1905000" y="952500"/>
                  </a:lnTo>
                  <a:close/>
                </a:path>
              </a:pathLst>
            </a:custGeom>
            <a:gradFill flip="none" rotWithShape="1">
              <a:gsLst>
                <a:gs pos="20000">
                  <a:srgbClr val="00CE7D"/>
                </a:gs>
                <a:gs pos="100000">
                  <a:srgbClr val="201751"/>
                </a:gs>
              </a:gsLst>
              <a:lin ang="5400000" scaled="1"/>
              <a:tileRect/>
            </a:gradFill>
            <a:ln w="9525" cap="flat">
              <a:noFill/>
              <a:prstDash val="solid"/>
              <a:miter/>
            </a:ln>
          </p:spPr>
          <p:txBody>
            <a:bodyPr rtlCol="0" anchor="ctr"/>
            <a:lstStyle/>
            <a:p>
              <a:endParaRPr lang="de-DE"/>
            </a:p>
          </p:txBody>
        </p:sp>
      </p:grpSp>
    </p:spTree>
    <p:extLst>
      <p:ext uri="{BB962C8B-B14F-4D97-AF65-F5344CB8AC3E}">
        <p14:creationId xmlns:p14="http://schemas.microsoft.com/office/powerpoint/2010/main" val="3713331619"/>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itle" preserve="1">
  <p:cSld name="Titelfolie einfach">
    <p:bg>
      <p:bgPr>
        <a:solidFill>
          <a:srgbClr val="F3F3F3"/>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2"/>
            </p:custDataLst>
            <p:extLst>
              <p:ext uri="{D42A27DB-BD31-4B8C-83A1-F6EECF244321}">
                <p14:modId xmlns:p14="http://schemas.microsoft.com/office/powerpoint/2010/main" val="51027359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6147" name="think-cell Slide" r:id="rId5" imgW="286" imgH="286" progId="TCLayout.ActiveDocument.1">
                  <p:embed/>
                </p:oleObj>
              </mc:Choice>
              <mc:Fallback>
                <p:oleObj name="think-cell Slide" r:id="rId5"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4300" b="1" i="0" baseline="0" dirty="0" err="1">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rgbClr val="201751"/>
                </a:solidFill>
              </a:defRPr>
            </a:lvl1pPr>
          </a:lstStyle>
          <a:p>
            <a:r>
              <a:rPr lang="en-US" noProof="0" dirty="0"/>
              <a:t>Presentation </a:t>
            </a:r>
            <a:br>
              <a:rPr lang="en-US" noProof="0" dirty="0"/>
            </a:br>
            <a:r>
              <a:rPr lang="en-US" noProof="0" dirty="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tx2"/>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10800993" y="-487273"/>
            <a:ext cx="816102"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lvl1pPr>
          </a:lstStyle>
          <a:p>
            <a:fld id="{B737ECFC-FD8C-4E58-9660-0BF6DFE08CFB}" type="datetime3">
              <a:rPr lang="en-US" noProof="0" smtClean="0"/>
              <a:t>6 October 2020</a:t>
            </a:fld>
            <a:endParaRPr lang="en-US" noProof="0" dirty="0"/>
          </a:p>
        </p:txBody>
      </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601200" y="476936"/>
            <a:ext cx="3638169" cy="329870"/>
          </a:xfrm>
          <a:prstGeom prst="rect">
            <a:avLst/>
          </a:prstGeom>
        </p:spPr>
      </p:pic>
    </p:spTree>
    <p:extLst>
      <p:ext uri="{BB962C8B-B14F-4D97-AF65-F5344CB8AC3E}">
        <p14:creationId xmlns:p14="http://schemas.microsoft.com/office/powerpoint/2010/main" val="3259841"/>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 preserve="1">
  <p:cSld name="Titelfolie einfach (blau)">
    <p:bg>
      <p:bgPr>
        <a:solidFill>
          <a:srgbClr val="20175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2"/>
            </p:custDataLst>
            <p:extLst>
              <p:ext uri="{D42A27DB-BD31-4B8C-83A1-F6EECF244321}">
                <p14:modId xmlns:p14="http://schemas.microsoft.com/office/powerpoint/2010/main" val="374564703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7171" name="think-cell Slide" r:id="rId5" imgW="286" imgH="286" progId="TCLayout.ActiveDocument.1">
                  <p:embed/>
                </p:oleObj>
              </mc:Choice>
              <mc:Fallback>
                <p:oleObj name="think-cell Slide" r:id="rId5"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GB" sz="4300" b="1" i="0" baseline="0" dirty="0" err="1">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8800"/>
            <a:ext cx="7272896" cy="1512168"/>
          </a:xfrm>
        </p:spPr>
        <p:txBody>
          <a:bodyPr anchor="t" anchorCtr="0"/>
          <a:lstStyle>
            <a:lvl1pPr algn="l">
              <a:lnSpc>
                <a:spcPct val="100000"/>
              </a:lnSpc>
              <a:spcBef>
                <a:spcPts val="0"/>
              </a:spcBef>
              <a:defRPr sz="4300" b="1">
                <a:solidFill>
                  <a:schemeClr val="bg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36933"/>
            <a:ext cx="5401233" cy="720080"/>
          </a:xfrm>
        </p:spPr>
        <p:txBody>
          <a:bodyPr anchor="t" anchorCtr="0"/>
          <a:lstStyle>
            <a:lvl1pPr marL="0" indent="0" algn="l">
              <a:lnSpc>
                <a:spcPct val="100000"/>
              </a:lnSpc>
              <a:spcBef>
                <a:spcPts val="0"/>
              </a:spcBef>
              <a:buNone/>
              <a:defRPr sz="2400">
                <a:solidFill>
                  <a:schemeClr val="tx2"/>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7" cstate="screen">
            <a:extLst>
              <a:ext uri="{28A0092B-C50C-407E-A947-70E740481C1C}">
                <a14:useLocalDpi xmlns:a14="http://schemas.microsoft.com/office/drawing/2010/main"/>
              </a:ext>
            </a:extLst>
          </a:blip>
          <a:srcRect/>
          <a:stretch/>
        </p:blipFill>
        <p:spPr>
          <a:xfrm>
            <a:off x="10800993" y="-487273"/>
            <a:ext cx="816102"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solidFill>
                  <a:schemeClr val="bg1"/>
                </a:solidFill>
              </a:defRPr>
            </a:lvl1pPr>
          </a:lstStyle>
          <a:p>
            <a:fld id="{6049ED75-8AE2-4856-8CBE-A625C6965CBE}" type="datetime3">
              <a:rPr lang="en-US" noProof="0" smtClean="0"/>
              <a:t>6 October 2020</a:t>
            </a:fld>
            <a:endParaRPr lang="en-US" noProof="0"/>
          </a:p>
        </p:txBody>
      </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8" cstate="screen">
            <a:extLst>
              <a:ext uri="{28A0092B-C50C-407E-A947-70E740481C1C}">
                <a14:useLocalDpi xmlns:a14="http://schemas.microsoft.com/office/drawing/2010/main"/>
              </a:ext>
            </a:extLst>
          </a:blip>
          <a:srcRect/>
          <a:stretch/>
        </p:blipFill>
        <p:spPr>
          <a:xfrm>
            <a:off x="604973" y="476936"/>
            <a:ext cx="3630623" cy="329870"/>
          </a:xfrm>
          <a:prstGeom prst="rect">
            <a:avLst/>
          </a:prstGeom>
        </p:spPr>
      </p:pic>
    </p:spTree>
    <p:extLst>
      <p:ext uri="{BB962C8B-B14F-4D97-AF65-F5344CB8AC3E}">
        <p14:creationId xmlns:p14="http://schemas.microsoft.com/office/powerpoint/2010/main" val="1195953406"/>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guide id="3" orient="horz" pos="1298"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itle" preserve="1">
  <p:cSld name="Titelfolie einfach (weiß)">
    <p:bg>
      <p:bgPr>
        <a:solidFill>
          <a:schemeClr val="bg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2"/>
            </p:custDataLst>
            <p:extLst>
              <p:ext uri="{D42A27DB-BD31-4B8C-83A1-F6EECF244321}">
                <p14:modId xmlns:p14="http://schemas.microsoft.com/office/powerpoint/2010/main" val="81541194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8195" name="think-cell Slide" r:id="rId5" imgW="286" imgH="286" progId="TCLayout.ActiveDocument.1">
                  <p:embed/>
                </p:oleObj>
              </mc:Choice>
              <mc:Fallback>
                <p:oleObj name="think-cell Slide" r:id="rId5"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dirty="0" err="1">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tx1"/>
                </a:solidFill>
              </a:defRPr>
            </a:lvl1pPr>
          </a:lstStyle>
          <a:p>
            <a:r>
              <a:rPr lang="en-US" noProof="0" dirty="0"/>
              <a:t>Presentation </a:t>
            </a:r>
            <a:br>
              <a:rPr lang="en-US" noProof="0" dirty="0"/>
            </a:br>
            <a:r>
              <a:rPr lang="en-US" noProof="0" dirty="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tx2"/>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10800993" y="-487273"/>
            <a:ext cx="816102"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lvl1pPr>
          </a:lstStyle>
          <a:p>
            <a:fld id="{81C13407-79F5-4AC7-AB60-784BE68A29D5}" type="datetime3">
              <a:rPr lang="en-US" noProof="0" smtClean="0"/>
              <a:t>6 October 2020</a:t>
            </a:fld>
            <a:endParaRPr lang="en-US" noProof="0" dirty="0"/>
          </a:p>
        </p:txBody>
      </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601200" y="476936"/>
            <a:ext cx="3638169" cy="329870"/>
          </a:xfrm>
          <a:prstGeom prst="rect">
            <a:avLst/>
          </a:prstGeom>
        </p:spPr>
      </p:pic>
    </p:spTree>
    <p:extLst>
      <p:ext uri="{BB962C8B-B14F-4D97-AF65-F5344CB8AC3E}">
        <p14:creationId xmlns:p14="http://schemas.microsoft.com/office/powerpoint/2010/main" val="3963602783"/>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elfolie (Bild)">
    <p:bg>
      <p:bgPr>
        <a:solidFill>
          <a:srgbClr val="F3F3F3"/>
        </a:solidFill>
        <a:effectLst/>
      </p:bgPr>
    </p:bg>
    <p:spTree>
      <p:nvGrpSpPr>
        <p:cNvPr id="1" name=""/>
        <p:cNvGrpSpPr/>
        <p:nvPr/>
      </p:nvGrpSpPr>
      <p:grpSpPr>
        <a:xfrm>
          <a:off x="0" y="0"/>
          <a:ext cx="0" cy="0"/>
          <a:chOff x="0" y="0"/>
          <a:chExt cx="0" cy="0"/>
        </a:xfrm>
      </p:grpSpPr>
      <p:sp>
        <p:nvSpPr>
          <p:cNvPr id="6" name="Bildplatzhalter 5">
            <a:extLst>
              <a:ext uri="{FF2B5EF4-FFF2-40B4-BE49-F238E27FC236}">
                <a16:creationId xmlns:a16="http://schemas.microsoft.com/office/drawing/2014/main" id="{34DAAD36-478C-4478-B2AD-E9E1A4AA2ACF}"/>
              </a:ext>
            </a:extLst>
          </p:cNvPr>
          <p:cNvSpPr>
            <a:spLocks noGrp="1"/>
          </p:cNvSpPr>
          <p:nvPr>
            <p:ph type="pic" sz="quarter" idx="11"/>
          </p:nvPr>
        </p:nvSpPr>
        <p:spPr>
          <a:xfrm>
            <a:off x="0" y="0"/>
            <a:ext cx="12192000" cy="6858000"/>
          </a:xfrm>
          <a:solidFill>
            <a:srgbClr val="CBCCCB"/>
          </a:solidFill>
        </p:spPr>
        <p:txBody>
          <a:bodyPr anchor="ctr"/>
          <a:lstStyle>
            <a:lvl1pPr algn="ctr">
              <a:defRPr sz="1400"/>
            </a:lvl1pPr>
          </a:lstStyle>
          <a:p>
            <a:r>
              <a:rPr lang="en-US" noProof="0"/>
              <a:t>Click icon to add picture</a:t>
            </a:r>
            <a:endParaRPr lang="en-GB" noProof="0"/>
          </a:p>
        </p:txBody>
      </p:sp>
      <p:sp>
        <p:nvSpPr>
          <p:cNvPr id="11" name="Onlinebild-Platzhalter 10">
            <a:extLst>
              <a:ext uri="{FF2B5EF4-FFF2-40B4-BE49-F238E27FC236}">
                <a16:creationId xmlns:a16="http://schemas.microsoft.com/office/drawing/2014/main" id="{F5E01BC0-C4C7-48C1-965F-F1EFE00A8932}"/>
              </a:ext>
            </a:extLst>
          </p:cNvPr>
          <p:cNvSpPr>
            <a:spLocks noGrp="1"/>
          </p:cNvSpPr>
          <p:nvPr>
            <p:ph type="clipArt" sz="quarter" idx="13" hasCustomPrompt="1"/>
          </p:nvPr>
        </p:nvSpPr>
        <p:spPr>
          <a:xfrm>
            <a:off x="601200" y="476580"/>
            <a:ext cx="3637425" cy="329870"/>
          </a:xfrm>
          <a:blipFill>
            <a:blip r:embed="rId5" cstate="screen">
              <a:extLst>
                <a:ext uri="{28A0092B-C50C-407E-A947-70E740481C1C}">
                  <a14:useLocalDpi xmlns:a14="http://schemas.microsoft.com/office/drawing/2010/main"/>
                </a:ext>
              </a:extLst>
            </a:blip>
            <a:stretch>
              <a:fillRect/>
            </a:stretch>
          </a:blipFill>
        </p:spPr>
        <p:txBody>
          <a:bodyPr/>
          <a:lstStyle/>
          <a:p>
            <a:r>
              <a:rPr lang="de-DE" dirty="0"/>
              <a:t> </a:t>
            </a:r>
          </a:p>
        </p:txBody>
      </p:sp>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2"/>
            </p:custDataLst>
            <p:extLst>
              <p:ext uri="{D42A27DB-BD31-4B8C-83A1-F6EECF244321}">
                <p14:modId xmlns:p14="http://schemas.microsoft.com/office/powerpoint/2010/main" val="30286931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9219" name="think-cell Slide" r:id="rId6" imgW="286" imgH="286" progId="TCLayout.ActiveDocument.1">
                  <p:embed/>
                </p:oleObj>
              </mc:Choice>
              <mc:Fallback>
                <p:oleObj name="think-cell Slide" r:id="rId6"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4300" b="1" i="0" baseline="0" dirty="0" err="1">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rgbClr val="201751"/>
                </a:solidFill>
              </a:defRPr>
            </a:lvl1pPr>
          </a:lstStyle>
          <a:p>
            <a:r>
              <a:rPr lang="en-US" noProof="0" dirty="0"/>
              <a:t>Presentation 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tx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Insert Subtitle</a:t>
            </a:r>
          </a:p>
        </p:txBody>
      </p:sp>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lvl1pPr>
          </a:lstStyle>
          <a:p>
            <a:fld id="{FC7398BC-A795-44A2-81B7-7C62073F4A53}" type="datetime3">
              <a:rPr lang="en-US" noProof="0" smtClean="0"/>
              <a:t>6 October 2020</a:t>
            </a:fld>
            <a:endParaRPr lang="en-US" noProof="0" dirty="0"/>
          </a:p>
        </p:txBody>
      </p:sp>
      <p:sp>
        <p:nvSpPr>
          <p:cNvPr id="13" name="Onlinebild-Platzhalter 12">
            <a:extLst>
              <a:ext uri="{FF2B5EF4-FFF2-40B4-BE49-F238E27FC236}">
                <a16:creationId xmlns:a16="http://schemas.microsoft.com/office/drawing/2014/main" id="{40DD23F9-38CC-47A8-BA35-376C86887867}"/>
              </a:ext>
            </a:extLst>
          </p:cNvPr>
          <p:cNvSpPr>
            <a:spLocks noGrp="1"/>
          </p:cNvSpPr>
          <p:nvPr>
            <p:ph type="clipArt" sz="quarter" idx="14" hasCustomPrompt="1"/>
          </p:nvPr>
        </p:nvSpPr>
        <p:spPr>
          <a:xfrm>
            <a:off x="10800993" y="-487273"/>
            <a:ext cx="816332" cy="1625511"/>
          </a:xfrm>
          <a:blipFill>
            <a:blip r:embed="rId8" cstate="screen">
              <a:extLst>
                <a:ext uri="{28A0092B-C50C-407E-A947-70E740481C1C}">
                  <a14:useLocalDpi xmlns:a14="http://schemas.microsoft.com/office/drawing/2010/main"/>
                </a:ext>
              </a:extLst>
            </a:blip>
            <a:stretch>
              <a:fillRect/>
            </a:stretch>
          </a:blipFill>
        </p:spPr>
        <p:txBody>
          <a:bodyPr/>
          <a:lstStyle/>
          <a:p>
            <a:r>
              <a:rPr lang="en-US" noProof="0"/>
              <a:t> </a:t>
            </a:r>
          </a:p>
        </p:txBody>
      </p:sp>
    </p:spTree>
    <p:extLst>
      <p:ext uri="{BB962C8B-B14F-4D97-AF65-F5344CB8AC3E}">
        <p14:creationId xmlns:p14="http://schemas.microsoft.com/office/powerpoint/2010/main" val="3050315580"/>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elfolie (Bild dunkel)">
    <p:bg>
      <p:bgPr>
        <a:solidFill>
          <a:srgbClr val="F3F3F3"/>
        </a:solidFill>
        <a:effectLst/>
      </p:bgPr>
    </p:bg>
    <p:spTree>
      <p:nvGrpSpPr>
        <p:cNvPr id="1" name=""/>
        <p:cNvGrpSpPr/>
        <p:nvPr/>
      </p:nvGrpSpPr>
      <p:grpSpPr>
        <a:xfrm>
          <a:off x="0" y="0"/>
          <a:ext cx="0" cy="0"/>
          <a:chOff x="0" y="0"/>
          <a:chExt cx="0" cy="0"/>
        </a:xfrm>
      </p:grpSpPr>
      <p:sp>
        <p:nvSpPr>
          <p:cNvPr id="6" name="Bildplatzhalter 5">
            <a:extLst>
              <a:ext uri="{FF2B5EF4-FFF2-40B4-BE49-F238E27FC236}">
                <a16:creationId xmlns:a16="http://schemas.microsoft.com/office/drawing/2014/main" id="{34DAAD36-478C-4478-B2AD-E9E1A4AA2ACF}"/>
              </a:ext>
            </a:extLst>
          </p:cNvPr>
          <p:cNvSpPr>
            <a:spLocks noGrp="1"/>
          </p:cNvSpPr>
          <p:nvPr>
            <p:ph type="pic" sz="quarter" idx="11"/>
          </p:nvPr>
        </p:nvSpPr>
        <p:spPr>
          <a:xfrm>
            <a:off x="0" y="0"/>
            <a:ext cx="12192000" cy="6858000"/>
          </a:xfrm>
          <a:solidFill>
            <a:srgbClr val="7A7A7A"/>
          </a:solidFill>
        </p:spPr>
        <p:txBody>
          <a:bodyPr anchor="ctr"/>
          <a:lstStyle>
            <a:lvl1pPr algn="ctr">
              <a:defRPr sz="1400">
                <a:solidFill>
                  <a:schemeClr val="bg1"/>
                </a:solidFill>
              </a:defRPr>
            </a:lvl1pPr>
          </a:lstStyle>
          <a:p>
            <a:r>
              <a:rPr lang="en-US" noProof="0"/>
              <a:t>Click icon to add picture</a:t>
            </a:r>
            <a:endParaRPr lang="en-GB" noProof="0"/>
          </a:p>
        </p:txBody>
      </p:sp>
      <p:sp>
        <p:nvSpPr>
          <p:cNvPr id="11" name="Onlinebild-Platzhalter 10">
            <a:extLst>
              <a:ext uri="{FF2B5EF4-FFF2-40B4-BE49-F238E27FC236}">
                <a16:creationId xmlns:a16="http://schemas.microsoft.com/office/drawing/2014/main" id="{F5E01BC0-C4C7-48C1-965F-F1EFE00A8932}"/>
              </a:ext>
            </a:extLst>
          </p:cNvPr>
          <p:cNvSpPr>
            <a:spLocks noGrp="1"/>
          </p:cNvSpPr>
          <p:nvPr>
            <p:ph type="clipArt" sz="quarter" idx="13" hasCustomPrompt="1"/>
          </p:nvPr>
        </p:nvSpPr>
        <p:spPr>
          <a:xfrm>
            <a:off x="601200" y="476580"/>
            <a:ext cx="3637425" cy="329870"/>
          </a:xfrm>
          <a:blipFill>
            <a:blip r:embed="rId5" cstate="screen">
              <a:extLst>
                <a:ext uri="{28A0092B-C50C-407E-A947-70E740481C1C}">
                  <a14:useLocalDpi xmlns:a14="http://schemas.microsoft.com/office/drawing/2010/main"/>
                </a:ext>
              </a:extLst>
            </a:blip>
            <a:stretch>
              <a:fillRect/>
            </a:stretch>
          </a:blipFill>
        </p:spPr>
        <p:txBody>
          <a:bodyPr/>
          <a:lstStyle/>
          <a:p>
            <a:r>
              <a:rPr lang="de-DE" dirty="0"/>
              <a:t> </a:t>
            </a:r>
          </a:p>
        </p:txBody>
      </p:sp>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2"/>
            </p:custDataLst>
            <p:extLst>
              <p:ext uri="{D42A27DB-BD31-4B8C-83A1-F6EECF244321}">
                <p14:modId xmlns:p14="http://schemas.microsoft.com/office/powerpoint/2010/main" val="280314795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0243" name="think-cell Slide" r:id="rId6" imgW="286" imgH="286" progId="TCLayout.ActiveDocument.1">
                  <p:embed/>
                </p:oleObj>
              </mc:Choice>
              <mc:Fallback>
                <p:oleObj name="think-cell Slide" r:id="rId6"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4300" b="1" i="0" baseline="0" dirty="0" err="1">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bg1"/>
                </a:solidFill>
              </a:defRPr>
            </a:lvl1pPr>
          </a:lstStyle>
          <a:p>
            <a:r>
              <a:rPr lang="en-US" noProof="0"/>
              <a:t>Presentation 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bg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Insert Subtitle</a:t>
            </a:r>
          </a:p>
        </p:txBody>
      </p:sp>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solidFill>
                  <a:schemeClr val="bg1"/>
                </a:solidFill>
              </a:defRPr>
            </a:lvl1pPr>
          </a:lstStyle>
          <a:p>
            <a:fld id="{E0BB55D8-496C-49CA-A56B-1C636D9A6352}" type="datetime3">
              <a:rPr lang="en-US" noProof="0" smtClean="0"/>
              <a:t>6 October 2020</a:t>
            </a:fld>
            <a:endParaRPr lang="en-US" noProof="0"/>
          </a:p>
        </p:txBody>
      </p:sp>
      <p:sp>
        <p:nvSpPr>
          <p:cNvPr id="13" name="Onlinebild-Platzhalter 12">
            <a:extLst>
              <a:ext uri="{FF2B5EF4-FFF2-40B4-BE49-F238E27FC236}">
                <a16:creationId xmlns:a16="http://schemas.microsoft.com/office/drawing/2014/main" id="{40DD23F9-38CC-47A8-BA35-376C86887867}"/>
              </a:ext>
            </a:extLst>
          </p:cNvPr>
          <p:cNvSpPr>
            <a:spLocks noGrp="1"/>
          </p:cNvSpPr>
          <p:nvPr>
            <p:ph type="clipArt" sz="quarter" idx="14" hasCustomPrompt="1"/>
          </p:nvPr>
        </p:nvSpPr>
        <p:spPr>
          <a:xfrm>
            <a:off x="10800993" y="-487273"/>
            <a:ext cx="816332" cy="1625511"/>
          </a:xfrm>
          <a:blipFill>
            <a:blip r:embed="rId8" cstate="screen">
              <a:extLst>
                <a:ext uri="{28A0092B-C50C-407E-A947-70E740481C1C}">
                  <a14:useLocalDpi xmlns:a14="http://schemas.microsoft.com/office/drawing/2010/main"/>
                </a:ext>
              </a:extLst>
            </a:blip>
            <a:stretch>
              <a:fillRect/>
            </a:stretch>
          </a:blipFill>
        </p:spPr>
        <p:txBody>
          <a:bodyPr/>
          <a:lstStyle/>
          <a:p>
            <a:r>
              <a:rPr lang="en-US" noProof="0"/>
              <a:t> </a:t>
            </a:r>
          </a:p>
        </p:txBody>
      </p:sp>
    </p:spTree>
    <p:extLst>
      <p:ext uri="{BB962C8B-B14F-4D97-AF65-F5344CB8AC3E}">
        <p14:creationId xmlns:p14="http://schemas.microsoft.com/office/powerpoint/2010/main" val="2725509656"/>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image" Target="../media/image2.emf"/><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vmlDrawing" Target="../drawings/vmlDrawing1.v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heme" Target="../theme/theme1.xml"/><Relationship Id="rId38"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oleObject" Target="../embeddings/oleObject1.bin"/><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tags" Target="../tags/tag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A3481E13-4175-4F0D-966D-2109B9AE3CDD}"/>
              </a:ext>
            </a:extLst>
          </p:cNvPr>
          <p:cNvGraphicFramePr>
            <a:graphicFrameLocks noChangeAspect="1"/>
          </p:cNvGraphicFramePr>
          <p:nvPr userDrawn="1">
            <p:custDataLst>
              <p:tags r:id="rId35"/>
            </p:custDataLst>
            <p:extLst>
              <p:ext uri="{D42A27DB-BD31-4B8C-83A1-F6EECF244321}">
                <p14:modId xmlns:p14="http://schemas.microsoft.com/office/powerpoint/2010/main" val="302038494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027" name="think-cell Slide" r:id="rId37" imgW="286" imgH="286" progId="TCLayout.ActiveDocument.1">
                  <p:embed/>
                </p:oleObj>
              </mc:Choice>
              <mc:Fallback>
                <p:oleObj name="think-cell Slide" r:id="rId37" imgW="286" imgH="286" progId="TCLayout.ActiveDocument.1">
                  <p:embed/>
                  <p:pic>
                    <p:nvPicPr>
                      <p:cNvPr id="5" name="Object 4" hidden="1">
                        <a:extLst>
                          <a:ext uri="{FF2B5EF4-FFF2-40B4-BE49-F238E27FC236}">
                            <a16:creationId xmlns:a16="http://schemas.microsoft.com/office/drawing/2014/main" id="{A3481E13-4175-4F0D-966D-2109B9AE3CDD}"/>
                          </a:ext>
                        </a:extLst>
                      </p:cNvPr>
                      <p:cNvPicPr/>
                      <p:nvPr/>
                    </p:nvPicPr>
                    <p:blipFill>
                      <a:blip r:embed="rId38"/>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874BE97C-FE03-4A6C-BBA2-09E6291090CC}"/>
              </a:ext>
            </a:extLst>
          </p:cNvPr>
          <p:cNvSpPr/>
          <p:nvPr userDrawn="1">
            <p:custDataLst>
              <p:tags r:id="rId36"/>
            </p:custDataLst>
          </p:nvPr>
        </p:nvSpPr>
        <p:spPr>
          <a:xfrm>
            <a:off x="0" y="0"/>
            <a:ext cx="158750" cy="1587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3000" b="1" i="0" baseline="0" dirty="0">
              <a:latin typeface="Arial" panose="020B0604020202020204" pitchFamily="34" charset="0"/>
              <a:ea typeface="+mj-ea"/>
              <a:cs typeface="+mj-cs"/>
              <a:sym typeface="Arial" panose="020B0604020202020204" pitchFamily="34" charset="0"/>
            </a:endParaRPr>
          </a:p>
        </p:txBody>
      </p:sp>
      <p:sp>
        <p:nvSpPr>
          <p:cNvPr id="6" name="Datumsplatzhalter 5">
            <a:extLst>
              <a:ext uri="{FF2B5EF4-FFF2-40B4-BE49-F238E27FC236}">
                <a16:creationId xmlns:a16="http://schemas.microsoft.com/office/drawing/2014/main" id="{C88631E7-C14D-418E-8123-1BD528B5760F}"/>
              </a:ext>
            </a:extLst>
          </p:cNvPr>
          <p:cNvSpPr>
            <a:spLocks noGrp="1"/>
          </p:cNvSpPr>
          <p:nvPr>
            <p:ph type="dt" sz="half" idx="2"/>
          </p:nvPr>
        </p:nvSpPr>
        <p:spPr>
          <a:xfrm>
            <a:off x="10236460" y="6356350"/>
            <a:ext cx="1368165" cy="158256"/>
          </a:xfrm>
          <a:prstGeom prst="rect">
            <a:avLst/>
          </a:prstGeom>
        </p:spPr>
        <p:txBody>
          <a:bodyPr vert="horz" wrap="none" lIns="0" tIns="0" rIns="0" bIns="0" rtlCol="0" anchor="b" anchorCtr="0"/>
          <a:lstStyle>
            <a:lvl1pPr algn="r">
              <a:defRPr sz="900">
                <a:solidFill>
                  <a:schemeClr val="tx1"/>
                </a:solidFill>
              </a:defRPr>
            </a:lvl1pPr>
          </a:lstStyle>
          <a:p>
            <a:fld id="{7274EC83-4945-41A9-A1B0-147633395FDC}" type="datetime3">
              <a:rPr lang="en-US" noProof="0" smtClean="0"/>
              <a:t>6 October 2020</a:t>
            </a:fld>
            <a:endParaRPr lang="en-US" noProof="0"/>
          </a:p>
        </p:txBody>
      </p:sp>
      <p:sp>
        <p:nvSpPr>
          <p:cNvPr id="8" name="Foliennummernplatzhalter 7">
            <a:extLst>
              <a:ext uri="{FF2B5EF4-FFF2-40B4-BE49-F238E27FC236}">
                <a16:creationId xmlns:a16="http://schemas.microsoft.com/office/drawing/2014/main" id="{16B95E2C-4B37-49A4-88B8-CB9FD1E140AB}"/>
              </a:ext>
            </a:extLst>
          </p:cNvPr>
          <p:cNvSpPr>
            <a:spLocks noGrp="1"/>
          </p:cNvSpPr>
          <p:nvPr>
            <p:ph type="sldNum" sz="quarter" idx="4"/>
          </p:nvPr>
        </p:nvSpPr>
        <p:spPr>
          <a:xfrm>
            <a:off x="6203950" y="6356350"/>
            <a:ext cx="864158" cy="154196"/>
          </a:xfrm>
          <a:prstGeom prst="rect">
            <a:avLst/>
          </a:prstGeom>
        </p:spPr>
        <p:txBody>
          <a:bodyPr vert="horz" wrap="none" lIns="0" tIns="0" rIns="0" bIns="0" rtlCol="0" anchor="b" anchorCtr="0"/>
          <a:lstStyle>
            <a:lvl1pPr algn="l">
              <a:defRPr sz="900">
                <a:solidFill>
                  <a:schemeClr val="tx1"/>
                </a:solidFill>
              </a:defRPr>
            </a:lvl1pPr>
          </a:lstStyle>
          <a:p>
            <a:fld id="{62CB3E74-FC4B-418A-B5F6-72ED80208EB2}" type="slidenum">
              <a:rPr lang="en-US" noProof="0" smtClean="0"/>
              <a:pPr/>
              <a:t>‹#›</a:t>
            </a:fld>
            <a:endParaRPr lang="en-US" noProof="0"/>
          </a:p>
        </p:txBody>
      </p:sp>
      <p:sp>
        <p:nvSpPr>
          <p:cNvPr id="2" name="Titelplatzhalter 1">
            <a:extLst>
              <a:ext uri="{FF2B5EF4-FFF2-40B4-BE49-F238E27FC236}">
                <a16:creationId xmlns:a16="http://schemas.microsoft.com/office/drawing/2014/main" id="{9AB26C2F-D9F3-400B-A4CB-4A13AFC3507A}"/>
              </a:ext>
            </a:extLst>
          </p:cNvPr>
          <p:cNvSpPr>
            <a:spLocks noGrp="1"/>
          </p:cNvSpPr>
          <p:nvPr>
            <p:ph type="title"/>
          </p:nvPr>
        </p:nvSpPr>
        <p:spPr>
          <a:xfrm>
            <a:off x="587376" y="368300"/>
            <a:ext cx="11017250" cy="468412"/>
          </a:xfrm>
          <a:prstGeom prst="rect">
            <a:avLst/>
          </a:prstGeom>
        </p:spPr>
        <p:txBody>
          <a:bodyPr vert="horz" lIns="0" tIns="43200" rIns="0" bIns="0" rtlCol="0" anchor="t" anchorCtr="0">
            <a:noAutofit/>
          </a:bodyPr>
          <a:lstStyle/>
          <a:p>
            <a:r>
              <a:rPr lang="en-US" noProof="0" dirty="0"/>
              <a:t>Slide title format</a:t>
            </a:r>
          </a:p>
        </p:txBody>
      </p:sp>
      <p:sp>
        <p:nvSpPr>
          <p:cNvPr id="3" name="Textplatzhalter 2">
            <a:extLst>
              <a:ext uri="{FF2B5EF4-FFF2-40B4-BE49-F238E27FC236}">
                <a16:creationId xmlns:a16="http://schemas.microsoft.com/office/drawing/2014/main" id="{E97C92C2-1BF1-4901-A94D-EE08E8BC967C}"/>
              </a:ext>
            </a:extLst>
          </p:cNvPr>
          <p:cNvSpPr>
            <a:spLocks noGrp="1"/>
          </p:cNvSpPr>
          <p:nvPr>
            <p:ph type="body" idx="1"/>
          </p:nvPr>
        </p:nvSpPr>
        <p:spPr>
          <a:xfrm>
            <a:off x="587376" y="1700213"/>
            <a:ext cx="11017249" cy="4429125"/>
          </a:xfrm>
          <a:prstGeom prst="rect">
            <a:avLst/>
          </a:prstGeom>
        </p:spPr>
        <p:txBody>
          <a:bodyPr vert="horz" lIns="0" tIns="0" rIns="0" bIns="0" rtlCol="0" anchor="t" anchorCtr="0">
            <a:noAutofit/>
          </a:bodyPr>
          <a:lstStyle/>
          <a:p>
            <a:pPr lvl="0"/>
            <a:r>
              <a:rPr lang="en-US" noProof="0" dirty="0"/>
              <a:t>Level 1</a:t>
            </a:r>
          </a:p>
          <a:p>
            <a:pPr lvl="1"/>
            <a:r>
              <a:rPr lang="en-US" noProof="0" dirty="0"/>
              <a:t>Level 2</a:t>
            </a:r>
          </a:p>
          <a:p>
            <a:pPr lvl="2"/>
            <a:r>
              <a:rPr lang="en-US" noProof="0" dirty="0"/>
              <a:t>Level 3</a:t>
            </a:r>
          </a:p>
          <a:p>
            <a:pPr lvl="3"/>
            <a:r>
              <a:rPr lang="en-US" noProof="0" dirty="0"/>
              <a:t>Level 4 (with space after)</a:t>
            </a:r>
          </a:p>
          <a:p>
            <a:pPr lvl="4"/>
            <a:r>
              <a:rPr lang="en-US" noProof="0" dirty="0"/>
              <a:t>Level 5 (with space after)</a:t>
            </a:r>
          </a:p>
          <a:p>
            <a:pPr lvl="5"/>
            <a:r>
              <a:rPr lang="en-US" noProof="0" dirty="0"/>
              <a:t>Level 6 (with space after)</a:t>
            </a:r>
          </a:p>
          <a:p>
            <a:pPr lvl="6"/>
            <a:r>
              <a:rPr lang="en-US" noProof="0" dirty="0"/>
              <a:t>Level 7 (for tables)</a:t>
            </a:r>
          </a:p>
          <a:p>
            <a:pPr lvl="7"/>
            <a:r>
              <a:rPr lang="en-US" noProof="0" dirty="0"/>
              <a:t>Level 8</a:t>
            </a:r>
          </a:p>
          <a:p>
            <a:pPr lvl="8"/>
            <a:r>
              <a:rPr lang="en-US" noProof="0" dirty="0"/>
              <a:t>Level 9</a:t>
            </a:r>
          </a:p>
        </p:txBody>
      </p:sp>
      <p:pic>
        <p:nvPicPr>
          <p:cNvPr id="9" name="Grafik 8">
            <a:extLst>
              <a:ext uri="{FF2B5EF4-FFF2-40B4-BE49-F238E27FC236}">
                <a16:creationId xmlns:a16="http://schemas.microsoft.com/office/drawing/2014/main" id="{D6D68B53-C20C-41E9-9ADB-DC6B70996C1A}"/>
              </a:ext>
            </a:extLst>
          </p:cNvPr>
          <p:cNvPicPr>
            <a:picLocks noChangeAspect="1"/>
          </p:cNvPicPr>
          <p:nvPr userDrawn="1"/>
        </p:nvPicPr>
        <p:blipFill>
          <a:blip r:embed="rId39" cstate="screen">
            <a:extLst>
              <a:ext uri="{28A0092B-C50C-407E-A947-70E740481C1C}">
                <a14:useLocalDpi xmlns:a14="http://schemas.microsoft.com/office/drawing/2010/main"/>
              </a:ext>
            </a:extLst>
          </a:blip>
          <a:stretch>
            <a:fillRect/>
          </a:stretch>
        </p:blipFill>
        <p:spPr>
          <a:xfrm>
            <a:off x="601200" y="6376596"/>
            <a:ext cx="576063" cy="126555"/>
          </a:xfrm>
          <a:prstGeom prst="rect">
            <a:avLst/>
          </a:prstGeom>
        </p:spPr>
      </p:pic>
    </p:spTree>
    <p:extLst>
      <p:ext uri="{BB962C8B-B14F-4D97-AF65-F5344CB8AC3E}">
        <p14:creationId xmlns:p14="http://schemas.microsoft.com/office/powerpoint/2010/main" val="1966143933"/>
      </p:ext>
    </p:extLst>
  </p:cSld>
  <p:clrMap bg1="lt1" tx1="dk1" bg2="lt2" tx2="dk2" accent1="accent1" accent2="accent2" accent3="accent3" accent4="accent4" accent5="accent5" accent6="accent6" hlink="hlink" folHlink="folHlink"/>
  <p:sldLayoutIdLst>
    <p:sldLayoutId id="2147483658" r:id="rId1"/>
    <p:sldLayoutId id="2147483668" r:id="rId2"/>
    <p:sldLayoutId id="2147483669" r:id="rId3"/>
    <p:sldLayoutId id="2147483670" r:id="rId4"/>
    <p:sldLayoutId id="2147483671" r:id="rId5"/>
    <p:sldLayoutId id="2147483673" r:id="rId6"/>
    <p:sldLayoutId id="2147483672" r:id="rId7"/>
    <p:sldLayoutId id="2147483674" r:id="rId8"/>
    <p:sldLayoutId id="2147483675" r:id="rId9"/>
    <p:sldLayoutId id="2147483660" r:id="rId10"/>
    <p:sldLayoutId id="2147483677" r:id="rId11"/>
    <p:sldLayoutId id="2147483679" r:id="rId12"/>
    <p:sldLayoutId id="2147483676" r:id="rId13"/>
    <p:sldLayoutId id="2147483678" r:id="rId14"/>
    <p:sldLayoutId id="2147483680" r:id="rId15"/>
    <p:sldLayoutId id="2147483681" r:id="rId16"/>
    <p:sldLayoutId id="2147483663" r:id="rId17"/>
    <p:sldLayoutId id="2147483686" r:id="rId18"/>
    <p:sldLayoutId id="2147483650" r:id="rId19"/>
    <p:sldLayoutId id="2147483656" r:id="rId20"/>
    <p:sldLayoutId id="2147483657" r:id="rId21"/>
    <p:sldLayoutId id="2147483667" r:id="rId22"/>
    <p:sldLayoutId id="2147483654" r:id="rId23"/>
    <p:sldLayoutId id="2147483655" r:id="rId24"/>
    <p:sldLayoutId id="2147483693" r:id="rId25"/>
    <p:sldLayoutId id="2147483692" r:id="rId26"/>
    <p:sldLayoutId id="2147483687" r:id="rId27"/>
    <p:sldLayoutId id="2147483688" r:id="rId28"/>
    <p:sldLayoutId id="2147483689" r:id="rId29"/>
    <p:sldLayoutId id="2147483690" r:id="rId30"/>
    <p:sldLayoutId id="2147483664" r:id="rId31"/>
    <p:sldLayoutId id="2147483694" r:id="rId32"/>
  </p:sldLayoutIdLst>
  <p:hf hdr="0" ftr="0"/>
  <p:txStyles>
    <p:titleStyle>
      <a:lvl1pPr algn="l" defTabSz="914400" rtl="0" eaLnBrk="1" latinLnBrk="0" hangingPunct="1">
        <a:lnSpc>
          <a:spcPts val="3300"/>
        </a:lnSpc>
        <a:spcBef>
          <a:spcPct val="0"/>
        </a:spcBef>
        <a:buNone/>
        <a:defRPr sz="3000" b="1" kern="1200">
          <a:solidFill>
            <a:srgbClr val="201751"/>
          </a:solidFill>
          <a:latin typeface="+mj-lt"/>
          <a:ea typeface="+mj-ea"/>
          <a:cs typeface="+mj-cs"/>
        </a:defRPr>
      </a:lvl1pPr>
    </p:titleStyle>
    <p:bodyStyle>
      <a:lvl1pPr marL="0" indent="0" algn="l" defTabSz="914400" rtl="0" eaLnBrk="1" latinLnBrk="0" hangingPunct="1">
        <a:lnSpc>
          <a:spcPct val="110000"/>
        </a:lnSpc>
        <a:spcBef>
          <a:spcPts val="0"/>
        </a:spcBef>
        <a:spcAft>
          <a:spcPts val="0"/>
        </a:spcAft>
        <a:buFont typeface="Wingdings" panose="05000000000000000000" pitchFamily="2" charset="2"/>
        <a:buNone/>
        <a:defRPr sz="2000" kern="1200">
          <a:solidFill>
            <a:srgbClr val="1F1751"/>
          </a:solidFill>
          <a:latin typeface="+mn-lt"/>
          <a:ea typeface="+mn-ea"/>
          <a:cs typeface="+mn-cs"/>
        </a:defRPr>
      </a:lvl1pPr>
      <a:lvl2pPr marL="216000" indent="-216000" algn="l" defTabSz="914400" rtl="0" eaLnBrk="1" latinLnBrk="0" hangingPunct="1">
        <a:lnSpc>
          <a:spcPct val="110000"/>
        </a:lnSpc>
        <a:spcBef>
          <a:spcPts val="0"/>
        </a:spcBef>
        <a:spcAft>
          <a:spcPts val="0"/>
        </a:spcAft>
        <a:buFont typeface="Wingdings" panose="05000000000000000000" pitchFamily="2" charset="2"/>
        <a:buChar char="§"/>
        <a:defRPr sz="2000" kern="1200">
          <a:solidFill>
            <a:srgbClr val="1F1751"/>
          </a:solidFill>
          <a:latin typeface="+mn-lt"/>
          <a:ea typeface="+mn-ea"/>
          <a:cs typeface="+mn-cs"/>
        </a:defRPr>
      </a:lvl2pPr>
      <a:lvl3pPr marL="432000" indent="-216000" algn="l" defTabSz="914400" rtl="0" eaLnBrk="1" latinLnBrk="0" hangingPunct="1">
        <a:lnSpc>
          <a:spcPct val="110000"/>
        </a:lnSpc>
        <a:spcBef>
          <a:spcPts val="0"/>
        </a:spcBef>
        <a:spcAft>
          <a:spcPts val="0"/>
        </a:spcAft>
        <a:buFont typeface="Wingdings" panose="05000000000000000000" pitchFamily="2" charset="2"/>
        <a:buChar char="§"/>
        <a:defRPr sz="2000" kern="1200">
          <a:solidFill>
            <a:srgbClr val="1F1751"/>
          </a:solidFill>
          <a:latin typeface="+mn-lt"/>
          <a:ea typeface="+mn-ea"/>
          <a:cs typeface="+mn-cs"/>
        </a:defRPr>
      </a:lvl3pPr>
      <a:lvl4pPr marL="0" indent="0" algn="l" defTabSz="914400" rtl="0" eaLnBrk="1" latinLnBrk="0" hangingPunct="1">
        <a:lnSpc>
          <a:spcPct val="110000"/>
        </a:lnSpc>
        <a:spcBef>
          <a:spcPts val="0"/>
        </a:spcBef>
        <a:spcAft>
          <a:spcPts val="600"/>
        </a:spcAft>
        <a:buFont typeface="Wingdings" panose="05000000000000000000" pitchFamily="2" charset="2"/>
        <a:buNone/>
        <a:defRPr sz="2000" kern="1200">
          <a:solidFill>
            <a:srgbClr val="1F1751"/>
          </a:solidFill>
          <a:latin typeface="+mn-lt"/>
          <a:ea typeface="+mn-ea"/>
          <a:cs typeface="+mn-cs"/>
        </a:defRPr>
      </a:lvl4pPr>
      <a:lvl5pPr marL="216000" indent="-216000" algn="l" defTabSz="914400" rtl="0" eaLnBrk="1" latinLnBrk="0" hangingPunct="1">
        <a:lnSpc>
          <a:spcPct val="110000"/>
        </a:lnSpc>
        <a:spcBef>
          <a:spcPts val="0"/>
        </a:spcBef>
        <a:spcAft>
          <a:spcPts val="600"/>
        </a:spcAft>
        <a:buFont typeface="Wingdings" panose="05000000000000000000" pitchFamily="2" charset="2"/>
        <a:buChar char="§"/>
        <a:defRPr sz="2000" kern="1200">
          <a:solidFill>
            <a:srgbClr val="1F1751"/>
          </a:solidFill>
          <a:latin typeface="+mn-lt"/>
          <a:ea typeface="+mn-ea"/>
          <a:cs typeface="+mn-cs"/>
        </a:defRPr>
      </a:lvl5pPr>
      <a:lvl6pPr marL="432000" indent="-216000" algn="l" defTabSz="914400" rtl="0" eaLnBrk="1" latinLnBrk="0" hangingPunct="1">
        <a:lnSpc>
          <a:spcPct val="110000"/>
        </a:lnSpc>
        <a:spcBef>
          <a:spcPts val="0"/>
        </a:spcBef>
        <a:spcAft>
          <a:spcPts val="600"/>
        </a:spcAft>
        <a:buFont typeface="Wingdings" panose="05000000000000000000" pitchFamily="2" charset="2"/>
        <a:buChar char="§"/>
        <a:defRPr sz="2000" kern="1200">
          <a:solidFill>
            <a:srgbClr val="1F1751"/>
          </a:solidFill>
          <a:latin typeface="+mn-lt"/>
          <a:ea typeface="+mn-ea"/>
          <a:cs typeface="+mn-cs"/>
        </a:defRPr>
      </a:lvl6pPr>
      <a:lvl7pPr marL="0" indent="0" algn="l" defTabSz="914400" rtl="0" eaLnBrk="1" latinLnBrk="0" hangingPunct="1">
        <a:lnSpc>
          <a:spcPct val="110000"/>
        </a:lnSpc>
        <a:spcBef>
          <a:spcPts val="0"/>
        </a:spcBef>
        <a:buFont typeface="Wingdings" panose="05000000000000000000" pitchFamily="2" charset="2"/>
        <a:buNone/>
        <a:defRPr sz="1200" kern="1200">
          <a:solidFill>
            <a:srgbClr val="1F1751"/>
          </a:solidFill>
          <a:latin typeface="+mn-lt"/>
          <a:ea typeface="+mn-ea"/>
          <a:cs typeface="+mn-cs"/>
        </a:defRPr>
      </a:lvl7pPr>
      <a:lvl8pPr marL="144000" indent="-144000" algn="l" defTabSz="914400" rtl="0" eaLnBrk="1" latinLnBrk="0" hangingPunct="1">
        <a:lnSpc>
          <a:spcPct val="110000"/>
        </a:lnSpc>
        <a:spcBef>
          <a:spcPts val="0"/>
        </a:spcBef>
        <a:buFont typeface="Wingdings" panose="05000000000000000000" pitchFamily="2" charset="2"/>
        <a:buChar char="§"/>
        <a:defRPr sz="1200" kern="1200">
          <a:solidFill>
            <a:srgbClr val="1F1751"/>
          </a:solidFill>
          <a:latin typeface="+mn-lt"/>
          <a:ea typeface="+mn-ea"/>
          <a:cs typeface="+mn-cs"/>
        </a:defRPr>
      </a:lvl8pPr>
      <a:lvl9pPr marL="288000" indent="-144000" algn="l" defTabSz="914400" rtl="0" eaLnBrk="1" latinLnBrk="0" hangingPunct="1">
        <a:lnSpc>
          <a:spcPct val="110000"/>
        </a:lnSpc>
        <a:spcBef>
          <a:spcPts val="0"/>
        </a:spcBef>
        <a:buFont typeface="Wingdings" panose="05000000000000000000" pitchFamily="2" charset="2"/>
        <a:buChar char="§"/>
        <a:defRPr sz="1200" kern="1200">
          <a:solidFill>
            <a:srgbClr val="1F1751"/>
          </a:solidFill>
          <a:latin typeface="+mn-lt"/>
          <a:ea typeface="+mn-ea"/>
          <a:cs typeface="+mn-cs"/>
        </a:defRPr>
      </a:lvl9pPr>
    </p:bodyStyle>
    <p:otherStyle>
      <a:defPPr>
        <a:defRPr lang="de-DE"/>
      </a:defPPr>
      <a:lvl1pPr marL="0" indent="0" algn="l" defTabSz="914400" rtl="0" eaLnBrk="1" latinLnBrk="0" hangingPunct="1">
        <a:lnSpc>
          <a:spcPct val="110000"/>
        </a:lnSpc>
        <a:spcBef>
          <a:spcPts val="0"/>
        </a:spcBef>
        <a:buFont typeface="Wingdings" panose="05000000000000000000" pitchFamily="2" charset="2"/>
        <a:buNone/>
        <a:defRPr sz="12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Font typeface="Wingdings" panose="05000000000000000000" pitchFamily="2" charset="2"/>
        <a:buChar char="§"/>
        <a:defRPr sz="1200" kern="1200">
          <a:solidFill>
            <a:schemeClr val="tx1"/>
          </a:solidFill>
          <a:latin typeface="+mn-lt"/>
          <a:ea typeface="+mn-ea"/>
          <a:cs typeface="+mn-cs"/>
        </a:defRPr>
      </a:lvl2pPr>
      <a:lvl3pPr marL="288000" indent="-144000" algn="l" defTabSz="914400" rtl="0" eaLnBrk="1" latinLnBrk="0" hangingPunct="1">
        <a:lnSpc>
          <a:spcPct val="110000"/>
        </a:lnSpc>
        <a:spcBef>
          <a:spcPts val="0"/>
        </a:spcBef>
        <a:buFont typeface="Wingdings" panose="05000000000000000000" pitchFamily="2" charset="2"/>
        <a:buChar char="§"/>
        <a:defRPr sz="1200" kern="1200">
          <a:solidFill>
            <a:schemeClr val="tx1"/>
          </a:solidFill>
          <a:latin typeface="+mn-lt"/>
          <a:ea typeface="+mn-ea"/>
          <a:cs typeface="+mn-cs"/>
        </a:defRPr>
      </a:lvl3pPr>
      <a:lvl4pPr marL="0" indent="0" algn="l" defTabSz="914400" rtl="0" eaLnBrk="1" latinLnBrk="0" hangingPunct="1">
        <a:lnSpc>
          <a:spcPct val="110000"/>
        </a:lnSpc>
        <a:spcBef>
          <a:spcPts val="0"/>
        </a:spcBef>
        <a:spcAft>
          <a:spcPts val="600"/>
        </a:spcAft>
        <a:buFont typeface="Wingdings" panose="05000000000000000000" pitchFamily="2" charset="2"/>
        <a:buNone/>
        <a:defRPr sz="2000" kern="1200">
          <a:solidFill>
            <a:schemeClr val="tx1"/>
          </a:solidFill>
          <a:latin typeface="+mn-lt"/>
          <a:ea typeface="+mn-ea"/>
          <a:cs typeface="+mn-cs"/>
        </a:defRPr>
      </a:lvl4pPr>
      <a:lvl5pPr marL="216000" indent="-216000" algn="l" defTabSz="914400" rtl="0" eaLnBrk="1" latinLnBrk="0" hangingPunct="1">
        <a:lnSpc>
          <a:spcPct val="110000"/>
        </a:lnSpc>
        <a:spcBef>
          <a:spcPts val="0"/>
        </a:spcBef>
        <a:spcAft>
          <a:spcPts val="600"/>
        </a:spcAft>
        <a:buFont typeface="Wingdings" panose="05000000000000000000" pitchFamily="2" charset="2"/>
        <a:buChar char="§"/>
        <a:defRPr sz="2000" kern="1200">
          <a:solidFill>
            <a:schemeClr val="tx1"/>
          </a:solidFill>
          <a:latin typeface="+mn-lt"/>
          <a:ea typeface="+mn-ea"/>
          <a:cs typeface="+mn-cs"/>
        </a:defRPr>
      </a:lvl5pPr>
      <a:lvl6pPr marL="432000" indent="-216000" algn="l" defTabSz="914400" rtl="0" eaLnBrk="1" latinLnBrk="0" hangingPunct="1">
        <a:lnSpc>
          <a:spcPct val="110000"/>
        </a:lnSpc>
        <a:spcBef>
          <a:spcPts val="0"/>
        </a:spcBef>
        <a:spcAft>
          <a:spcPts val="600"/>
        </a:spcAft>
        <a:buFont typeface="Wingdings" panose="05000000000000000000" pitchFamily="2" charset="2"/>
        <a:buChar char="§"/>
        <a:defRPr sz="20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7" orient="horz" pos="4088" userDrawn="1">
          <p15:clr>
            <a:srgbClr val="F26B43"/>
          </p15:clr>
        </p15:guide>
        <p15:guide id="8" orient="horz" pos="3861" userDrawn="1">
          <p15:clr>
            <a:srgbClr val="F26B43"/>
          </p15:clr>
        </p15:guide>
        <p15:guide id="9" orient="horz" pos="935" userDrawn="1">
          <p15:clr>
            <a:srgbClr val="F26B43"/>
          </p15:clr>
        </p15:guide>
        <p15:guide id="10" orient="horz" pos="232" userDrawn="1">
          <p15:clr>
            <a:srgbClr val="F26B43"/>
          </p15:clr>
        </p15:guide>
        <p15:guide id="12" pos="370" userDrawn="1">
          <p15:clr>
            <a:srgbClr val="F26B43"/>
          </p15:clr>
        </p15:guide>
        <p15:guide id="13" pos="7310" userDrawn="1">
          <p15:clr>
            <a:srgbClr val="F26B43"/>
          </p15:clr>
        </p15:guide>
        <p15:guide id="14" orient="horz" pos="1071" userDrawn="1">
          <p15:clr>
            <a:srgbClr val="F26B43"/>
          </p15:clr>
        </p15:guide>
        <p15:guide id="17" pos="2593" userDrawn="1">
          <p15:clr>
            <a:srgbClr val="F26B43"/>
          </p15:clr>
        </p15:guide>
        <p15:guide id="18" pos="2729" userDrawn="1">
          <p15:clr>
            <a:srgbClr val="F26B43"/>
          </p15:clr>
        </p15:guide>
        <p15:guide id="19" pos="4951" userDrawn="1">
          <p15:clr>
            <a:srgbClr val="F26B43"/>
          </p15:clr>
        </p15:guide>
        <p15:guide id="20" pos="5087" userDrawn="1">
          <p15:clr>
            <a:srgbClr val="F26B43"/>
          </p15:clr>
        </p15:guide>
        <p15:guide id="21" pos="3772" userDrawn="1">
          <p15:clr>
            <a:srgbClr val="F26B43"/>
          </p15:clr>
        </p15:guide>
        <p15:guide id="22" pos="3908" userDrawn="1">
          <p15:clr>
            <a:srgbClr val="F26B43"/>
          </p15:clr>
        </p15:guide>
        <p15:guide id="23" orient="horz" pos="1207"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tags" Target="../tags/tag33.xml"/><Relationship Id="rId7" Type="http://schemas.openxmlformats.org/officeDocument/2006/relationships/image" Target="../media/image3.emf"/><Relationship Id="rId2" Type="http://schemas.openxmlformats.org/officeDocument/2006/relationships/tags" Target="../tags/tag32.xml"/><Relationship Id="rId1" Type="http://schemas.openxmlformats.org/officeDocument/2006/relationships/vmlDrawing" Target="../drawings/vmlDrawing16.vml"/><Relationship Id="rId6" Type="http://schemas.openxmlformats.org/officeDocument/2006/relationships/oleObject" Target="../embeddings/oleObject16.bin"/><Relationship Id="rId5" Type="http://schemas.openxmlformats.org/officeDocument/2006/relationships/notesSlide" Target="../notesSlides/notesSlide1.xml"/><Relationship Id="rId4"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23.xml"/></Relationships>
</file>

<file path=ppt/slides/_rels/slide14.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14.xml"/><Relationship Id="rId1" Type="http://schemas.openxmlformats.org/officeDocument/2006/relationships/slideLayout" Target="../slideLayouts/slideLayout2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6.xml"/><Relationship Id="rId1" Type="http://schemas.openxmlformats.org/officeDocument/2006/relationships/slideLayout" Target="../slideLayouts/slideLayout32.xml"/><Relationship Id="rId4" Type="http://schemas.openxmlformats.org/officeDocument/2006/relationships/chart" Target="../charts/char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8" Type="http://schemas.openxmlformats.org/officeDocument/2006/relationships/chart" Target="../charts/chart6.xml"/><Relationship Id="rId3" Type="http://schemas.openxmlformats.org/officeDocument/2006/relationships/tags" Target="../tags/tag40.xml"/><Relationship Id="rId7" Type="http://schemas.openxmlformats.org/officeDocument/2006/relationships/image" Target="../media/image3.emf"/><Relationship Id="rId2" Type="http://schemas.openxmlformats.org/officeDocument/2006/relationships/tags" Target="../tags/tag39.xml"/><Relationship Id="rId1" Type="http://schemas.openxmlformats.org/officeDocument/2006/relationships/vmlDrawing" Target="../drawings/vmlDrawing20.vml"/><Relationship Id="rId6" Type="http://schemas.openxmlformats.org/officeDocument/2006/relationships/oleObject" Target="../embeddings/oleObject19.bin"/><Relationship Id="rId5" Type="http://schemas.openxmlformats.org/officeDocument/2006/relationships/notesSlide" Target="../notesSlides/notesSlide18.xml"/><Relationship Id="rId4" Type="http://schemas.openxmlformats.org/officeDocument/2006/relationships/slideLayout" Target="../slideLayouts/slideLayout20.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23.xml"/></Relationships>
</file>

<file path=ppt/slides/_rels/slide20.xml.rels><?xml version="1.0" encoding="UTF-8" standalone="yes"?>
<Relationships xmlns="http://schemas.openxmlformats.org/package/2006/relationships"><Relationship Id="rId3" Type="http://schemas.openxmlformats.org/officeDocument/2006/relationships/hyperlink" Target="http://commons.wikimedia.org/wiki/File:Simplified_World_Map.svg" TargetMode="External"/><Relationship Id="rId2" Type="http://schemas.openxmlformats.org/officeDocument/2006/relationships/notesSlide" Target="../notesSlides/notesSlide20.xml"/><Relationship Id="rId1" Type="http://schemas.openxmlformats.org/officeDocument/2006/relationships/slideLayout" Target="../slideLayouts/slideLayout19.xml"/><Relationship Id="rId6" Type="http://schemas.microsoft.com/office/2007/relationships/hdphoto" Target="../media/hdphoto1.wdp"/><Relationship Id="rId5" Type="http://schemas.openxmlformats.org/officeDocument/2006/relationships/image" Target="../media/image19.png"/><Relationship Id="rId4" Type="http://schemas.openxmlformats.org/officeDocument/2006/relationships/hyperlink" Target="https://creativecommons.org/licenses/by-sa/3.0/" TargetMode="Externa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1.xml"/><Relationship Id="rId1" Type="http://schemas.openxmlformats.org/officeDocument/2006/relationships/slideLayout" Target="../slideLayouts/slideLayout2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2.xml"/><Relationship Id="rId1" Type="http://schemas.openxmlformats.org/officeDocument/2006/relationships/slideLayout" Target="../slideLayouts/slideLayout2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3.xml.rels><?xml version="1.0" encoding="UTF-8" standalone="yes"?>
<Relationships xmlns="http://schemas.openxmlformats.org/package/2006/relationships"><Relationship Id="rId3" Type="http://schemas.openxmlformats.org/officeDocument/2006/relationships/tags" Target="../tags/tag42.xml"/><Relationship Id="rId7" Type="http://schemas.openxmlformats.org/officeDocument/2006/relationships/image" Target="../media/image1.emf"/><Relationship Id="rId2" Type="http://schemas.openxmlformats.org/officeDocument/2006/relationships/tags" Target="../tags/tag41.xml"/><Relationship Id="rId1" Type="http://schemas.openxmlformats.org/officeDocument/2006/relationships/vmlDrawing" Target="../drawings/vmlDrawing21.vml"/><Relationship Id="rId6" Type="http://schemas.openxmlformats.org/officeDocument/2006/relationships/oleObject" Target="../embeddings/oleObject20.bin"/><Relationship Id="rId5" Type="http://schemas.openxmlformats.org/officeDocument/2006/relationships/notesSlide" Target="../notesSlides/notesSlide23.xml"/><Relationship Id="rId4"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3" Type="http://schemas.openxmlformats.org/officeDocument/2006/relationships/hyperlink" Target="https://www.eurexchange.com/resource/blob/1736802/3c240e6ffa2235b577e2ea838e5d2209/data/Eurex_Circular_006_20_en_Attach1.pdf" TargetMode="External"/><Relationship Id="rId2" Type="http://schemas.openxmlformats.org/officeDocument/2006/relationships/notesSlide" Target="../notesSlides/notesSlide24.xml"/><Relationship Id="rId1" Type="http://schemas.openxmlformats.org/officeDocument/2006/relationships/slideLayout" Target="../slideLayouts/slideLayout23.xml"/></Relationships>
</file>

<file path=ppt/slides/_rels/slide25.xml.rels><?xml version="1.0" encoding="UTF-8" standalone="yes"?>
<Relationships xmlns="http://schemas.openxmlformats.org/package/2006/relationships"><Relationship Id="rId8" Type="http://schemas.openxmlformats.org/officeDocument/2006/relationships/hyperlink" Target="https://www.msci.com/documents/10199/95529169-3e14-b7e7-b679-f0651dd0c5cb" TargetMode="External"/><Relationship Id="rId3" Type="http://schemas.openxmlformats.org/officeDocument/2006/relationships/hyperlink" Target="https://www.eurexchange.com/resource/blob/1736802/3c240e6ffa2235b577e2ea838e5d2209/data/Eurex_Circular_006_20_en_Attach1.pdf" TargetMode="External"/><Relationship Id="rId7" Type="http://schemas.openxmlformats.org/officeDocument/2006/relationships/hyperlink" Target="https://www.msci.com/documents/10199/2ab50b69-1bd4-712e-c941-be569d26d678" TargetMode="External"/><Relationship Id="rId2" Type="http://schemas.openxmlformats.org/officeDocument/2006/relationships/notesSlide" Target="../notesSlides/notesSlide25.xml"/><Relationship Id="rId1" Type="http://schemas.openxmlformats.org/officeDocument/2006/relationships/slideLayout" Target="../slideLayouts/slideLayout23.xml"/><Relationship Id="rId6" Type="http://schemas.openxmlformats.org/officeDocument/2006/relationships/hyperlink" Target="https://www.msci.com/documents/10199/e98c3a6f-538f-7804-338e-e0dba102cf33" TargetMode="External"/><Relationship Id="rId5" Type="http://schemas.openxmlformats.org/officeDocument/2006/relationships/hyperlink" Target="https://www.msci.com/documents/10199/acefd2ef-4bc7-f33b-8fd1-49427d692b68" TargetMode="External"/><Relationship Id="rId4" Type="http://schemas.openxmlformats.org/officeDocument/2006/relationships/hyperlink" Target="https://www.msci.com/documents/10199/868074a7-691a-6872-00e7-bcb33275ef7c" TargetMode="Externa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9.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9.xml"/></Relationships>
</file>

<file path=ppt/slides/_rels/slide29.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29.xml"/><Relationship Id="rId1" Type="http://schemas.openxmlformats.org/officeDocument/2006/relationships/slideLayout" Target="../slideLayouts/slideLayout19.xml"/><Relationship Id="rId4" Type="http://schemas.openxmlformats.org/officeDocument/2006/relationships/chart" Target="../charts/chart8.xml"/></Relationships>
</file>

<file path=ppt/slides/_rels/slide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3.xml"/><Relationship Id="rId1" Type="http://schemas.openxmlformats.org/officeDocument/2006/relationships/slideLayout" Target="../slideLayouts/slideLayout23.xml"/></Relationships>
</file>

<file path=ppt/slides/_rels/slide30.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30.xml"/><Relationship Id="rId1" Type="http://schemas.openxmlformats.org/officeDocument/2006/relationships/slideLayout" Target="../slideLayouts/slideLayout19.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9.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9.xml"/></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31.xml"/><Relationship Id="rId2" Type="http://schemas.openxmlformats.org/officeDocument/2006/relationships/tags" Target="../tags/tag43.xml"/><Relationship Id="rId1" Type="http://schemas.openxmlformats.org/officeDocument/2006/relationships/vmlDrawing" Target="../drawings/vmlDrawing22.vml"/><Relationship Id="rId6" Type="http://schemas.openxmlformats.org/officeDocument/2006/relationships/image" Target="../media/image1.emf"/><Relationship Id="rId5" Type="http://schemas.openxmlformats.org/officeDocument/2006/relationships/oleObject" Target="../embeddings/oleObject22.bin"/><Relationship Id="rId4" Type="http://schemas.openxmlformats.org/officeDocument/2006/relationships/notesSlide" Target="../notesSlides/notesSlide33.xml"/></Relationships>
</file>

<file path=ppt/slides/_rels/slide4.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4.xml"/><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tags" Target="../tags/tag34.xml"/><Relationship Id="rId1" Type="http://schemas.openxmlformats.org/officeDocument/2006/relationships/vmlDrawing" Target="../drawings/vmlDrawing17.vml"/><Relationship Id="rId6" Type="http://schemas.openxmlformats.org/officeDocument/2006/relationships/image" Target="../media/image1.emf"/><Relationship Id="rId5" Type="http://schemas.openxmlformats.org/officeDocument/2006/relationships/oleObject" Target="../embeddings/oleObject17.bin"/><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3" Type="http://schemas.openxmlformats.org/officeDocument/2006/relationships/tags" Target="../tags/tag36.xml"/><Relationship Id="rId7" Type="http://schemas.openxmlformats.org/officeDocument/2006/relationships/image" Target="../media/image1.emf"/><Relationship Id="rId2" Type="http://schemas.openxmlformats.org/officeDocument/2006/relationships/tags" Target="../tags/tag35.xml"/><Relationship Id="rId1" Type="http://schemas.openxmlformats.org/officeDocument/2006/relationships/vmlDrawing" Target="../drawings/vmlDrawing18.vml"/><Relationship Id="rId6" Type="http://schemas.openxmlformats.org/officeDocument/2006/relationships/oleObject" Target="../embeddings/oleObject18.bin"/><Relationship Id="rId5" Type="http://schemas.openxmlformats.org/officeDocument/2006/relationships/notesSlide" Target="../notesSlides/notesSlide8.xml"/><Relationship Id="rId4" Type="http://schemas.openxmlformats.org/officeDocument/2006/relationships/slideLayout" Target="../slideLayouts/slideLayout20.xml"/></Relationships>
</file>

<file path=ppt/slides/_rels/slide9.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tags" Target="../tags/tag38.xml"/><Relationship Id="rId7" Type="http://schemas.openxmlformats.org/officeDocument/2006/relationships/image" Target="../media/image1.emf"/><Relationship Id="rId2" Type="http://schemas.openxmlformats.org/officeDocument/2006/relationships/tags" Target="../tags/tag37.xml"/><Relationship Id="rId1" Type="http://schemas.openxmlformats.org/officeDocument/2006/relationships/vmlDrawing" Target="../drawings/vmlDrawing19.vml"/><Relationship Id="rId6" Type="http://schemas.openxmlformats.org/officeDocument/2006/relationships/oleObject" Target="../embeddings/oleObject18.bin"/><Relationship Id="rId5" Type="http://schemas.openxmlformats.org/officeDocument/2006/relationships/notesSlide" Target="../notesSlides/notesSlide9.xml"/><Relationship Id="rId4" Type="http://schemas.openxmlformats.org/officeDocument/2006/relationships/slideLayout" Target="../slideLayouts/slideLayout2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196C29CD-42DE-41F2-9026-BB6CBDABD28C}"/>
              </a:ext>
            </a:extLst>
          </p:cNvPr>
          <p:cNvGraphicFramePr>
            <a:graphicFrameLocks noChangeAspect="1"/>
          </p:cNvGraphicFramePr>
          <p:nvPr>
            <p:custDataLst>
              <p:tags r:id="rId2"/>
            </p:custDataLst>
            <p:extLst>
              <p:ext uri="{D42A27DB-BD31-4B8C-83A1-F6EECF244321}">
                <p14:modId xmlns:p14="http://schemas.microsoft.com/office/powerpoint/2010/main" val="232069272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6387" name="think-cell Slide" r:id="rId6" imgW="286" imgH="286" progId="TCLayout.ActiveDocument.1">
                  <p:embed/>
                </p:oleObj>
              </mc:Choice>
              <mc:Fallback>
                <p:oleObj name="think-cell Slide" r:id="rId6" imgW="286" imgH="286" progId="TCLayout.ActiveDocument.1">
                  <p:embed/>
                  <p:pic>
                    <p:nvPicPr>
                      <p:cNvPr id="5" name="Object 4" hidden="1">
                        <a:extLst>
                          <a:ext uri="{FF2B5EF4-FFF2-40B4-BE49-F238E27FC236}">
                            <a16:creationId xmlns:a16="http://schemas.microsoft.com/office/drawing/2014/main" id="{196C29CD-42DE-41F2-9026-BB6CBDABD28C}"/>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7FA17564-C568-45CE-BAAE-CDA5F2D977FB}"/>
              </a:ext>
            </a:extLst>
          </p:cNvPr>
          <p:cNvSpPr/>
          <p:nvPr>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spcBef>
                <a:spcPct val="0"/>
              </a:spcBef>
              <a:spcAft>
                <a:spcPct val="0"/>
              </a:spcAft>
            </a:pPr>
            <a:endParaRPr lang="en-GB" sz="4300" b="1" dirty="0" err="1">
              <a:latin typeface="Arial" panose="020B0604020202020204" pitchFamily="34" charset="0"/>
              <a:ea typeface="+mj-ea"/>
              <a:cs typeface="+mj-cs"/>
              <a:sym typeface="Arial" panose="020B0604020202020204" pitchFamily="34" charset="0"/>
            </a:endParaRPr>
          </a:p>
        </p:txBody>
      </p:sp>
      <p:sp>
        <p:nvSpPr>
          <p:cNvPr id="12" name="Titel 11">
            <a:extLst>
              <a:ext uri="{FF2B5EF4-FFF2-40B4-BE49-F238E27FC236}">
                <a16:creationId xmlns:a16="http://schemas.microsoft.com/office/drawing/2014/main" id="{E2E31D03-8BAB-453A-AD48-FB7743EAD72E}"/>
              </a:ext>
            </a:extLst>
          </p:cNvPr>
          <p:cNvSpPr>
            <a:spLocks noGrp="1"/>
          </p:cNvSpPr>
          <p:nvPr>
            <p:ph type="ctrTitle"/>
          </p:nvPr>
        </p:nvSpPr>
        <p:spPr/>
        <p:txBody>
          <a:bodyPr/>
          <a:lstStyle/>
          <a:p>
            <a:r>
              <a:rPr lang="en-US" dirty="0"/>
              <a:t>MSCI Derivatives at Eurex</a:t>
            </a:r>
          </a:p>
        </p:txBody>
      </p:sp>
      <p:sp>
        <p:nvSpPr>
          <p:cNvPr id="26" name="Untertitel 25">
            <a:extLst>
              <a:ext uri="{FF2B5EF4-FFF2-40B4-BE49-F238E27FC236}">
                <a16:creationId xmlns:a16="http://schemas.microsoft.com/office/drawing/2014/main" id="{DBB68498-3E29-4A44-B938-C6B8C7E9F131}"/>
              </a:ext>
            </a:extLst>
          </p:cNvPr>
          <p:cNvSpPr>
            <a:spLocks noGrp="1"/>
          </p:cNvSpPr>
          <p:nvPr>
            <p:ph type="subTitle" idx="1"/>
          </p:nvPr>
        </p:nvSpPr>
        <p:spPr/>
        <p:txBody>
          <a:bodyPr/>
          <a:lstStyle/>
          <a:p>
            <a:r>
              <a:rPr lang="en-US" sz="1400" dirty="0"/>
              <a:t>October 2020</a:t>
            </a:r>
          </a:p>
          <a:p>
            <a:endParaRPr lang="en-US" dirty="0"/>
          </a:p>
        </p:txBody>
      </p:sp>
    </p:spTree>
    <p:extLst>
      <p:ext uri="{BB962C8B-B14F-4D97-AF65-F5344CB8AC3E}">
        <p14:creationId xmlns:p14="http://schemas.microsoft.com/office/powerpoint/2010/main" val="19292936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E9654D-0791-422F-86C6-28E08D946059}"/>
              </a:ext>
            </a:extLst>
          </p:cNvPr>
          <p:cNvSpPr>
            <a:spLocks noGrp="1"/>
          </p:cNvSpPr>
          <p:nvPr>
            <p:ph type="title"/>
          </p:nvPr>
        </p:nvSpPr>
        <p:spPr/>
        <p:txBody>
          <a:bodyPr/>
          <a:lstStyle/>
          <a:p>
            <a:r>
              <a:rPr lang="en-GB" dirty="0"/>
              <a:t>Eurex offers Futures on over 117 regional and country indexes (1/2)</a:t>
            </a:r>
          </a:p>
        </p:txBody>
      </p:sp>
      <p:sp>
        <p:nvSpPr>
          <p:cNvPr id="5" name="Date Placeholder 4">
            <a:extLst>
              <a:ext uri="{FF2B5EF4-FFF2-40B4-BE49-F238E27FC236}">
                <a16:creationId xmlns:a16="http://schemas.microsoft.com/office/drawing/2014/main" id="{310FD611-B350-4B08-8683-6CBC8A690350}"/>
              </a:ext>
            </a:extLst>
          </p:cNvPr>
          <p:cNvSpPr>
            <a:spLocks noGrp="1"/>
          </p:cNvSpPr>
          <p:nvPr>
            <p:ph type="dt" sz="half" idx="18"/>
          </p:nvPr>
        </p:nvSpPr>
        <p:spPr/>
        <p:txBody>
          <a:bodyPr/>
          <a:lstStyle/>
          <a:p>
            <a:fld id="{BA98C31B-793D-40F5-B015-C41BAF7E185F}" type="datetime3">
              <a:rPr lang="en-US" noProof="0" smtClean="0"/>
              <a:t>6 October 2020</a:t>
            </a:fld>
            <a:endParaRPr lang="en-US" noProof="0"/>
          </a:p>
        </p:txBody>
      </p:sp>
      <p:sp>
        <p:nvSpPr>
          <p:cNvPr id="6" name="Slide Number Placeholder 5">
            <a:extLst>
              <a:ext uri="{FF2B5EF4-FFF2-40B4-BE49-F238E27FC236}">
                <a16:creationId xmlns:a16="http://schemas.microsoft.com/office/drawing/2014/main" id="{73EE7DFD-36CA-4B30-968F-82ADA5C10E8C}"/>
              </a:ext>
            </a:extLst>
          </p:cNvPr>
          <p:cNvSpPr>
            <a:spLocks noGrp="1"/>
          </p:cNvSpPr>
          <p:nvPr>
            <p:ph type="sldNum" sz="quarter" idx="19"/>
          </p:nvPr>
        </p:nvSpPr>
        <p:spPr/>
        <p:txBody>
          <a:bodyPr/>
          <a:lstStyle/>
          <a:p>
            <a:fld id="{62CB3E74-FC4B-418A-B5F6-72ED80208EB2}" type="slidenum">
              <a:rPr lang="en-US" noProof="0" smtClean="0"/>
              <a:pPr/>
              <a:t>10</a:t>
            </a:fld>
            <a:endParaRPr lang="en-US" noProof="0"/>
          </a:p>
        </p:txBody>
      </p:sp>
      <p:graphicFrame>
        <p:nvGraphicFramePr>
          <p:cNvPr id="8" name="Table 7">
            <a:extLst>
              <a:ext uri="{FF2B5EF4-FFF2-40B4-BE49-F238E27FC236}">
                <a16:creationId xmlns:a16="http://schemas.microsoft.com/office/drawing/2014/main" id="{A87A9292-DE87-417C-8770-702854E31299}"/>
              </a:ext>
            </a:extLst>
          </p:cNvPr>
          <p:cNvGraphicFramePr>
            <a:graphicFrameLocks noGrp="1"/>
          </p:cNvGraphicFramePr>
          <p:nvPr>
            <p:extLst>
              <p:ext uri="{D42A27DB-BD31-4B8C-83A1-F6EECF244321}">
                <p14:modId xmlns:p14="http://schemas.microsoft.com/office/powerpoint/2010/main" val="3372616502"/>
              </p:ext>
            </p:extLst>
          </p:nvPr>
        </p:nvGraphicFramePr>
        <p:xfrm>
          <a:off x="587376" y="1916112"/>
          <a:ext cx="11017246" cy="4213225"/>
        </p:xfrm>
        <a:graphic>
          <a:graphicData uri="http://schemas.openxmlformats.org/drawingml/2006/table">
            <a:tbl>
              <a:tblPr/>
              <a:tblGrid>
                <a:gridCol w="534583">
                  <a:extLst>
                    <a:ext uri="{9D8B030D-6E8A-4147-A177-3AD203B41FA5}">
                      <a16:colId xmlns:a16="http://schemas.microsoft.com/office/drawing/2014/main" val="3656259006"/>
                    </a:ext>
                  </a:extLst>
                </a:gridCol>
                <a:gridCol w="359275">
                  <a:extLst>
                    <a:ext uri="{9D8B030D-6E8A-4147-A177-3AD203B41FA5}">
                      <a16:colId xmlns:a16="http://schemas.microsoft.com/office/drawing/2014/main" val="2612574867"/>
                    </a:ext>
                  </a:extLst>
                </a:gridCol>
                <a:gridCol w="1116767">
                  <a:extLst>
                    <a:ext uri="{9D8B030D-6E8A-4147-A177-3AD203B41FA5}">
                      <a16:colId xmlns:a16="http://schemas.microsoft.com/office/drawing/2014/main" val="3172389539"/>
                    </a:ext>
                  </a:extLst>
                </a:gridCol>
                <a:gridCol w="531950">
                  <a:extLst>
                    <a:ext uri="{9D8B030D-6E8A-4147-A177-3AD203B41FA5}">
                      <a16:colId xmlns:a16="http://schemas.microsoft.com/office/drawing/2014/main" val="1675058305"/>
                    </a:ext>
                  </a:extLst>
                </a:gridCol>
                <a:gridCol w="639212">
                  <a:extLst>
                    <a:ext uri="{9D8B030D-6E8A-4147-A177-3AD203B41FA5}">
                      <a16:colId xmlns:a16="http://schemas.microsoft.com/office/drawing/2014/main" val="2204392500"/>
                    </a:ext>
                  </a:extLst>
                </a:gridCol>
                <a:gridCol w="476857">
                  <a:extLst>
                    <a:ext uri="{9D8B030D-6E8A-4147-A177-3AD203B41FA5}">
                      <a16:colId xmlns:a16="http://schemas.microsoft.com/office/drawing/2014/main" val="3064148096"/>
                    </a:ext>
                  </a:extLst>
                </a:gridCol>
                <a:gridCol w="876958">
                  <a:extLst>
                    <a:ext uri="{9D8B030D-6E8A-4147-A177-3AD203B41FA5}">
                      <a16:colId xmlns:a16="http://schemas.microsoft.com/office/drawing/2014/main" val="3196428222"/>
                    </a:ext>
                  </a:extLst>
                </a:gridCol>
                <a:gridCol w="362747">
                  <a:extLst>
                    <a:ext uri="{9D8B030D-6E8A-4147-A177-3AD203B41FA5}">
                      <a16:colId xmlns:a16="http://schemas.microsoft.com/office/drawing/2014/main" val="3485157745"/>
                    </a:ext>
                  </a:extLst>
                </a:gridCol>
                <a:gridCol w="509311">
                  <a:extLst>
                    <a:ext uri="{9D8B030D-6E8A-4147-A177-3AD203B41FA5}">
                      <a16:colId xmlns:a16="http://schemas.microsoft.com/office/drawing/2014/main" val="2849207995"/>
                    </a:ext>
                  </a:extLst>
                </a:gridCol>
                <a:gridCol w="359275">
                  <a:extLst>
                    <a:ext uri="{9D8B030D-6E8A-4147-A177-3AD203B41FA5}">
                      <a16:colId xmlns:a16="http://schemas.microsoft.com/office/drawing/2014/main" val="1174370336"/>
                    </a:ext>
                  </a:extLst>
                </a:gridCol>
                <a:gridCol w="307016">
                  <a:extLst>
                    <a:ext uri="{9D8B030D-6E8A-4147-A177-3AD203B41FA5}">
                      <a16:colId xmlns:a16="http://schemas.microsoft.com/office/drawing/2014/main" val="4133026539"/>
                    </a:ext>
                  </a:extLst>
                </a:gridCol>
                <a:gridCol w="535646">
                  <a:extLst>
                    <a:ext uri="{9D8B030D-6E8A-4147-A177-3AD203B41FA5}">
                      <a16:colId xmlns:a16="http://schemas.microsoft.com/office/drawing/2014/main" val="2264934667"/>
                    </a:ext>
                  </a:extLst>
                </a:gridCol>
                <a:gridCol w="685888">
                  <a:extLst>
                    <a:ext uri="{9D8B030D-6E8A-4147-A177-3AD203B41FA5}">
                      <a16:colId xmlns:a16="http://schemas.microsoft.com/office/drawing/2014/main" val="801274733"/>
                    </a:ext>
                  </a:extLst>
                </a:gridCol>
                <a:gridCol w="641795">
                  <a:extLst>
                    <a:ext uri="{9D8B030D-6E8A-4147-A177-3AD203B41FA5}">
                      <a16:colId xmlns:a16="http://schemas.microsoft.com/office/drawing/2014/main" val="1468096172"/>
                    </a:ext>
                  </a:extLst>
                </a:gridCol>
                <a:gridCol w="365807">
                  <a:extLst>
                    <a:ext uri="{9D8B030D-6E8A-4147-A177-3AD203B41FA5}">
                      <a16:colId xmlns:a16="http://schemas.microsoft.com/office/drawing/2014/main" val="309355285"/>
                    </a:ext>
                  </a:extLst>
                </a:gridCol>
                <a:gridCol w="457259">
                  <a:extLst>
                    <a:ext uri="{9D8B030D-6E8A-4147-A177-3AD203B41FA5}">
                      <a16:colId xmlns:a16="http://schemas.microsoft.com/office/drawing/2014/main" val="2288803528"/>
                    </a:ext>
                  </a:extLst>
                </a:gridCol>
                <a:gridCol w="738146">
                  <a:extLst>
                    <a:ext uri="{9D8B030D-6E8A-4147-A177-3AD203B41FA5}">
                      <a16:colId xmlns:a16="http://schemas.microsoft.com/office/drawing/2014/main" val="1820629015"/>
                    </a:ext>
                  </a:extLst>
                </a:gridCol>
                <a:gridCol w="622199">
                  <a:extLst>
                    <a:ext uri="{9D8B030D-6E8A-4147-A177-3AD203B41FA5}">
                      <a16:colId xmlns:a16="http://schemas.microsoft.com/office/drawing/2014/main" val="630333841"/>
                    </a:ext>
                  </a:extLst>
                </a:gridCol>
                <a:gridCol w="896555">
                  <a:extLst>
                    <a:ext uri="{9D8B030D-6E8A-4147-A177-3AD203B41FA5}">
                      <a16:colId xmlns:a16="http://schemas.microsoft.com/office/drawing/2014/main" val="520632661"/>
                    </a:ext>
                  </a:extLst>
                </a:gridCol>
              </a:tblGrid>
              <a:tr h="294619">
                <a:tc gridSpan="19">
                  <a:txBody>
                    <a:bodyPr/>
                    <a:lstStyle/>
                    <a:p>
                      <a:pPr algn="ctr" fontAlgn="b"/>
                      <a:r>
                        <a:rPr lang="en-GB" sz="1200" b="1" i="0" u="none" strike="noStrike" dirty="0">
                          <a:solidFill>
                            <a:srgbClr val="201751"/>
                          </a:solidFill>
                          <a:effectLst/>
                          <a:latin typeface="Arial" panose="020B0604020202020204" pitchFamily="34" charset="0"/>
                        </a:rPr>
                        <a:t>Futures on MSCI Indexes</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93477553"/>
                  </a:ext>
                </a:extLst>
              </a:tr>
              <a:tr h="212820">
                <a:tc>
                  <a:txBody>
                    <a:bodyPr/>
                    <a:lstStyle/>
                    <a:p>
                      <a:pPr algn="ctr" fontAlgn="b"/>
                      <a:r>
                        <a:rPr lang="en-GB" sz="800" b="1" i="0" u="none" strike="noStrike" dirty="0">
                          <a:solidFill>
                            <a:srgbClr val="201751"/>
                          </a:solidFill>
                          <a:effectLst/>
                          <a:latin typeface="Arial" panose="020B0604020202020204" pitchFamily="34" charset="0"/>
                        </a:rPr>
                        <a:t>A</a:t>
                      </a:r>
                    </a:p>
                  </a:txBody>
                  <a:tcPr marL="4918" marR="4918" marT="4918" marB="0" anchor="b">
                    <a:lnL w="12700" cap="flat" cmpd="sng" algn="ctr">
                      <a:noFill/>
                      <a:prstDash val="solid"/>
                      <a:round/>
                      <a:headEnd type="none" w="med" len="med"/>
                      <a:tailEnd type="none" w="med" len="med"/>
                    </a:lnL>
                    <a:lnR w="635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GB" sz="800" b="1" i="0" u="none" strike="noStrike" dirty="0">
                          <a:solidFill>
                            <a:srgbClr val="201751"/>
                          </a:solidFill>
                          <a:effectLst/>
                          <a:latin typeface="Arial" panose="020B0604020202020204" pitchFamily="34" charset="0"/>
                        </a:rPr>
                        <a:t>B</a:t>
                      </a:r>
                    </a:p>
                  </a:txBody>
                  <a:tcPr marL="4918" marR="4918" marT="4918" marB="0" anchor="b">
                    <a:lnL w="6350" cap="flat" cmpd="sng" algn="ctr">
                      <a:noFill/>
                      <a:prstDash val="solid"/>
                      <a:round/>
                      <a:headEnd type="none" w="med" len="med"/>
                      <a:tailEnd type="none" w="med" len="med"/>
                    </a:lnL>
                    <a:lnR w="635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GB" sz="800" b="1" i="0" u="none" strike="noStrike" dirty="0">
                          <a:solidFill>
                            <a:srgbClr val="201751"/>
                          </a:solidFill>
                          <a:effectLst/>
                          <a:latin typeface="Arial" panose="020B0604020202020204" pitchFamily="34" charset="0"/>
                        </a:rPr>
                        <a:t>C</a:t>
                      </a:r>
                    </a:p>
                  </a:txBody>
                  <a:tcPr marL="4918" marR="4918" marT="4918" marB="0" anchor="b">
                    <a:lnL w="6350" cap="flat" cmpd="sng" algn="ctr">
                      <a:noFill/>
                      <a:prstDash val="solid"/>
                      <a:round/>
                      <a:headEnd type="none" w="med" len="med"/>
                      <a:tailEnd type="none" w="med" len="med"/>
                    </a:lnL>
                    <a:lnR w="635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GB" sz="800" b="1" i="0" u="none" strike="noStrike" dirty="0">
                          <a:solidFill>
                            <a:srgbClr val="201751"/>
                          </a:solidFill>
                          <a:effectLst/>
                          <a:latin typeface="Arial" panose="020B0604020202020204" pitchFamily="34" charset="0"/>
                        </a:rPr>
                        <a:t> </a:t>
                      </a:r>
                    </a:p>
                  </a:txBody>
                  <a:tcPr marL="4918" marR="4918" marT="4918" marB="0" anchor="b">
                    <a:lnL w="6350" cap="flat" cmpd="sng" algn="ctr">
                      <a:noFill/>
                      <a:prstDash val="solid"/>
                      <a:round/>
                      <a:headEnd type="none" w="med" len="med"/>
                      <a:tailEnd type="none" w="med" len="med"/>
                    </a:lnL>
                    <a:lnR w="635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GB" sz="800" b="1" i="0" u="none" strike="noStrike" dirty="0">
                          <a:solidFill>
                            <a:srgbClr val="201751"/>
                          </a:solidFill>
                          <a:effectLst/>
                          <a:latin typeface="Arial" panose="020B0604020202020204" pitchFamily="34" charset="0"/>
                        </a:rPr>
                        <a:t>D</a:t>
                      </a:r>
                    </a:p>
                  </a:txBody>
                  <a:tcPr marL="4918" marR="4918" marT="4918" marB="0" anchor="b">
                    <a:lnL w="6350" cap="flat" cmpd="sng" algn="ctr">
                      <a:noFill/>
                      <a:prstDash val="solid"/>
                      <a:round/>
                      <a:headEnd type="none" w="med" len="med"/>
                      <a:tailEnd type="none" w="med" len="med"/>
                    </a:lnL>
                    <a:lnR w="635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GB" sz="800" b="1" i="0" u="none" strike="noStrike" dirty="0">
                          <a:solidFill>
                            <a:srgbClr val="201751"/>
                          </a:solidFill>
                          <a:effectLst/>
                          <a:latin typeface="Arial" panose="020B0604020202020204" pitchFamily="34" charset="0"/>
                        </a:rPr>
                        <a:t>E</a:t>
                      </a:r>
                    </a:p>
                  </a:txBody>
                  <a:tcPr marL="4918" marR="4918" marT="4918" marB="0" anchor="b">
                    <a:lnL w="6350" cap="flat" cmpd="sng" algn="ctr">
                      <a:noFill/>
                      <a:prstDash val="solid"/>
                      <a:round/>
                      <a:headEnd type="none" w="med" len="med"/>
                      <a:tailEnd type="none" w="med" len="med"/>
                    </a:lnL>
                    <a:lnR w="635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GB" sz="800" b="1" i="0" u="none" strike="noStrike" dirty="0">
                          <a:solidFill>
                            <a:srgbClr val="201751"/>
                          </a:solidFill>
                          <a:effectLst/>
                          <a:latin typeface="Arial" panose="020B0604020202020204" pitchFamily="34" charset="0"/>
                        </a:rPr>
                        <a:t>F</a:t>
                      </a:r>
                    </a:p>
                  </a:txBody>
                  <a:tcPr marL="4918" marR="4918" marT="4918" marB="0" anchor="b">
                    <a:lnL w="6350" cap="flat" cmpd="sng" algn="ctr">
                      <a:noFill/>
                      <a:prstDash val="solid"/>
                      <a:round/>
                      <a:headEnd type="none" w="med" len="med"/>
                      <a:tailEnd type="none" w="med" len="med"/>
                    </a:lnL>
                    <a:lnR w="635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GB" sz="800" b="1" i="0" u="none" strike="noStrike" dirty="0">
                          <a:solidFill>
                            <a:srgbClr val="201751"/>
                          </a:solidFill>
                          <a:effectLst/>
                          <a:latin typeface="Arial" panose="020B0604020202020204" pitchFamily="34" charset="0"/>
                        </a:rPr>
                        <a:t>G</a:t>
                      </a:r>
                    </a:p>
                  </a:txBody>
                  <a:tcPr marL="4918" marR="4918" marT="4918" marB="0" anchor="b">
                    <a:lnL w="6350" cap="flat" cmpd="sng" algn="ctr">
                      <a:noFill/>
                      <a:prstDash val="solid"/>
                      <a:round/>
                      <a:headEnd type="none" w="med" len="med"/>
                      <a:tailEnd type="none" w="med" len="med"/>
                    </a:lnL>
                    <a:lnR w="635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GB" sz="800" b="1" i="0" u="none" strike="noStrike" dirty="0">
                          <a:solidFill>
                            <a:srgbClr val="201751"/>
                          </a:solidFill>
                          <a:effectLst/>
                          <a:latin typeface="Arial" panose="020B0604020202020204" pitchFamily="34" charset="0"/>
                        </a:rPr>
                        <a:t>H</a:t>
                      </a:r>
                    </a:p>
                  </a:txBody>
                  <a:tcPr marL="4918" marR="4918" marT="4918" marB="0" anchor="b">
                    <a:lnL w="6350" cap="flat" cmpd="sng" algn="ctr">
                      <a:noFill/>
                      <a:prstDash val="solid"/>
                      <a:round/>
                      <a:headEnd type="none" w="med" len="med"/>
                      <a:tailEnd type="none" w="med" len="med"/>
                    </a:lnL>
                    <a:lnR w="635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GB" sz="800" b="1" i="0" u="none" strike="noStrike" dirty="0">
                          <a:solidFill>
                            <a:srgbClr val="201751"/>
                          </a:solidFill>
                          <a:effectLst/>
                          <a:latin typeface="Arial" panose="020B0604020202020204" pitchFamily="34" charset="0"/>
                        </a:rPr>
                        <a:t>I</a:t>
                      </a:r>
                    </a:p>
                  </a:txBody>
                  <a:tcPr marL="4918" marR="4918" marT="4918" marB="0" anchor="b">
                    <a:lnL w="6350" cap="flat" cmpd="sng" algn="ctr">
                      <a:noFill/>
                      <a:prstDash val="solid"/>
                      <a:round/>
                      <a:headEnd type="none" w="med" len="med"/>
                      <a:tailEnd type="none" w="med" len="med"/>
                    </a:lnL>
                    <a:lnR w="635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GB" sz="800" b="1" i="0" u="none" strike="noStrike" dirty="0">
                          <a:solidFill>
                            <a:srgbClr val="201751"/>
                          </a:solidFill>
                          <a:effectLst/>
                          <a:latin typeface="Arial" panose="020B0604020202020204" pitchFamily="34" charset="0"/>
                        </a:rPr>
                        <a:t>J</a:t>
                      </a:r>
                    </a:p>
                  </a:txBody>
                  <a:tcPr marL="4918" marR="4918" marT="4918" marB="0" anchor="b">
                    <a:lnL w="6350" cap="flat" cmpd="sng" algn="ctr">
                      <a:noFill/>
                      <a:prstDash val="solid"/>
                      <a:round/>
                      <a:headEnd type="none" w="med" len="med"/>
                      <a:tailEnd type="none" w="med" len="med"/>
                    </a:lnL>
                    <a:lnR w="635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GB" sz="800" b="1" i="0" u="none" strike="noStrike" dirty="0">
                          <a:solidFill>
                            <a:srgbClr val="201751"/>
                          </a:solidFill>
                          <a:effectLst/>
                          <a:latin typeface="Arial" panose="020B0604020202020204" pitchFamily="34" charset="0"/>
                        </a:rPr>
                        <a:t>K</a:t>
                      </a:r>
                    </a:p>
                  </a:txBody>
                  <a:tcPr marL="4918" marR="4918" marT="4918" marB="0" anchor="b">
                    <a:lnL w="6350" cap="flat" cmpd="sng" algn="ctr">
                      <a:noFill/>
                      <a:prstDash val="solid"/>
                      <a:round/>
                      <a:headEnd type="none" w="med" len="med"/>
                      <a:tailEnd type="none" w="med" len="med"/>
                    </a:lnL>
                    <a:lnR w="635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GB" sz="800" b="1" i="0" u="none" strike="noStrike" dirty="0">
                          <a:solidFill>
                            <a:srgbClr val="201751"/>
                          </a:solidFill>
                          <a:effectLst/>
                          <a:latin typeface="Arial" panose="020B0604020202020204" pitchFamily="34" charset="0"/>
                        </a:rPr>
                        <a:t>L</a:t>
                      </a:r>
                    </a:p>
                  </a:txBody>
                  <a:tcPr marL="4918" marR="4918" marT="4918" marB="0" anchor="b">
                    <a:lnL w="6350" cap="flat" cmpd="sng" algn="ctr">
                      <a:noFill/>
                      <a:prstDash val="solid"/>
                      <a:round/>
                      <a:headEnd type="none" w="med" len="med"/>
                      <a:tailEnd type="none" w="med" len="med"/>
                    </a:lnL>
                    <a:lnR w="635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GB" sz="800" b="1" i="0" u="none" strike="noStrike" dirty="0">
                          <a:solidFill>
                            <a:srgbClr val="201751"/>
                          </a:solidFill>
                          <a:effectLst/>
                          <a:latin typeface="Arial" panose="020B0604020202020204" pitchFamily="34" charset="0"/>
                        </a:rPr>
                        <a:t>M</a:t>
                      </a:r>
                    </a:p>
                  </a:txBody>
                  <a:tcPr marL="4918" marR="4918" marT="4918" marB="0" anchor="b">
                    <a:lnL w="6350" cap="flat" cmpd="sng" algn="ctr">
                      <a:noFill/>
                      <a:prstDash val="solid"/>
                      <a:round/>
                      <a:headEnd type="none" w="med" len="med"/>
                      <a:tailEnd type="none" w="med" len="med"/>
                    </a:lnL>
                    <a:lnR w="635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GB" sz="800" b="1" i="0" u="none" strike="noStrike" dirty="0">
                          <a:solidFill>
                            <a:srgbClr val="201751"/>
                          </a:solidFill>
                          <a:effectLst/>
                          <a:latin typeface="Arial" panose="020B0604020202020204" pitchFamily="34" charset="0"/>
                        </a:rPr>
                        <a:t>N</a:t>
                      </a:r>
                    </a:p>
                  </a:txBody>
                  <a:tcPr marL="4918" marR="4918" marT="4918" marB="0" anchor="b">
                    <a:lnL w="6350" cap="flat" cmpd="sng" algn="ctr">
                      <a:noFill/>
                      <a:prstDash val="solid"/>
                      <a:round/>
                      <a:headEnd type="none" w="med" len="med"/>
                      <a:tailEnd type="none" w="med" len="med"/>
                    </a:lnL>
                    <a:lnR w="635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GB" sz="800" b="1" i="0" u="none" strike="noStrike" dirty="0">
                          <a:solidFill>
                            <a:srgbClr val="201751"/>
                          </a:solidFill>
                          <a:effectLst/>
                          <a:latin typeface="Arial" panose="020B0604020202020204" pitchFamily="34" charset="0"/>
                        </a:rPr>
                        <a:t>O</a:t>
                      </a:r>
                    </a:p>
                  </a:txBody>
                  <a:tcPr marL="4918" marR="4918" marT="4918" marB="0" anchor="b">
                    <a:lnL w="6350" cap="flat" cmpd="sng" algn="ctr">
                      <a:noFill/>
                      <a:prstDash val="solid"/>
                      <a:round/>
                      <a:headEnd type="none" w="med" len="med"/>
                      <a:tailEnd type="none" w="med" len="med"/>
                    </a:lnL>
                    <a:lnR w="635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GB" sz="800" b="1" i="0" u="none" strike="noStrike" dirty="0">
                          <a:solidFill>
                            <a:srgbClr val="201751"/>
                          </a:solidFill>
                          <a:effectLst/>
                          <a:latin typeface="Arial" panose="020B0604020202020204" pitchFamily="34" charset="0"/>
                        </a:rPr>
                        <a:t>P</a:t>
                      </a:r>
                    </a:p>
                  </a:txBody>
                  <a:tcPr marL="4918" marR="4918" marT="4918" marB="0" anchor="b">
                    <a:lnL w="6350" cap="flat" cmpd="sng" algn="ctr">
                      <a:noFill/>
                      <a:prstDash val="solid"/>
                      <a:round/>
                      <a:headEnd type="none" w="med" len="med"/>
                      <a:tailEnd type="none" w="med" len="med"/>
                    </a:lnL>
                    <a:lnR w="635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GB" sz="800" b="1" i="0" u="none" strike="noStrike" dirty="0">
                          <a:solidFill>
                            <a:srgbClr val="201751"/>
                          </a:solidFill>
                          <a:effectLst/>
                          <a:latin typeface="Arial" panose="020B0604020202020204" pitchFamily="34" charset="0"/>
                        </a:rPr>
                        <a:t>Q</a:t>
                      </a:r>
                    </a:p>
                  </a:txBody>
                  <a:tcPr marL="4918" marR="4918" marT="4918" marB="0" anchor="b">
                    <a:lnL w="6350" cap="flat" cmpd="sng" algn="ctr">
                      <a:noFill/>
                      <a:prstDash val="solid"/>
                      <a:round/>
                      <a:headEnd type="none" w="med" len="med"/>
                      <a:tailEnd type="none" w="med" len="med"/>
                    </a:lnL>
                    <a:lnR w="635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GB" sz="800" b="1" i="0" u="none" strike="noStrike" dirty="0">
                          <a:solidFill>
                            <a:srgbClr val="201751"/>
                          </a:solidFill>
                          <a:effectLst/>
                          <a:latin typeface="Arial" panose="020B0604020202020204" pitchFamily="34" charset="0"/>
                        </a:rPr>
                        <a:t>R</a:t>
                      </a:r>
                    </a:p>
                  </a:txBody>
                  <a:tcPr marL="4918" marR="4918" marT="4918" marB="0" anchor="b">
                    <a:lnL w="635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39770347"/>
                  </a:ext>
                </a:extLst>
              </a:tr>
              <a:tr h="739528">
                <a:tc>
                  <a:txBody>
                    <a:bodyPr/>
                    <a:lstStyle/>
                    <a:p>
                      <a:pPr algn="ctr" rtl="0" fontAlgn="ctr"/>
                      <a:r>
                        <a:rPr lang="en-GB" sz="800" b="1" i="0" u="none" strike="noStrike" dirty="0">
                          <a:solidFill>
                            <a:srgbClr val="FFFFFF"/>
                          </a:solidFill>
                          <a:effectLst/>
                          <a:latin typeface="Arial" panose="020B0604020202020204" pitchFamily="34" charset="0"/>
                        </a:rPr>
                        <a:t>Market</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201751"/>
                    </a:solidFill>
                  </a:tcPr>
                </a:tc>
                <a:tc>
                  <a:txBody>
                    <a:bodyPr/>
                    <a:lstStyle/>
                    <a:p>
                      <a:pPr algn="ctr" rtl="0" fontAlgn="ctr"/>
                      <a:r>
                        <a:rPr lang="en-GB" sz="800" b="1" i="0" u="none" strike="noStrike" dirty="0" err="1">
                          <a:solidFill>
                            <a:srgbClr val="FFFFFF"/>
                          </a:solidFill>
                          <a:effectLst/>
                          <a:latin typeface="Arial" panose="020B0604020202020204" pitchFamily="34" charset="0"/>
                        </a:rPr>
                        <a:t>Eurex</a:t>
                      </a:r>
                      <a:r>
                        <a:rPr lang="en-GB" sz="800" b="1" i="0" u="none" strike="noStrike" dirty="0">
                          <a:solidFill>
                            <a:srgbClr val="FFFFFF"/>
                          </a:solidFill>
                          <a:effectLst/>
                          <a:latin typeface="Arial" panose="020B0604020202020204" pitchFamily="34" charset="0"/>
                        </a:rPr>
                        <a:t> Code</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201751"/>
                    </a:solidFill>
                  </a:tcPr>
                </a:tc>
                <a:tc>
                  <a:txBody>
                    <a:bodyPr/>
                    <a:lstStyle/>
                    <a:p>
                      <a:pPr algn="ctr" rtl="0" fontAlgn="ctr"/>
                      <a:r>
                        <a:rPr lang="en-GB" sz="800" b="1" i="0" u="none" strike="noStrike" dirty="0">
                          <a:solidFill>
                            <a:srgbClr val="FFFFFF"/>
                          </a:solidFill>
                          <a:effectLst/>
                          <a:latin typeface="Arial" panose="020B0604020202020204" pitchFamily="34" charset="0"/>
                        </a:rPr>
                        <a:t>Index Name</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201751"/>
                    </a:solidFill>
                  </a:tcPr>
                </a:tc>
                <a:tc>
                  <a:txBody>
                    <a:bodyPr/>
                    <a:lstStyle/>
                    <a:p>
                      <a:pPr algn="ctr" rtl="0" fontAlgn="ctr"/>
                      <a:r>
                        <a:rPr lang="en-GB" sz="800" b="1" i="0" u="none" strike="noStrike" dirty="0">
                          <a:solidFill>
                            <a:srgbClr val="FFFFFF"/>
                          </a:solidFill>
                          <a:effectLst/>
                          <a:latin typeface="Arial" panose="020B0604020202020204" pitchFamily="34" charset="0"/>
                        </a:rPr>
                        <a:t>CFTC Approval</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201751"/>
                    </a:solidFill>
                  </a:tcPr>
                </a:tc>
                <a:tc>
                  <a:txBody>
                    <a:bodyPr/>
                    <a:lstStyle/>
                    <a:p>
                      <a:pPr algn="ctr" rtl="0" fontAlgn="ctr"/>
                      <a:r>
                        <a:rPr lang="en-GB" sz="800" b="1" i="0" u="none" strike="noStrike" dirty="0">
                          <a:solidFill>
                            <a:srgbClr val="FFFFFF"/>
                          </a:solidFill>
                          <a:effectLst/>
                          <a:latin typeface="Arial" panose="020B0604020202020204" pitchFamily="34" charset="0"/>
                        </a:rPr>
                        <a:t>Currency</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201751"/>
                    </a:solidFill>
                  </a:tcPr>
                </a:tc>
                <a:tc>
                  <a:txBody>
                    <a:bodyPr/>
                    <a:lstStyle/>
                    <a:p>
                      <a:pPr algn="ctr" rtl="0" fontAlgn="ctr"/>
                      <a:r>
                        <a:rPr lang="en-GB" sz="800" b="1" i="0" u="none" strike="noStrike" dirty="0">
                          <a:solidFill>
                            <a:srgbClr val="FFFFFF"/>
                          </a:solidFill>
                          <a:effectLst/>
                          <a:latin typeface="Arial" panose="020B0604020202020204" pitchFamily="34" charset="0"/>
                        </a:rPr>
                        <a:t>Index Type</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201751"/>
                    </a:solidFill>
                  </a:tcPr>
                </a:tc>
                <a:tc>
                  <a:txBody>
                    <a:bodyPr/>
                    <a:lstStyle/>
                    <a:p>
                      <a:pPr algn="ctr" rtl="0" fontAlgn="ctr"/>
                      <a:r>
                        <a:rPr lang="en-GB" sz="800" b="1" i="0" u="none" strike="noStrike" dirty="0">
                          <a:solidFill>
                            <a:srgbClr val="FFFFFF"/>
                          </a:solidFill>
                          <a:effectLst/>
                          <a:latin typeface="Arial" panose="020B0604020202020204" pitchFamily="34" charset="0"/>
                        </a:rPr>
                        <a:t>Index Code</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201751"/>
                    </a:solidFill>
                  </a:tcPr>
                </a:tc>
                <a:tc>
                  <a:txBody>
                    <a:bodyPr/>
                    <a:lstStyle/>
                    <a:p>
                      <a:pPr algn="ctr" rtl="0" fontAlgn="ctr"/>
                      <a:r>
                        <a:rPr lang="en-GB" sz="800" b="1" i="0" u="none" strike="noStrike" dirty="0">
                          <a:solidFill>
                            <a:srgbClr val="FFFFFF"/>
                          </a:solidFill>
                          <a:effectLst/>
                          <a:latin typeface="Arial" panose="020B0604020202020204" pitchFamily="34" charset="0"/>
                        </a:rPr>
                        <a:t>Future</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201751"/>
                    </a:solidFill>
                  </a:tcPr>
                </a:tc>
                <a:tc>
                  <a:txBody>
                    <a:bodyPr/>
                    <a:lstStyle/>
                    <a:p>
                      <a:pPr algn="ctr" rtl="0" fontAlgn="ctr"/>
                      <a:r>
                        <a:rPr lang="en-GB" sz="800" b="1" i="0" u="none" strike="noStrike" dirty="0">
                          <a:solidFill>
                            <a:srgbClr val="FFFFFF"/>
                          </a:solidFill>
                          <a:effectLst/>
                          <a:latin typeface="Arial" panose="020B0604020202020204" pitchFamily="34" charset="0"/>
                        </a:rPr>
                        <a:t>Multiplier</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201751"/>
                    </a:solidFill>
                  </a:tcPr>
                </a:tc>
                <a:tc>
                  <a:txBody>
                    <a:bodyPr/>
                    <a:lstStyle/>
                    <a:p>
                      <a:pPr algn="ctr" rtl="0" fontAlgn="ctr"/>
                      <a:r>
                        <a:rPr lang="en-GB" sz="800" b="1" i="0" u="none" strike="noStrike" dirty="0">
                          <a:solidFill>
                            <a:srgbClr val="FFFFFF"/>
                          </a:solidFill>
                          <a:effectLst/>
                          <a:latin typeface="Arial" panose="020B0604020202020204" pitchFamily="34" charset="0"/>
                        </a:rPr>
                        <a:t>Tick</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201751"/>
                    </a:solidFill>
                  </a:tcPr>
                </a:tc>
                <a:tc>
                  <a:txBody>
                    <a:bodyPr/>
                    <a:lstStyle/>
                    <a:p>
                      <a:pPr algn="ctr" rtl="0" fontAlgn="ctr"/>
                      <a:r>
                        <a:rPr lang="en-GB" sz="800" b="1" i="0" u="none" strike="noStrike" dirty="0">
                          <a:solidFill>
                            <a:srgbClr val="FFFFFF"/>
                          </a:solidFill>
                          <a:effectLst/>
                          <a:latin typeface="Arial" panose="020B0604020202020204" pitchFamily="34" charset="0"/>
                        </a:rPr>
                        <a:t>Min. Block Size</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201751"/>
                    </a:solidFill>
                  </a:tcPr>
                </a:tc>
                <a:tc>
                  <a:txBody>
                    <a:bodyPr/>
                    <a:lstStyle/>
                    <a:p>
                      <a:pPr algn="ctr" rtl="0" fontAlgn="ctr"/>
                      <a:r>
                        <a:rPr lang="en-GB" sz="800" b="1" i="0" u="none" strike="noStrike" dirty="0">
                          <a:solidFill>
                            <a:srgbClr val="FFFFFF"/>
                          </a:solidFill>
                          <a:effectLst/>
                          <a:latin typeface="Arial" panose="020B0604020202020204" pitchFamily="34" charset="0"/>
                        </a:rPr>
                        <a:t>% Off-Book (August)</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201751"/>
                    </a:solidFill>
                  </a:tcPr>
                </a:tc>
                <a:tc>
                  <a:txBody>
                    <a:bodyPr/>
                    <a:lstStyle/>
                    <a:p>
                      <a:pPr algn="ctr" rtl="0" fontAlgn="ctr"/>
                      <a:r>
                        <a:rPr lang="en-GB" sz="800" b="1" i="0" u="none" strike="noStrike" dirty="0">
                          <a:solidFill>
                            <a:srgbClr val="FFFFFF"/>
                          </a:solidFill>
                          <a:effectLst/>
                          <a:latin typeface="Arial" panose="020B0604020202020204" pitchFamily="34" charset="0"/>
                        </a:rPr>
                        <a:t>% Agency Cleared Volume (August)</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201751"/>
                    </a:solidFill>
                  </a:tcPr>
                </a:tc>
                <a:tc>
                  <a:txBody>
                    <a:bodyPr/>
                    <a:lstStyle/>
                    <a:p>
                      <a:pPr algn="ctr" rtl="0" fontAlgn="ctr"/>
                      <a:r>
                        <a:rPr lang="en-GB" sz="800" b="1" i="0" u="none" strike="noStrike" dirty="0">
                          <a:solidFill>
                            <a:srgbClr val="FFFFFF"/>
                          </a:solidFill>
                          <a:effectLst/>
                          <a:latin typeface="Arial" panose="020B0604020202020204" pitchFamily="34" charset="0"/>
                        </a:rPr>
                        <a:t>Notional Value per Contract (USD)</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201751"/>
                    </a:solidFill>
                  </a:tcPr>
                </a:tc>
                <a:tc>
                  <a:txBody>
                    <a:bodyPr/>
                    <a:lstStyle/>
                    <a:p>
                      <a:pPr algn="ctr" rtl="0" fontAlgn="ctr"/>
                      <a:r>
                        <a:rPr lang="en-GB" sz="800" b="1" i="0" u="none" strike="noStrike" dirty="0">
                          <a:solidFill>
                            <a:srgbClr val="FFFFFF"/>
                          </a:solidFill>
                          <a:effectLst/>
                          <a:latin typeface="Arial" panose="020B0604020202020204" pitchFamily="34" charset="0"/>
                        </a:rPr>
                        <a:t> ADV 2020 </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201751"/>
                    </a:solidFill>
                  </a:tcPr>
                </a:tc>
                <a:tc>
                  <a:txBody>
                    <a:bodyPr/>
                    <a:lstStyle/>
                    <a:p>
                      <a:pPr algn="ctr" rtl="0" fontAlgn="ctr"/>
                      <a:r>
                        <a:rPr lang="en-GB" sz="800" b="1" i="0" u="none" strike="noStrike" dirty="0">
                          <a:solidFill>
                            <a:srgbClr val="FFFFFF"/>
                          </a:solidFill>
                          <a:effectLst/>
                          <a:latin typeface="Arial" panose="020B0604020202020204" pitchFamily="34" charset="0"/>
                        </a:rPr>
                        <a:t> Volume (August) </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201751"/>
                    </a:solidFill>
                  </a:tcPr>
                </a:tc>
                <a:tc>
                  <a:txBody>
                    <a:bodyPr/>
                    <a:lstStyle/>
                    <a:p>
                      <a:pPr algn="ctr" rtl="0" fontAlgn="ctr"/>
                      <a:r>
                        <a:rPr lang="en-GB" sz="800" b="1" i="0" u="none" strike="noStrike" dirty="0">
                          <a:solidFill>
                            <a:srgbClr val="FFFFFF"/>
                          </a:solidFill>
                          <a:effectLst/>
                          <a:latin typeface="Arial" panose="020B0604020202020204" pitchFamily="34" charset="0"/>
                        </a:rPr>
                        <a:t> Volume in EUR (August) </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201751"/>
                    </a:solidFill>
                  </a:tcPr>
                </a:tc>
                <a:tc>
                  <a:txBody>
                    <a:bodyPr/>
                    <a:lstStyle/>
                    <a:p>
                      <a:pPr algn="ctr" rtl="0" fontAlgn="ctr"/>
                      <a:r>
                        <a:rPr lang="en-GB" sz="800" b="1" i="0" u="none" strike="noStrike" dirty="0">
                          <a:solidFill>
                            <a:srgbClr val="FFFFFF"/>
                          </a:solidFill>
                          <a:effectLst/>
                          <a:latin typeface="Arial" panose="020B0604020202020204" pitchFamily="34" charset="0"/>
                        </a:rPr>
                        <a:t> Open Interest as of August 31, 2020 </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201751"/>
                    </a:solidFill>
                  </a:tcPr>
                </a:tc>
                <a:tc>
                  <a:txBody>
                    <a:bodyPr/>
                    <a:lstStyle/>
                    <a:p>
                      <a:pPr algn="ctr" rtl="0" fontAlgn="ctr"/>
                      <a:r>
                        <a:rPr lang="en-GB" sz="800" b="1" i="0" u="none" strike="noStrike" dirty="0">
                          <a:solidFill>
                            <a:srgbClr val="FFFFFF"/>
                          </a:solidFill>
                          <a:effectLst/>
                          <a:latin typeface="Arial" panose="020B0604020202020204" pitchFamily="34" charset="0"/>
                        </a:rPr>
                        <a:t> Open Interest in EUR as of August 31, 2020 </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201751"/>
                    </a:solidFill>
                  </a:tcPr>
                </a:tc>
                <a:extLst>
                  <a:ext uri="{0D108BD9-81ED-4DB2-BD59-A6C34878D82A}">
                    <a16:rowId xmlns:a16="http://schemas.microsoft.com/office/drawing/2014/main" val="2658535887"/>
                  </a:ext>
                </a:extLst>
              </a:tr>
              <a:tr h="444002">
                <a:tc>
                  <a:txBody>
                    <a:bodyPr/>
                    <a:lstStyle/>
                    <a:p>
                      <a:pPr algn="ctr" rtl="0" fontAlgn="ctr"/>
                      <a:r>
                        <a:rPr lang="en-GB" sz="800" b="1" i="0" u="none" strike="noStrike" dirty="0">
                          <a:solidFill>
                            <a:srgbClr val="201751"/>
                          </a:solidFill>
                          <a:effectLst/>
                          <a:latin typeface="Arial" panose="020B0604020202020204" pitchFamily="34" charset="0"/>
                        </a:rPr>
                        <a:t>EM</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F3F3F3"/>
                    </a:solidFill>
                  </a:tcPr>
                </a:tc>
                <a:tc>
                  <a:txBody>
                    <a:bodyPr/>
                    <a:lstStyle/>
                    <a:p>
                      <a:pPr algn="ctr" rtl="0" fontAlgn="ctr"/>
                      <a:r>
                        <a:rPr lang="en-GB" sz="800" b="1" i="0" u="none" strike="noStrike" dirty="0">
                          <a:solidFill>
                            <a:srgbClr val="201751"/>
                          </a:solidFill>
                          <a:effectLst/>
                          <a:latin typeface="Arial" panose="020B0604020202020204" pitchFamily="34" charset="0"/>
                        </a:rPr>
                        <a:t>FMRS</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F3F3F3"/>
                    </a:solidFill>
                  </a:tcPr>
                </a:tc>
                <a:tc>
                  <a:txBody>
                    <a:bodyPr/>
                    <a:lstStyle/>
                    <a:p>
                      <a:pPr algn="ctr" rtl="0" fontAlgn="ctr"/>
                      <a:r>
                        <a:rPr lang="en-GB" sz="800" b="1" i="0" u="none" strike="noStrike" dirty="0">
                          <a:solidFill>
                            <a:srgbClr val="201751"/>
                          </a:solidFill>
                          <a:effectLst/>
                          <a:latin typeface="Arial" panose="020B0604020202020204" pitchFamily="34" charset="0"/>
                        </a:rPr>
                        <a:t>MSCI Russia</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F3F3F3"/>
                    </a:solidFill>
                  </a:tcPr>
                </a:tc>
                <a:tc>
                  <a:txBody>
                    <a:bodyPr/>
                    <a:lstStyle/>
                    <a:p>
                      <a:pPr algn="ctr" rtl="0" fontAlgn="ctr"/>
                      <a:r>
                        <a:rPr lang="en-GB" sz="800" b="1" i="0" u="none" strike="noStrike" dirty="0">
                          <a:solidFill>
                            <a:srgbClr val="201751"/>
                          </a:solidFill>
                          <a:effectLst/>
                          <a:latin typeface="Arial" panose="020B0604020202020204" pitchFamily="34" charset="0"/>
                        </a:rPr>
                        <a:t>N</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F3F3F3"/>
                    </a:solidFill>
                  </a:tcPr>
                </a:tc>
                <a:tc>
                  <a:txBody>
                    <a:bodyPr/>
                    <a:lstStyle/>
                    <a:p>
                      <a:pPr algn="ctr" rtl="0" fontAlgn="ctr"/>
                      <a:r>
                        <a:rPr lang="en-GB" sz="800" b="1" i="0" u="none" strike="noStrike" dirty="0">
                          <a:solidFill>
                            <a:srgbClr val="201751"/>
                          </a:solidFill>
                          <a:effectLst/>
                          <a:latin typeface="Arial" panose="020B0604020202020204" pitchFamily="34" charset="0"/>
                        </a:rPr>
                        <a:t>USD</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F3F3F3"/>
                    </a:solidFill>
                  </a:tcPr>
                </a:tc>
                <a:tc>
                  <a:txBody>
                    <a:bodyPr/>
                    <a:lstStyle/>
                    <a:p>
                      <a:pPr algn="ctr" rtl="0" fontAlgn="ctr"/>
                      <a:r>
                        <a:rPr lang="en-GB" sz="800" b="1" i="0" u="none" strike="noStrike" dirty="0">
                          <a:solidFill>
                            <a:srgbClr val="201751"/>
                          </a:solidFill>
                          <a:effectLst/>
                          <a:latin typeface="Arial" panose="020B0604020202020204" pitchFamily="34" charset="0"/>
                        </a:rPr>
                        <a:t>NTR</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F3F3F3"/>
                    </a:solidFill>
                  </a:tcPr>
                </a:tc>
                <a:tc>
                  <a:txBody>
                    <a:bodyPr/>
                    <a:lstStyle/>
                    <a:p>
                      <a:pPr algn="ctr" rtl="0" fontAlgn="ctr"/>
                      <a:r>
                        <a:rPr lang="en-GB" sz="800" b="1" i="0" u="none" strike="noStrike" dirty="0">
                          <a:solidFill>
                            <a:srgbClr val="201751"/>
                          </a:solidFill>
                          <a:effectLst/>
                          <a:latin typeface="Arial" panose="020B0604020202020204" pitchFamily="34" charset="0"/>
                        </a:rPr>
                        <a:t>NDEUSRU Index</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F3F3F3"/>
                    </a:solidFill>
                  </a:tcPr>
                </a:tc>
                <a:tc>
                  <a:txBody>
                    <a:bodyPr/>
                    <a:lstStyle/>
                    <a:p>
                      <a:pPr algn="ctr" rtl="0" fontAlgn="ctr"/>
                      <a:r>
                        <a:rPr lang="en-GB" sz="800" b="1" i="0" u="none" strike="noStrike" dirty="0">
                          <a:solidFill>
                            <a:srgbClr val="201751"/>
                          </a:solidFill>
                          <a:effectLst/>
                          <a:latin typeface="Arial" panose="020B0604020202020204" pitchFamily="34" charset="0"/>
                        </a:rPr>
                        <a:t>ZWBA</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F3F3F3"/>
                    </a:solidFill>
                  </a:tcPr>
                </a:tc>
                <a:tc>
                  <a:txBody>
                    <a:bodyPr/>
                    <a:lstStyle/>
                    <a:p>
                      <a:pPr algn="ctr" rtl="0" fontAlgn="ctr"/>
                      <a:r>
                        <a:rPr lang="en-GB" sz="800" b="1" i="0" u="none" strike="noStrike" dirty="0">
                          <a:solidFill>
                            <a:srgbClr val="201751"/>
                          </a:solidFill>
                          <a:effectLst/>
                          <a:latin typeface="Arial" panose="020B0604020202020204" pitchFamily="34" charset="0"/>
                        </a:rPr>
                        <a:t>50</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F3F3F3"/>
                    </a:solidFill>
                  </a:tcPr>
                </a:tc>
                <a:tc>
                  <a:txBody>
                    <a:bodyPr/>
                    <a:lstStyle/>
                    <a:p>
                      <a:pPr algn="ctr" rtl="0" fontAlgn="ctr"/>
                      <a:r>
                        <a:rPr lang="en-GB" sz="800" b="1" i="0" u="none" strike="noStrike" dirty="0">
                          <a:solidFill>
                            <a:srgbClr val="201751"/>
                          </a:solidFill>
                          <a:effectLst/>
                          <a:latin typeface="Arial" panose="020B0604020202020204" pitchFamily="34" charset="0"/>
                        </a:rPr>
                        <a:t>0.1</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F3F3F3"/>
                    </a:solidFill>
                  </a:tcPr>
                </a:tc>
                <a:tc>
                  <a:txBody>
                    <a:bodyPr/>
                    <a:lstStyle/>
                    <a:p>
                      <a:pPr algn="ctr" rtl="0" fontAlgn="ctr"/>
                      <a:r>
                        <a:rPr lang="en-GB" sz="800" b="1" i="0" u="none" strike="noStrike" dirty="0">
                          <a:solidFill>
                            <a:srgbClr val="201751"/>
                          </a:solidFill>
                          <a:effectLst/>
                          <a:latin typeface="Arial" panose="020B0604020202020204" pitchFamily="34" charset="0"/>
                        </a:rPr>
                        <a:t>10</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F3F3F3"/>
                    </a:solidFill>
                  </a:tcPr>
                </a:tc>
                <a:tc>
                  <a:txBody>
                    <a:bodyPr/>
                    <a:lstStyle/>
                    <a:p>
                      <a:pPr algn="ctr" rtl="0" fontAlgn="ctr"/>
                      <a:r>
                        <a:rPr lang="en-GB" sz="800" b="1" i="0" u="none" strike="noStrike" dirty="0">
                          <a:solidFill>
                            <a:srgbClr val="201751"/>
                          </a:solidFill>
                          <a:effectLst/>
                          <a:latin typeface="Arial" panose="020B0604020202020204" pitchFamily="34" charset="0"/>
                        </a:rPr>
                        <a:t>0.0%</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F3F3F3"/>
                    </a:solidFill>
                  </a:tcPr>
                </a:tc>
                <a:tc>
                  <a:txBody>
                    <a:bodyPr/>
                    <a:lstStyle/>
                    <a:p>
                      <a:pPr algn="ctr" rtl="0" fontAlgn="ctr"/>
                      <a:r>
                        <a:rPr lang="en-GB" sz="800" b="1" i="0" u="none" strike="noStrike" dirty="0">
                          <a:solidFill>
                            <a:srgbClr val="201751"/>
                          </a:solidFill>
                          <a:effectLst/>
                          <a:latin typeface="Arial" panose="020B0604020202020204" pitchFamily="34" charset="0"/>
                        </a:rPr>
                        <a:t>35.9%</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F3F3F3"/>
                    </a:solidFill>
                  </a:tcPr>
                </a:tc>
                <a:tc>
                  <a:txBody>
                    <a:bodyPr/>
                    <a:lstStyle/>
                    <a:p>
                      <a:pPr algn="ctr" rtl="0" fontAlgn="ctr"/>
                      <a:r>
                        <a:rPr lang="en-GB" sz="800" b="1" i="0" u="none" strike="noStrike" dirty="0">
                          <a:solidFill>
                            <a:srgbClr val="201751"/>
                          </a:solidFill>
                          <a:effectLst/>
                          <a:latin typeface="Arial" panose="020B0604020202020204" pitchFamily="34" charset="0"/>
                        </a:rPr>
                        <a:t>                   64,846 </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F3F3F3"/>
                    </a:solidFill>
                  </a:tcPr>
                </a:tc>
                <a:tc>
                  <a:txBody>
                    <a:bodyPr/>
                    <a:lstStyle/>
                    <a:p>
                      <a:pPr algn="ctr" rtl="0" fontAlgn="ctr"/>
                      <a:r>
                        <a:rPr lang="en-GB" sz="800" b="1" i="0" u="none" strike="noStrike" dirty="0">
                          <a:solidFill>
                            <a:srgbClr val="201751"/>
                          </a:solidFill>
                          <a:effectLst/>
                          <a:latin typeface="Arial" panose="020B0604020202020204" pitchFamily="34" charset="0"/>
                        </a:rPr>
                        <a:t>          411 </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F3F3F3"/>
                    </a:solidFill>
                  </a:tcPr>
                </a:tc>
                <a:tc>
                  <a:txBody>
                    <a:bodyPr/>
                    <a:lstStyle/>
                    <a:p>
                      <a:pPr algn="ctr" rtl="0" fontAlgn="ctr"/>
                      <a:r>
                        <a:rPr lang="en-GB" sz="800" b="1" i="0" u="none" strike="noStrike" dirty="0">
                          <a:solidFill>
                            <a:srgbClr val="201751"/>
                          </a:solidFill>
                          <a:effectLst/>
                          <a:latin typeface="Arial" panose="020B0604020202020204" pitchFamily="34" charset="0"/>
                        </a:rPr>
                        <a:t>        149,834 </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F3F3F3"/>
                    </a:solidFill>
                  </a:tcPr>
                </a:tc>
                <a:tc>
                  <a:txBody>
                    <a:bodyPr/>
                    <a:lstStyle/>
                    <a:p>
                      <a:pPr algn="ctr" rtl="0" fontAlgn="ctr"/>
                      <a:r>
                        <a:rPr lang="en-GB" sz="800" b="1" i="0" u="none" strike="noStrike" dirty="0">
                          <a:solidFill>
                            <a:srgbClr val="201751"/>
                          </a:solidFill>
                          <a:effectLst/>
                          <a:latin typeface="Arial" panose="020B0604020202020204" pitchFamily="34" charset="0"/>
                        </a:rPr>
                        <a:t>            8,137,503,748 </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F3F3F3"/>
                    </a:solidFill>
                  </a:tcPr>
                </a:tc>
                <a:tc>
                  <a:txBody>
                    <a:bodyPr/>
                    <a:lstStyle/>
                    <a:p>
                      <a:pPr algn="ctr" rtl="0" fontAlgn="ctr"/>
                      <a:r>
                        <a:rPr lang="en-GB" sz="800" b="1" i="0" u="none" strike="noStrike" dirty="0">
                          <a:solidFill>
                            <a:srgbClr val="201751"/>
                          </a:solidFill>
                          <a:effectLst/>
                          <a:latin typeface="Arial" panose="020B0604020202020204" pitchFamily="34" charset="0"/>
                        </a:rPr>
                        <a:t>                360,581 </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F3F3F3"/>
                    </a:solidFill>
                  </a:tcPr>
                </a:tc>
                <a:tc>
                  <a:txBody>
                    <a:bodyPr/>
                    <a:lstStyle/>
                    <a:p>
                      <a:pPr algn="ctr" rtl="0" fontAlgn="ctr"/>
                      <a:r>
                        <a:rPr lang="en-GB" sz="800" b="1" i="0" u="none" strike="noStrike" dirty="0">
                          <a:solidFill>
                            <a:srgbClr val="201751"/>
                          </a:solidFill>
                          <a:effectLst/>
                          <a:latin typeface="Arial" panose="020B0604020202020204" pitchFamily="34" charset="0"/>
                        </a:rPr>
                        <a:t>                  19,324,328,576 </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F3F3F3"/>
                    </a:solidFill>
                  </a:tcPr>
                </a:tc>
                <a:extLst>
                  <a:ext uri="{0D108BD9-81ED-4DB2-BD59-A6C34878D82A}">
                    <a16:rowId xmlns:a16="http://schemas.microsoft.com/office/drawing/2014/main" val="1713394653"/>
                  </a:ext>
                </a:extLst>
              </a:tr>
              <a:tr h="444002">
                <a:tc>
                  <a:txBody>
                    <a:bodyPr/>
                    <a:lstStyle/>
                    <a:p>
                      <a:pPr algn="ctr" rtl="0" fontAlgn="ctr"/>
                      <a:r>
                        <a:rPr lang="en-GB" sz="800" b="1" i="0" u="none" strike="noStrike" dirty="0">
                          <a:solidFill>
                            <a:srgbClr val="201751"/>
                          </a:solidFill>
                          <a:effectLst/>
                          <a:latin typeface="Arial" panose="020B0604020202020204" pitchFamily="34" charset="0"/>
                        </a:rPr>
                        <a:t>DM &amp;</a:t>
                      </a:r>
                      <a:br>
                        <a:rPr lang="en-GB" sz="800" b="1" i="0" u="none" strike="noStrike" dirty="0">
                          <a:solidFill>
                            <a:srgbClr val="201751"/>
                          </a:solidFill>
                          <a:effectLst/>
                          <a:latin typeface="Arial" panose="020B0604020202020204" pitchFamily="34" charset="0"/>
                        </a:rPr>
                      </a:br>
                      <a:r>
                        <a:rPr lang="en-GB" sz="800" b="1" i="0" u="none" strike="noStrike" dirty="0">
                          <a:solidFill>
                            <a:srgbClr val="201751"/>
                          </a:solidFill>
                          <a:effectLst/>
                          <a:latin typeface="Arial" panose="020B0604020202020204" pitchFamily="34" charset="0"/>
                        </a:rPr>
                        <a:t> EM</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en-GB" sz="800" b="1" i="0" u="none" strike="noStrike" dirty="0">
                          <a:solidFill>
                            <a:srgbClr val="201751"/>
                          </a:solidFill>
                          <a:effectLst/>
                          <a:latin typeface="Arial" panose="020B0604020202020204" pitchFamily="34" charset="0"/>
                        </a:rPr>
                        <a:t>FMSE</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en-GB" sz="800" b="1" i="0" u="none" strike="noStrike" dirty="0">
                          <a:solidFill>
                            <a:srgbClr val="201751"/>
                          </a:solidFill>
                          <a:effectLst/>
                          <a:latin typeface="Arial" panose="020B0604020202020204" pitchFamily="34" charset="0"/>
                        </a:rPr>
                        <a:t>MSCI AC ASEAN</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en-GB" sz="800" b="1" i="0" u="none" strike="noStrike" dirty="0">
                          <a:solidFill>
                            <a:srgbClr val="201751"/>
                          </a:solidFill>
                          <a:effectLst/>
                          <a:latin typeface="Arial" panose="020B0604020202020204" pitchFamily="34" charset="0"/>
                        </a:rPr>
                        <a:t>Y</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en-GB" sz="800" b="1" i="0" u="none" strike="noStrike" dirty="0">
                          <a:solidFill>
                            <a:srgbClr val="201751"/>
                          </a:solidFill>
                          <a:effectLst/>
                          <a:latin typeface="Arial" panose="020B0604020202020204" pitchFamily="34" charset="0"/>
                        </a:rPr>
                        <a:t>USD</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en-GB" sz="800" b="1" i="0" u="none" strike="noStrike" dirty="0">
                          <a:solidFill>
                            <a:srgbClr val="201751"/>
                          </a:solidFill>
                          <a:effectLst/>
                          <a:latin typeface="Arial" panose="020B0604020202020204" pitchFamily="34" charset="0"/>
                        </a:rPr>
                        <a:t>NTR</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en-GB" sz="800" b="1" i="0" u="none" strike="noStrike" dirty="0">
                          <a:solidFill>
                            <a:srgbClr val="201751"/>
                          </a:solidFill>
                          <a:effectLst/>
                          <a:latin typeface="Arial" panose="020B0604020202020204" pitchFamily="34" charset="0"/>
                        </a:rPr>
                        <a:t>NDUESEA Index</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en-GB" sz="800" b="1" i="0" u="none" strike="noStrike" dirty="0">
                          <a:solidFill>
                            <a:srgbClr val="201751"/>
                          </a:solidFill>
                          <a:effectLst/>
                          <a:latin typeface="Arial" panose="020B0604020202020204" pitchFamily="34" charset="0"/>
                        </a:rPr>
                        <a:t>UJCA</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en-GB" sz="800" b="1" i="0" u="none" strike="noStrike" dirty="0">
                          <a:solidFill>
                            <a:srgbClr val="201751"/>
                          </a:solidFill>
                          <a:effectLst/>
                          <a:latin typeface="Arial" panose="020B0604020202020204" pitchFamily="34" charset="0"/>
                        </a:rPr>
                        <a:t>10</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en-GB" sz="800" b="1" i="0" u="none" strike="noStrike" dirty="0">
                          <a:solidFill>
                            <a:srgbClr val="201751"/>
                          </a:solidFill>
                          <a:effectLst/>
                          <a:latin typeface="Arial" panose="020B0604020202020204" pitchFamily="34" charset="0"/>
                        </a:rPr>
                        <a:t>1</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en-GB" sz="800" b="1" i="0" u="none" strike="noStrike" dirty="0">
                          <a:solidFill>
                            <a:srgbClr val="201751"/>
                          </a:solidFill>
                          <a:effectLst/>
                          <a:latin typeface="Arial" panose="020B0604020202020204" pitchFamily="34" charset="0"/>
                        </a:rPr>
                        <a:t>1</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en-GB" sz="800" b="1" i="0" u="none" strike="noStrike" dirty="0">
                          <a:solidFill>
                            <a:srgbClr val="201751"/>
                          </a:solidFill>
                          <a:effectLst/>
                          <a:latin typeface="Arial" panose="020B0604020202020204" pitchFamily="34" charset="0"/>
                        </a:rPr>
                        <a:t>0.0%</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en-GB" sz="800" b="1" i="0" u="none" strike="noStrike" dirty="0">
                          <a:solidFill>
                            <a:srgbClr val="201751"/>
                          </a:solidFill>
                          <a:effectLst/>
                          <a:latin typeface="Arial" panose="020B0604020202020204" pitchFamily="34" charset="0"/>
                        </a:rPr>
                        <a:t>0.0%</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en-GB" sz="800" b="1" i="0" u="none" strike="noStrike" dirty="0">
                          <a:solidFill>
                            <a:srgbClr val="201751"/>
                          </a:solidFill>
                          <a:effectLst/>
                          <a:latin typeface="Arial" panose="020B0604020202020204" pitchFamily="34" charset="0"/>
                        </a:rPr>
                        <a:t>                   36,618 </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ctr" rtl="0" fontAlgn="ctr"/>
                      <a:r>
                        <a:rPr lang="en-GB" sz="800" b="1" i="0" u="none" strike="noStrike" dirty="0">
                          <a:solidFill>
                            <a:srgbClr val="201751"/>
                          </a:solidFill>
                          <a:effectLst/>
                          <a:latin typeface="Arial" panose="020B0604020202020204" pitchFamily="34" charset="0"/>
                        </a:rPr>
                        <a:t>              4 </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ctr" rtl="0" fontAlgn="ctr"/>
                      <a:r>
                        <a:rPr lang="en-GB" sz="800" b="1" i="0" u="none" strike="noStrike" dirty="0">
                          <a:solidFill>
                            <a:srgbClr val="201751"/>
                          </a:solidFill>
                          <a:effectLst/>
                          <a:latin typeface="Arial" panose="020B0604020202020204" pitchFamily="34" charset="0"/>
                        </a:rPr>
                        <a:t>        133,534 </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ctr" rtl="0" fontAlgn="ctr"/>
                      <a:r>
                        <a:rPr lang="en-GB" sz="800" b="1" i="0" u="none" strike="noStrike" dirty="0">
                          <a:solidFill>
                            <a:srgbClr val="201751"/>
                          </a:solidFill>
                          <a:effectLst/>
                          <a:latin typeface="Arial" panose="020B0604020202020204" pitchFamily="34" charset="0"/>
                        </a:rPr>
                        <a:t>            4,095,261,825 </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ctr" rtl="0" fontAlgn="ctr"/>
                      <a:r>
                        <a:rPr lang="en-GB" sz="800" b="1" i="0" u="none" strike="noStrike" dirty="0">
                          <a:solidFill>
                            <a:srgbClr val="201751"/>
                          </a:solidFill>
                          <a:effectLst/>
                          <a:latin typeface="Arial" panose="020B0604020202020204" pitchFamily="34" charset="0"/>
                        </a:rPr>
                        <a:t>                224,820 </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ctr" rtl="0" fontAlgn="ctr"/>
                      <a:r>
                        <a:rPr lang="en-GB" sz="800" b="1" i="0" u="none" strike="noStrike" dirty="0">
                          <a:solidFill>
                            <a:srgbClr val="201751"/>
                          </a:solidFill>
                          <a:effectLst/>
                          <a:latin typeface="Arial" panose="020B0604020202020204" pitchFamily="34" charset="0"/>
                        </a:rPr>
                        <a:t>                    6,993,001,100 </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4022478922"/>
                  </a:ext>
                </a:extLst>
              </a:tr>
              <a:tr h="444002">
                <a:tc>
                  <a:txBody>
                    <a:bodyPr/>
                    <a:lstStyle/>
                    <a:p>
                      <a:pPr algn="ctr" rtl="0" fontAlgn="ctr"/>
                      <a:r>
                        <a:rPr lang="en-GB" sz="800" b="1" i="0" u="none" strike="noStrike" dirty="0">
                          <a:solidFill>
                            <a:srgbClr val="201751"/>
                          </a:solidFill>
                          <a:effectLst/>
                          <a:latin typeface="Arial" panose="020B0604020202020204" pitchFamily="34" charset="0"/>
                        </a:rPr>
                        <a:t>DM</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800" b="1" i="0" u="none" strike="noStrike" dirty="0">
                          <a:solidFill>
                            <a:srgbClr val="201751"/>
                          </a:solidFill>
                          <a:effectLst/>
                          <a:latin typeface="Arial" panose="020B0604020202020204" pitchFamily="34" charset="0"/>
                        </a:rPr>
                        <a:t>FMJP</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800" b="1" i="0" u="none" strike="noStrike" dirty="0">
                          <a:solidFill>
                            <a:srgbClr val="201751"/>
                          </a:solidFill>
                          <a:effectLst/>
                          <a:latin typeface="Arial" panose="020B0604020202020204" pitchFamily="34" charset="0"/>
                        </a:rPr>
                        <a:t>MSCI JAPAN</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800" b="1" i="0" u="none" strike="noStrike" dirty="0">
                          <a:solidFill>
                            <a:srgbClr val="201751"/>
                          </a:solidFill>
                          <a:effectLst/>
                          <a:latin typeface="Arial" panose="020B0604020202020204" pitchFamily="34" charset="0"/>
                        </a:rPr>
                        <a:t>Y</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800" b="1" i="0" u="none" strike="noStrike" dirty="0">
                          <a:solidFill>
                            <a:srgbClr val="201751"/>
                          </a:solidFill>
                          <a:effectLst/>
                          <a:latin typeface="Arial" panose="020B0604020202020204" pitchFamily="34" charset="0"/>
                        </a:rPr>
                        <a:t>USD</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800" b="1" i="0" u="none" strike="noStrike" dirty="0">
                          <a:solidFill>
                            <a:srgbClr val="201751"/>
                          </a:solidFill>
                          <a:effectLst/>
                          <a:latin typeface="Arial" panose="020B0604020202020204" pitchFamily="34" charset="0"/>
                        </a:rPr>
                        <a:t>NTR</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800" b="1" i="0" u="none" strike="noStrike" dirty="0">
                          <a:solidFill>
                            <a:srgbClr val="201751"/>
                          </a:solidFill>
                          <a:effectLst/>
                          <a:latin typeface="Arial" panose="020B0604020202020204" pitchFamily="34" charset="0"/>
                        </a:rPr>
                        <a:t>NDDUJN Index</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800" b="1" i="0" u="none" strike="noStrike" dirty="0">
                          <a:solidFill>
                            <a:srgbClr val="201751"/>
                          </a:solidFill>
                          <a:effectLst/>
                          <a:latin typeface="Arial" panose="020B0604020202020204" pitchFamily="34" charset="0"/>
                        </a:rPr>
                        <a:t>FMIA</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800" b="1" i="0" u="none" strike="noStrike" dirty="0">
                          <a:solidFill>
                            <a:srgbClr val="201751"/>
                          </a:solidFill>
                          <a:effectLst/>
                          <a:latin typeface="Arial" panose="020B0604020202020204" pitchFamily="34" charset="0"/>
                        </a:rPr>
                        <a:t>10</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800" b="1" i="0" u="none" strike="noStrike" dirty="0">
                          <a:solidFill>
                            <a:srgbClr val="201751"/>
                          </a:solidFill>
                          <a:effectLst/>
                          <a:latin typeface="Arial" panose="020B0604020202020204" pitchFamily="34" charset="0"/>
                        </a:rPr>
                        <a:t>1</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800" b="1" i="0" u="none" strike="noStrike" dirty="0">
                          <a:solidFill>
                            <a:srgbClr val="201751"/>
                          </a:solidFill>
                          <a:effectLst/>
                          <a:latin typeface="Arial" panose="020B0604020202020204" pitchFamily="34" charset="0"/>
                        </a:rPr>
                        <a:t>50</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800" b="1" i="0" u="none" strike="noStrike" dirty="0">
                          <a:solidFill>
                            <a:srgbClr val="201751"/>
                          </a:solidFill>
                          <a:effectLst/>
                          <a:latin typeface="Arial" panose="020B0604020202020204" pitchFamily="34" charset="0"/>
                        </a:rPr>
                        <a:t>0.0%</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800" b="1" i="0" u="none" strike="noStrike" dirty="0">
                          <a:solidFill>
                            <a:srgbClr val="201751"/>
                          </a:solidFill>
                          <a:effectLst/>
                          <a:latin typeface="Arial" panose="020B0604020202020204" pitchFamily="34" charset="0"/>
                        </a:rPr>
                        <a:t>50.0%</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800" b="1" i="0" u="none" strike="noStrike" dirty="0">
                          <a:solidFill>
                            <a:srgbClr val="201751"/>
                          </a:solidFill>
                          <a:effectLst/>
                          <a:latin typeface="Arial" panose="020B0604020202020204" pitchFamily="34" charset="0"/>
                        </a:rPr>
                        <a:t>                   66,513 </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800" b="1" i="0" u="none" strike="noStrike" dirty="0">
                          <a:solidFill>
                            <a:srgbClr val="201751"/>
                          </a:solidFill>
                          <a:effectLst/>
                          <a:latin typeface="Arial" panose="020B0604020202020204" pitchFamily="34" charset="0"/>
                        </a:rPr>
                        <a:t>       2,245 </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800" b="1" i="0" u="none" strike="noStrike" dirty="0">
                          <a:solidFill>
                            <a:srgbClr val="201751"/>
                          </a:solidFill>
                          <a:effectLst/>
                          <a:latin typeface="Arial" panose="020B0604020202020204" pitchFamily="34" charset="0"/>
                        </a:rPr>
                        <a:t>          24,393 </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800" b="1" i="0" u="none" strike="noStrike" dirty="0">
                          <a:solidFill>
                            <a:srgbClr val="201751"/>
                          </a:solidFill>
                          <a:effectLst/>
                          <a:latin typeface="Arial" panose="020B0604020202020204" pitchFamily="34" charset="0"/>
                        </a:rPr>
                        <a:t>            1,358,846,213 </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800" b="1" i="0" u="none" strike="noStrike" dirty="0">
                          <a:solidFill>
                            <a:srgbClr val="201751"/>
                          </a:solidFill>
                          <a:effectLst/>
                          <a:latin typeface="Arial" panose="020B0604020202020204" pitchFamily="34" charset="0"/>
                        </a:rPr>
                        <a:t>                  90,228 </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800" b="1" i="0" u="none" strike="noStrike" dirty="0">
                          <a:solidFill>
                            <a:srgbClr val="201751"/>
                          </a:solidFill>
                          <a:effectLst/>
                          <a:latin typeface="Arial" panose="020B0604020202020204" pitchFamily="34" charset="0"/>
                        </a:rPr>
                        <a:t>                    5,046,270,553 </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1484945844"/>
                  </a:ext>
                </a:extLst>
              </a:tr>
              <a:tr h="444002">
                <a:tc>
                  <a:txBody>
                    <a:bodyPr/>
                    <a:lstStyle/>
                    <a:p>
                      <a:pPr algn="ctr" rtl="0" fontAlgn="ctr"/>
                      <a:r>
                        <a:rPr lang="en-GB" sz="800" b="1" i="0" u="none" strike="noStrike" dirty="0">
                          <a:solidFill>
                            <a:srgbClr val="201751"/>
                          </a:solidFill>
                          <a:effectLst/>
                          <a:latin typeface="Arial" panose="020B0604020202020204" pitchFamily="34" charset="0"/>
                        </a:rPr>
                        <a:t>DM</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800" b="1" i="0" u="none" strike="noStrike" dirty="0">
                          <a:solidFill>
                            <a:srgbClr val="201751"/>
                          </a:solidFill>
                          <a:effectLst/>
                          <a:latin typeface="Arial" panose="020B0604020202020204" pitchFamily="34" charset="0"/>
                        </a:rPr>
                        <a:t>FMOV</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800" b="1" i="0" u="none" strike="noStrike" dirty="0">
                          <a:solidFill>
                            <a:srgbClr val="201751"/>
                          </a:solidFill>
                          <a:effectLst/>
                          <a:latin typeface="Arial" panose="020B0604020202020204" pitchFamily="34" charset="0"/>
                        </a:rPr>
                        <a:t>MSCI World Value</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800" b="1" i="0" u="none" strike="noStrike" dirty="0">
                          <a:solidFill>
                            <a:srgbClr val="201751"/>
                          </a:solidFill>
                          <a:effectLst/>
                          <a:latin typeface="Arial" panose="020B0604020202020204" pitchFamily="34" charset="0"/>
                        </a:rPr>
                        <a:t>Y</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800" b="1" i="0" u="none" strike="noStrike" dirty="0">
                          <a:solidFill>
                            <a:srgbClr val="201751"/>
                          </a:solidFill>
                          <a:effectLst/>
                          <a:latin typeface="Arial" panose="020B0604020202020204" pitchFamily="34" charset="0"/>
                        </a:rPr>
                        <a:t>USD</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800" b="1" i="0" u="none" strike="noStrike" dirty="0">
                          <a:solidFill>
                            <a:srgbClr val="201751"/>
                          </a:solidFill>
                          <a:effectLst/>
                          <a:latin typeface="Arial" panose="020B0604020202020204" pitchFamily="34" charset="0"/>
                        </a:rPr>
                        <a:t>NTR</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800" b="1" i="0" u="none" strike="noStrike" dirty="0">
                          <a:solidFill>
                            <a:srgbClr val="201751"/>
                          </a:solidFill>
                          <a:effectLst/>
                          <a:latin typeface="Arial" panose="020B0604020202020204" pitchFamily="34" charset="0"/>
                        </a:rPr>
                        <a:t>NDUVWI Index</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800" b="1" i="0" u="none" strike="noStrike" dirty="0">
                          <a:solidFill>
                            <a:srgbClr val="201751"/>
                          </a:solidFill>
                          <a:effectLst/>
                          <a:latin typeface="Arial" panose="020B0604020202020204" pitchFamily="34" charset="0"/>
                        </a:rPr>
                        <a:t>FMOA</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800" b="1" i="0" u="none" strike="noStrike" dirty="0">
                          <a:solidFill>
                            <a:srgbClr val="201751"/>
                          </a:solidFill>
                          <a:effectLst/>
                          <a:latin typeface="Arial" panose="020B0604020202020204" pitchFamily="34" charset="0"/>
                        </a:rPr>
                        <a:t>10</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800" b="1" i="0" u="none" strike="noStrike" dirty="0">
                          <a:solidFill>
                            <a:srgbClr val="201751"/>
                          </a:solidFill>
                          <a:effectLst/>
                          <a:latin typeface="Arial" panose="020B0604020202020204" pitchFamily="34" charset="0"/>
                        </a:rPr>
                        <a:t>1</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800" b="1" i="0" u="none" strike="noStrike" dirty="0">
                          <a:solidFill>
                            <a:srgbClr val="201751"/>
                          </a:solidFill>
                          <a:effectLst/>
                          <a:latin typeface="Arial" panose="020B0604020202020204" pitchFamily="34" charset="0"/>
                        </a:rPr>
                        <a:t>1</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800" b="1" i="0" u="none" strike="noStrike" dirty="0">
                          <a:solidFill>
                            <a:srgbClr val="201751"/>
                          </a:solidFill>
                          <a:effectLst/>
                          <a:latin typeface="Arial" panose="020B0604020202020204" pitchFamily="34" charset="0"/>
                        </a:rPr>
                        <a:t>100.0%</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800" b="1" i="0" u="none" strike="noStrike" dirty="0">
                          <a:solidFill>
                            <a:srgbClr val="201751"/>
                          </a:solidFill>
                          <a:effectLst/>
                          <a:latin typeface="Arial" panose="020B0604020202020204" pitchFamily="34" charset="0"/>
                        </a:rPr>
                        <a:t>27.4%</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800" b="1" i="0" u="none" strike="noStrike" dirty="0">
                          <a:solidFill>
                            <a:srgbClr val="201751"/>
                          </a:solidFill>
                          <a:effectLst/>
                          <a:latin typeface="Arial" panose="020B0604020202020204" pitchFamily="34" charset="0"/>
                        </a:rPr>
                        <a:t>                   71,530 </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800" b="1" i="0" u="none" strike="noStrike" dirty="0">
                          <a:solidFill>
                            <a:srgbClr val="201751"/>
                          </a:solidFill>
                          <a:effectLst/>
                          <a:latin typeface="Arial" panose="020B0604020202020204" pitchFamily="34" charset="0"/>
                        </a:rPr>
                        <a:t>            28 </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800" b="1" i="0" u="none" strike="noStrike" dirty="0">
                          <a:solidFill>
                            <a:srgbClr val="201751"/>
                          </a:solidFill>
                          <a:effectLst/>
                          <a:latin typeface="Arial" panose="020B0604020202020204" pitchFamily="34" charset="0"/>
                        </a:rPr>
                        <a:t>          46,572 </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800" b="1" i="0" u="none" strike="noStrike" dirty="0">
                          <a:solidFill>
                            <a:srgbClr val="201751"/>
                          </a:solidFill>
                          <a:effectLst/>
                          <a:latin typeface="Arial" panose="020B0604020202020204" pitchFamily="34" charset="0"/>
                        </a:rPr>
                        <a:t>            2,790,032,703 </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800" b="1" i="0" u="none" strike="noStrike" dirty="0">
                          <a:solidFill>
                            <a:srgbClr val="201751"/>
                          </a:solidFill>
                          <a:effectLst/>
                          <a:latin typeface="Arial" panose="020B0604020202020204" pitchFamily="34" charset="0"/>
                        </a:rPr>
                        <a:t>                  80,326 </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800" b="1" i="0" u="none" strike="noStrike" dirty="0">
                          <a:solidFill>
                            <a:srgbClr val="201751"/>
                          </a:solidFill>
                          <a:effectLst/>
                          <a:latin typeface="Arial" panose="020B0604020202020204" pitchFamily="34" charset="0"/>
                        </a:rPr>
                        <a:t>                    4,885,922,940 </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34588851"/>
                  </a:ext>
                </a:extLst>
              </a:tr>
              <a:tr h="444002">
                <a:tc>
                  <a:txBody>
                    <a:bodyPr/>
                    <a:lstStyle/>
                    <a:p>
                      <a:pPr algn="ctr" rtl="0" fontAlgn="ctr"/>
                      <a:r>
                        <a:rPr lang="en-GB" sz="800" b="1" i="0" u="none" strike="noStrike" dirty="0">
                          <a:solidFill>
                            <a:srgbClr val="201751"/>
                          </a:solidFill>
                          <a:effectLst/>
                          <a:latin typeface="Arial" panose="020B0604020202020204" pitchFamily="34" charset="0"/>
                        </a:rPr>
                        <a:t>DM</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800" b="1" i="0" u="none" strike="noStrike" dirty="0">
                          <a:solidFill>
                            <a:srgbClr val="201751"/>
                          </a:solidFill>
                          <a:effectLst/>
                          <a:latin typeface="Arial" panose="020B0604020202020204" pitchFamily="34" charset="0"/>
                        </a:rPr>
                        <a:t>FMGC</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800" b="1" i="0" u="none" strike="noStrike" dirty="0">
                          <a:solidFill>
                            <a:srgbClr val="201751"/>
                          </a:solidFill>
                          <a:effectLst/>
                          <a:latin typeface="Arial" panose="020B0604020202020204" pitchFamily="34" charset="0"/>
                        </a:rPr>
                        <a:t>MSCI Canada </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800" b="1" i="0" u="none" strike="noStrike" dirty="0">
                          <a:solidFill>
                            <a:srgbClr val="201751"/>
                          </a:solidFill>
                          <a:effectLst/>
                          <a:latin typeface="Arial" panose="020B0604020202020204" pitchFamily="34" charset="0"/>
                        </a:rPr>
                        <a:t>Y</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800" b="1" i="0" u="none" strike="noStrike" dirty="0">
                          <a:solidFill>
                            <a:srgbClr val="201751"/>
                          </a:solidFill>
                          <a:effectLst/>
                          <a:latin typeface="Arial" panose="020B0604020202020204" pitchFamily="34" charset="0"/>
                        </a:rPr>
                        <a:t>USD</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800" b="1" i="0" u="none" strike="noStrike" dirty="0">
                          <a:solidFill>
                            <a:srgbClr val="201751"/>
                          </a:solidFill>
                          <a:effectLst/>
                          <a:latin typeface="Arial" panose="020B0604020202020204" pitchFamily="34" charset="0"/>
                        </a:rPr>
                        <a:t>GTR</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800" b="1" i="0" u="none" strike="noStrike" dirty="0">
                          <a:solidFill>
                            <a:srgbClr val="201751"/>
                          </a:solidFill>
                          <a:effectLst/>
                          <a:latin typeface="Arial" panose="020B0604020202020204" pitchFamily="34" charset="0"/>
                        </a:rPr>
                        <a:t>GDDUCA Index</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800" b="1" i="0" u="none" strike="noStrike" dirty="0">
                          <a:solidFill>
                            <a:srgbClr val="201751"/>
                          </a:solidFill>
                          <a:effectLst/>
                          <a:latin typeface="Arial" panose="020B0604020202020204" pitchFamily="34" charset="0"/>
                        </a:rPr>
                        <a:t>ZTBA</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800" b="1" i="0" u="none" strike="noStrike" dirty="0">
                          <a:solidFill>
                            <a:srgbClr val="201751"/>
                          </a:solidFill>
                          <a:effectLst/>
                          <a:latin typeface="Arial" panose="020B0604020202020204" pitchFamily="34" charset="0"/>
                        </a:rPr>
                        <a:t>10</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800" b="1" i="0" u="none" strike="noStrike" dirty="0">
                          <a:solidFill>
                            <a:srgbClr val="201751"/>
                          </a:solidFill>
                          <a:effectLst/>
                          <a:latin typeface="Arial" panose="020B0604020202020204" pitchFamily="34" charset="0"/>
                        </a:rPr>
                        <a:t>1</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800" b="1" i="0" u="none" strike="noStrike" dirty="0">
                          <a:solidFill>
                            <a:srgbClr val="201751"/>
                          </a:solidFill>
                          <a:effectLst/>
                          <a:latin typeface="Arial" panose="020B0604020202020204" pitchFamily="34" charset="0"/>
                        </a:rPr>
                        <a:t>5</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800" b="1" i="0" u="none" strike="noStrike" dirty="0">
                          <a:solidFill>
                            <a:srgbClr val="201751"/>
                          </a:solidFill>
                          <a:effectLst/>
                          <a:latin typeface="Arial" panose="020B0604020202020204" pitchFamily="34" charset="0"/>
                        </a:rPr>
                        <a:t>0.0%</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800" b="1" i="0" u="none" strike="noStrike" dirty="0">
                          <a:solidFill>
                            <a:srgbClr val="201751"/>
                          </a:solidFill>
                          <a:effectLst/>
                          <a:latin typeface="Arial" panose="020B0604020202020204" pitchFamily="34" charset="0"/>
                        </a:rPr>
                        <a:t>0.0%</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800" b="1" i="0" u="none" strike="noStrike" dirty="0">
                          <a:solidFill>
                            <a:srgbClr val="201751"/>
                          </a:solidFill>
                          <a:effectLst/>
                          <a:latin typeface="Arial" panose="020B0604020202020204" pitchFamily="34" charset="0"/>
                        </a:rPr>
                        <a:t>                   78,881 </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800" b="1" i="0" u="none" strike="noStrike" dirty="0">
                          <a:solidFill>
                            <a:srgbClr val="201751"/>
                          </a:solidFill>
                          <a:effectLst/>
                          <a:latin typeface="Arial" panose="020B0604020202020204" pitchFamily="34" charset="0"/>
                        </a:rPr>
                        <a:t>       1,556 </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800" b="1" i="0" u="none" strike="noStrike" dirty="0">
                          <a:solidFill>
                            <a:srgbClr val="201751"/>
                          </a:solidFill>
                          <a:effectLst/>
                          <a:latin typeface="Arial" panose="020B0604020202020204" pitchFamily="34" charset="0"/>
                        </a:rPr>
                        <a:t>          69,648 </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800" b="1" i="0" u="none" strike="noStrike" dirty="0">
                          <a:solidFill>
                            <a:srgbClr val="201751"/>
                          </a:solidFill>
                          <a:effectLst/>
                          <a:latin typeface="Arial" panose="020B0604020202020204" pitchFamily="34" charset="0"/>
                        </a:rPr>
                        <a:t>            4,601,252,594 </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800" b="1" i="0" u="none" strike="noStrike" dirty="0">
                          <a:solidFill>
                            <a:srgbClr val="201751"/>
                          </a:solidFill>
                          <a:effectLst/>
                          <a:latin typeface="Arial" panose="020B0604020202020204" pitchFamily="34" charset="0"/>
                        </a:rPr>
                        <a:t>                  62,343 </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800" b="1" i="0" u="none" strike="noStrike" dirty="0">
                          <a:solidFill>
                            <a:srgbClr val="201751"/>
                          </a:solidFill>
                          <a:effectLst/>
                          <a:latin typeface="Arial" panose="020B0604020202020204" pitchFamily="34" charset="0"/>
                        </a:rPr>
                        <a:t>                    4,146,674,129 </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23098391"/>
                  </a:ext>
                </a:extLst>
              </a:tr>
              <a:tr h="373124">
                <a:tc>
                  <a:txBody>
                    <a:bodyPr/>
                    <a:lstStyle/>
                    <a:p>
                      <a:pPr algn="ctr" rtl="0" fontAlgn="ctr"/>
                      <a:r>
                        <a:rPr lang="en-GB" sz="800" b="1" i="0" u="none" strike="noStrike" dirty="0">
                          <a:solidFill>
                            <a:srgbClr val="201751"/>
                          </a:solidFill>
                          <a:effectLst/>
                          <a:latin typeface="Arial" panose="020B0604020202020204" pitchFamily="34" charset="0"/>
                        </a:rPr>
                        <a:t>DM</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800" b="1" i="0" u="none" strike="noStrike" dirty="0">
                          <a:solidFill>
                            <a:srgbClr val="201751"/>
                          </a:solidFill>
                          <a:effectLst/>
                          <a:latin typeface="Arial" panose="020B0604020202020204" pitchFamily="34" charset="0"/>
                        </a:rPr>
                        <a:t>FMED</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800" b="1" i="0" u="none" strike="noStrike" dirty="0">
                          <a:solidFill>
                            <a:srgbClr val="201751"/>
                          </a:solidFill>
                          <a:effectLst/>
                          <a:latin typeface="Arial" panose="020B0604020202020204" pitchFamily="34" charset="0"/>
                        </a:rPr>
                        <a:t>MSCI Europe</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800" b="1" i="0" u="none" strike="noStrike" dirty="0">
                          <a:solidFill>
                            <a:srgbClr val="201751"/>
                          </a:solidFill>
                          <a:effectLst/>
                          <a:latin typeface="Arial" panose="020B0604020202020204" pitchFamily="34" charset="0"/>
                        </a:rPr>
                        <a:t>Y</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800" b="1" i="0" u="none" strike="noStrike" dirty="0">
                          <a:solidFill>
                            <a:srgbClr val="201751"/>
                          </a:solidFill>
                          <a:effectLst/>
                          <a:latin typeface="Arial" panose="020B0604020202020204" pitchFamily="34" charset="0"/>
                        </a:rPr>
                        <a:t>USD</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800" b="1" i="0" u="none" strike="noStrike" dirty="0">
                          <a:solidFill>
                            <a:srgbClr val="201751"/>
                          </a:solidFill>
                          <a:effectLst/>
                          <a:latin typeface="Arial" panose="020B0604020202020204" pitchFamily="34" charset="0"/>
                        </a:rPr>
                        <a:t>NTR</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800" b="1" i="0" u="none" strike="noStrike" dirty="0">
                          <a:solidFill>
                            <a:srgbClr val="201751"/>
                          </a:solidFill>
                          <a:effectLst/>
                          <a:latin typeface="Arial" panose="020B0604020202020204" pitchFamily="34" charset="0"/>
                        </a:rPr>
                        <a:t>NDDUE15 Index</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800" b="1" i="0" u="none" strike="noStrike" dirty="0">
                          <a:solidFill>
                            <a:srgbClr val="201751"/>
                          </a:solidFill>
                          <a:effectLst/>
                          <a:latin typeface="Arial" panose="020B0604020202020204" pitchFamily="34" charset="0"/>
                        </a:rPr>
                        <a:t>FJLA</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800" b="1" i="0" u="none" strike="noStrike" dirty="0">
                          <a:solidFill>
                            <a:srgbClr val="201751"/>
                          </a:solidFill>
                          <a:effectLst/>
                          <a:latin typeface="Arial" panose="020B0604020202020204" pitchFamily="34" charset="0"/>
                        </a:rPr>
                        <a:t>10</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800" b="1" i="0" u="none" strike="noStrike" dirty="0">
                          <a:solidFill>
                            <a:srgbClr val="201751"/>
                          </a:solidFill>
                          <a:effectLst/>
                          <a:latin typeface="Arial" panose="020B0604020202020204" pitchFamily="34" charset="0"/>
                        </a:rPr>
                        <a:t>1</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800" b="1" i="0" u="none" strike="noStrike" dirty="0">
                          <a:solidFill>
                            <a:srgbClr val="201751"/>
                          </a:solidFill>
                          <a:effectLst/>
                          <a:latin typeface="Arial" panose="020B0604020202020204" pitchFamily="34" charset="0"/>
                        </a:rPr>
                        <a:t>50</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800" b="1" i="0" u="none" strike="noStrike" dirty="0">
                          <a:solidFill>
                            <a:srgbClr val="201751"/>
                          </a:solidFill>
                          <a:effectLst/>
                          <a:latin typeface="Arial" panose="020B0604020202020204" pitchFamily="34" charset="0"/>
                        </a:rPr>
                        <a:t>0.0%</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800" b="1" i="0" u="none" strike="noStrike" dirty="0">
                          <a:solidFill>
                            <a:srgbClr val="201751"/>
                          </a:solidFill>
                          <a:effectLst/>
                          <a:latin typeface="Arial" panose="020B0604020202020204" pitchFamily="34" charset="0"/>
                        </a:rPr>
                        <a:t>0.0%</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800" b="1" i="0" u="none" strike="noStrike" dirty="0">
                          <a:solidFill>
                            <a:srgbClr val="201751"/>
                          </a:solidFill>
                          <a:effectLst/>
                          <a:latin typeface="Arial" panose="020B0604020202020204" pitchFamily="34" charset="0"/>
                        </a:rPr>
                        <a:t>                   68,422 </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800" b="1" i="0" u="none" strike="noStrike" dirty="0">
                          <a:solidFill>
                            <a:srgbClr val="201751"/>
                          </a:solidFill>
                          <a:effectLst/>
                          <a:latin typeface="Arial" panose="020B0604020202020204" pitchFamily="34" charset="0"/>
                        </a:rPr>
                        <a:t>       1,853 </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800" b="1" i="0" u="none" strike="noStrike" dirty="0">
                          <a:solidFill>
                            <a:srgbClr val="201751"/>
                          </a:solidFill>
                          <a:effectLst/>
                          <a:latin typeface="Arial" panose="020B0604020202020204" pitchFamily="34" charset="0"/>
                        </a:rPr>
                        <a:t>            6,131 </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800" b="1" i="0" u="none" strike="noStrike" dirty="0">
                          <a:solidFill>
                            <a:srgbClr val="201751"/>
                          </a:solidFill>
                          <a:effectLst/>
                          <a:latin typeface="Arial" panose="020B0604020202020204" pitchFamily="34" charset="0"/>
                        </a:rPr>
                        <a:t>               351,336,184 </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800" b="1" i="0" u="none" strike="noStrike" dirty="0">
                          <a:solidFill>
                            <a:srgbClr val="201751"/>
                          </a:solidFill>
                          <a:effectLst/>
                          <a:latin typeface="Arial" panose="020B0604020202020204" pitchFamily="34" charset="0"/>
                        </a:rPr>
                        <a:t>                  68,758 </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800" b="1" i="0" u="none" strike="noStrike" dirty="0">
                          <a:solidFill>
                            <a:srgbClr val="201751"/>
                          </a:solidFill>
                          <a:effectLst/>
                          <a:latin typeface="Arial" panose="020B0604020202020204" pitchFamily="34" charset="0"/>
                        </a:rPr>
                        <a:t>                    3,885,572,069 </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677500418"/>
                  </a:ext>
                </a:extLst>
              </a:tr>
              <a:tr h="373124">
                <a:tc>
                  <a:txBody>
                    <a:bodyPr/>
                    <a:lstStyle/>
                    <a:p>
                      <a:pPr algn="ctr" rtl="0" fontAlgn="ctr"/>
                      <a:r>
                        <a:rPr lang="en-GB" sz="800" b="1" i="0" u="none" strike="noStrike" dirty="0">
                          <a:solidFill>
                            <a:srgbClr val="201751"/>
                          </a:solidFill>
                          <a:effectLst/>
                          <a:latin typeface="Arial" panose="020B0604020202020204" pitchFamily="34" charset="0"/>
                        </a:rPr>
                        <a:t>EM</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800" b="1" i="0" u="none" strike="noStrike" dirty="0">
                          <a:solidFill>
                            <a:srgbClr val="201751"/>
                          </a:solidFill>
                          <a:effectLst/>
                          <a:latin typeface="Arial" panose="020B0604020202020204" pitchFamily="34" charset="0"/>
                        </a:rPr>
                        <a:t>FMPH</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800" b="1" i="0" u="none" strike="noStrike" dirty="0">
                          <a:solidFill>
                            <a:srgbClr val="201751"/>
                          </a:solidFill>
                          <a:effectLst/>
                          <a:latin typeface="Arial" panose="020B0604020202020204" pitchFamily="34" charset="0"/>
                        </a:rPr>
                        <a:t>MSCI Philippines</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800" b="1" i="0" u="none" strike="noStrike" dirty="0">
                          <a:solidFill>
                            <a:srgbClr val="201751"/>
                          </a:solidFill>
                          <a:effectLst/>
                          <a:latin typeface="Arial" panose="020B0604020202020204" pitchFamily="34" charset="0"/>
                        </a:rPr>
                        <a:t>N</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800" b="1" i="0" u="none" strike="noStrike" dirty="0">
                          <a:solidFill>
                            <a:srgbClr val="201751"/>
                          </a:solidFill>
                          <a:effectLst/>
                          <a:latin typeface="Arial" panose="020B0604020202020204" pitchFamily="34" charset="0"/>
                        </a:rPr>
                        <a:t>USD</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800" b="1" i="0" u="none" strike="noStrike" dirty="0">
                          <a:solidFill>
                            <a:srgbClr val="201751"/>
                          </a:solidFill>
                          <a:effectLst/>
                          <a:latin typeface="Arial" panose="020B0604020202020204" pitchFamily="34" charset="0"/>
                        </a:rPr>
                        <a:t>NTR</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800" b="1" i="0" u="none" strike="noStrike" dirty="0">
                          <a:solidFill>
                            <a:srgbClr val="201751"/>
                          </a:solidFill>
                          <a:effectLst/>
                          <a:latin typeface="Arial" panose="020B0604020202020204" pitchFamily="34" charset="0"/>
                        </a:rPr>
                        <a:t>NDEUPHF Index</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800" b="1" i="0" u="none" strike="noStrike" dirty="0">
                          <a:solidFill>
                            <a:srgbClr val="201751"/>
                          </a:solidFill>
                          <a:effectLst/>
                          <a:latin typeface="Arial" panose="020B0604020202020204" pitchFamily="34" charset="0"/>
                        </a:rPr>
                        <a:t>ZVWA</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800" b="1" i="0" u="none" strike="noStrike" dirty="0">
                          <a:solidFill>
                            <a:srgbClr val="201751"/>
                          </a:solidFill>
                          <a:effectLst/>
                          <a:latin typeface="Arial" panose="020B0604020202020204" pitchFamily="34" charset="0"/>
                        </a:rPr>
                        <a:t>50</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800" b="1" i="0" u="none" strike="noStrike" dirty="0">
                          <a:solidFill>
                            <a:srgbClr val="201751"/>
                          </a:solidFill>
                          <a:effectLst/>
                          <a:latin typeface="Arial" panose="020B0604020202020204" pitchFamily="34" charset="0"/>
                        </a:rPr>
                        <a:t>0.1</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800" b="1" i="0" u="none" strike="noStrike" dirty="0">
                          <a:solidFill>
                            <a:srgbClr val="201751"/>
                          </a:solidFill>
                          <a:effectLst/>
                          <a:latin typeface="Arial" panose="020B0604020202020204" pitchFamily="34" charset="0"/>
                        </a:rPr>
                        <a:t>10</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800" b="1" i="0" u="none" strike="noStrike" dirty="0">
                          <a:solidFill>
                            <a:srgbClr val="201751"/>
                          </a:solidFill>
                          <a:effectLst/>
                          <a:latin typeface="Arial" panose="020B0604020202020204" pitchFamily="34" charset="0"/>
                        </a:rPr>
                        <a:t>90.0%</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800" b="1" i="0" u="none" strike="noStrike" dirty="0">
                          <a:solidFill>
                            <a:srgbClr val="201751"/>
                          </a:solidFill>
                          <a:effectLst/>
                          <a:latin typeface="Arial" panose="020B0604020202020204" pitchFamily="34" charset="0"/>
                        </a:rPr>
                        <a:t>43.1%</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800" b="1" i="0" u="none" strike="noStrike" dirty="0">
                          <a:solidFill>
                            <a:srgbClr val="201751"/>
                          </a:solidFill>
                          <a:effectLst/>
                          <a:latin typeface="Arial" panose="020B0604020202020204" pitchFamily="34" charset="0"/>
                        </a:rPr>
                        <a:t>                   53,273 </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800" b="1" i="0" u="none" strike="noStrike" dirty="0">
                          <a:solidFill>
                            <a:srgbClr val="201751"/>
                          </a:solidFill>
                          <a:effectLst/>
                          <a:latin typeface="Arial" panose="020B0604020202020204" pitchFamily="34" charset="0"/>
                        </a:rPr>
                        <a:t>            51 </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800" b="1" i="0" u="none" strike="noStrike" dirty="0">
                          <a:solidFill>
                            <a:srgbClr val="201751"/>
                          </a:solidFill>
                          <a:effectLst/>
                          <a:latin typeface="Arial" panose="020B0604020202020204" pitchFamily="34" charset="0"/>
                        </a:rPr>
                        <a:t>            3,450 </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800" b="1" i="0" u="none" strike="noStrike" dirty="0">
                          <a:solidFill>
                            <a:srgbClr val="201751"/>
                          </a:solidFill>
                          <a:effectLst/>
                          <a:latin typeface="Arial" panose="020B0604020202020204" pitchFamily="34" charset="0"/>
                        </a:rPr>
                        <a:t>               153,929,907 </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800" b="1" i="0" u="none" strike="noStrike" dirty="0">
                          <a:solidFill>
                            <a:srgbClr val="201751"/>
                          </a:solidFill>
                          <a:effectLst/>
                          <a:latin typeface="Arial" panose="020B0604020202020204" pitchFamily="34" charset="0"/>
                        </a:rPr>
                        <a:t>                  81,586 </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800" b="1" i="0" u="none" strike="noStrike" dirty="0">
                          <a:solidFill>
                            <a:srgbClr val="201751"/>
                          </a:solidFill>
                          <a:effectLst/>
                          <a:latin typeface="Arial" panose="020B0604020202020204" pitchFamily="34" charset="0"/>
                        </a:rPr>
                        <a:t>                    3,607,388,978 </a:t>
                      </a:r>
                    </a:p>
                  </a:txBody>
                  <a:tcPr marL="4918" marR="4918" marT="4918"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1525809887"/>
                  </a:ext>
                </a:extLst>
              </a:tr>
            </a:tbl>
          </a:graphicData>
        </a:graphic>
      </p:graphicFrame>
    </p:spTree>
    <p:extLst>
      <p:ext uri="{BB962C8B-B14F-4D97-AF65-F5344CB8AC3E}">
        <p14:creationId xmlns:p14="http://schemas.microsoft.com/office/powerpoint/2010/main" val="14953141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E9654D-0791-422F-86C6-28E08D946059}"/>
              </a:ext>
            </a:extLst>
          </p:cNvPr>
          <p:cNvSpPr>
            <a:spLocks noGrp="1"/>
          </p:cNvSpPr>
          <p:nvPr>
            <p:ph type="title"/>
          </p:nvPr>
        </p:nvSpPr>
        <p:spPr/>
        <p:txBody>
          <a:bodyPr/>
          <a:lstStyle/>
          <a:p>
            <a:r>
              <a:rPr lang="en-GB" dirty="0"/>
              <a:t>Eurex offers Futures on over 117 regional and country indexes (2/2)</a:t>
            </a:r>
          </a:p>
        </p:txBody>
      </p:sp>
      <p:sp>
        <p:nvSpPr>
          <p:cNvPr id="5" name="Date Placeholder 4">
            <a:extLst>
              <a:ext uri="{FF2B5EF4-FFF2-40B4-BE49-F238E27FC236}">
                <a16:creationId xmlns:a16="http://schemas.microsoft.com/office/drawing/2014/main" id="{310FD611-B350-4B08-8683-6CBC8A690350}"/>
              </a:ext>
            </a:extLst>
          </p:cNvPr>
          <p:cNvSpPr>
            <a:spLocks noGrp="1"/>
          </p:cNvSpPr>
          <p:nvPr>
            <p:ph type="dt" sz="half" idx="18"/>
          </p:nvPr>
        </p:nvSpPr>
        <p:spPr/>
        <p:txBody>
          <a:bodyPr/>
          <a:lstStyle/>
          <a:p>
            <a:fld id="{BA98C31B-793D-40F5-B015-C41BAF7E185F}" type="datetime3">
              <a:rPr lang="en-US" noProof="0" smtClean="0"/>
              <a:t>6 October 2020</a:t>
            </a:fld>
            <a:endParaRPr lang="en-US" noProof="0"/>
          </a:p>
        </p:txBody>
      </p:sp>
      <p:sp>
        <p:nvSpPr>
          <p:cNvPr id="6" name="Slide Number Placeholder 5">
            <a:extLst>
              <a:ext uri="{FF2B5EF4-FFF2-40B4-BE49-F238E27FC236}">
                <a16:creationId xmlns:a16="http://schemas.microsoft.com/office/drawing/2014/main" id="{73EE7DFD-36CA-4B30-968F-82ADA5C10E8C}"/>
              </a:ext>
            </a:extLst>
          </p:cNvPr>
          <p:cNvSpPr>
            <a:spLocks noGrp="1"/>
          </p:cNvSpPr>
          <p:nvPr>
            <p:ph type="sldNum" sz="quarter" idx="19"/>
          </p:nvPr>
        </p:nvSpPr>
        <p:spPr/>
        <p:txBody>
          <a:bodyPr/>
          <a:lstStyle/>
          <a:p>
            <a:fld id="{62CB3E74-FC4B-418A-B5F6-72ED80208EB2}" type="slidenum">
              <a:rPr lang="en-US" noProof="0" smtClean="0"/>
              <a:pPr/>
              <a:t>11</a:t>
            </a:fld>
            <a:endParaRPr lang="en-US" noProof="0"/>
          </a:p>
        </p:txBody>
      </p:sp>
      <p:graphicFrame>
        <p:nvGraphicFramePr>
          <p:cNvPr id="8" name="Table 7">
            <a:extLst>
              <a:ext uri="{FF2B5EF4-FFF2-40B4-BE49-F238E27FC236}">
                <a16:creationId xmlns:a16="http://schemas.microsoft.com/office/drawing/2014/main" id="{A87A9292-DE87-417C-8770-702854E31299}"/>
              </a:ext>
            </a:extLst>
          </p:cNvPr>
          <p:cNvGraphicFramePr>
            <a:graphicFrameLocks noGrp="1"/>
          </p:cNvGraphicFramePr>
          <p:nvPr>
            <p:extLst>
              <p:ext uri="{D42A27DB-BD31-4B8C-83A1-F6EECF244321}">
                <p14:modId xmlns:p14="http://schemas.microsoft.com/office/powerpoint/2010/main" val="3250522641"/>
              </p:ext>
            </p:extLst>
          </p:nvPr>
        </p:nvGraphicFramePr>
        <p:xfrm>
          <a:off x="587376" y="1916112"/>
          <a:ext cx="11116816" cy="4213598"/>
        </p:xfrm>
        <a:graphic>
          <a:graphicData uri="http://schemas.openxmlformats.org/drawingml/2006/table">
            <a:tbl>
              <a:tblPr/>
              <a:tblGrid>
                <a:gridCol w="505994">
                  <a:extLst>
                    <a:ext uri="{9D8B030D-6E8A-4147-A177-3AD203B41FA5}">
                      <a16:colId xmlns:a16="http://schemas.microsoft.com/office/drawing/2014/main" val="3656259006"/>
                    </a:ext>
                  </a:extLst>
                </a:gridCol>
                <a:gridCol w="360255">
                  <a:extLst>
                    <a:ext uri="{9D8B030D-6E8A-4147-A177-3AD203B41FA5}">
                      <a16:colId xmlns:a16="http://schemas.microsoft.com/office/drawing/2014/main" val="2612574867"/>
                    </a:ext>
                  </a:extLst>
                </a:gridCol>
                <a:gridCol w="1289575">
                  <a:extLst>
                    <a:ext uri="{9D8B030D-6E8A-4147-A177-3AD203B41FA5}">
                      <a16:colId xmlns:a16="http://schemas.microsoft.com/office/drawing/2014/main" val="3172389539"/>
                    </a:ext>
                  </a:extLst>
                </a:gridCol>
                <a:gridCol w="457200">
                  <a:extLst>
                    <a:ext uri="{9D8B030D-6E8A-4147-A177-3AD203B41FA5}">
                      <a16:colId xmlns:a16="http://schemas.microsoft.com/office/drawing/2014/main" val="1675058305"/>
                    </a:ext>
                  </a:extLst>
                </a:gridCol>
                <a:gridCol w="646960">
                  <a:extLst>
                    <a:ext uri="{9D8B030D-6E8A-4147-A177-3AD203B41FA5}">
                      <a16:colId xmlns:a16="http://schemas.microsoft.com/office/drawing/2014/main" val="2204392500"/>
                    </a:ext>
                  </a:extLst>
                </a:gridCol>
                <a:gridCol w="478157">
                  <a:extLst>
                    <a:ext uri="{9D8B030D-6E8A-4147-A177-3AD203B41FA5}">
                      <a16:colId xmlns:a16="http://schemas.microsoft.com/office/drawing/2014/main" val="3064148096"/>
                    </a:ext>
                  </a:extLst>
                </a:gridCol>
                <a:gridCol w="703683">
                  <a:extLst>
                    <a:ext uri="{9D8B030D-6E8A-4147-A177-3AD203B41FA5}">
                      <a16:colId xmlns:a16="http://schemas.microsoft.com/office/drawing/2014/main" val="3196428222"/>
                    </a:ext>
                  </a:extLst>
                </a:gridCol>
                <a:gridCol w="381000">
                  <a:extLst>
                    <a:ext uri="{9D8B030D-6E8A-4147-A177-3AD203B41FA5}">
                      <a16:colId xmlns:a16="http://schemas.microsoft.com/office/drawing/2014/main" val="3485157745"/>
                    </a:ext>
                  </a:extLst>
                </a:gridCol>
                <a:gridCol w="669104">
                  <a:extLst>
                    <a:ext uri="{9D8B030D-6E8A-4147-A177-3AD203B41FA5}">
                      <a16:colId xmlns:a16="http://schemas.microsoft.com/office/drawing/2014/main" val="2849207995"/>
                    </a:ext>
                  </a:extLst>
                </a:gridCol>
                <a:gridCol w="360255">
                  <a:extLst>
                    <a:ext uri="{9D8B030D-6E8A-4147-A177-3AD203B41FA5}">
                      <a16:colId xmlns:a16="http://schemas.microsoft.com/office/drawing/2014/main" val="1174370336"/>
                    </a:ext>
                  </a:extLst>
                </a:gridCol>
                <a:gridCol w="307854">
                  <a:extLst>
                    <a:ext uri="{9D8B030D-6E8A-4147-A177-3AD203B41FA5}">
                      <a16:colId xmlns:a16="http://schemas.microsoft.com/office/drawing/2014/main" val="4133026539"/>
                    </a:ext>
                  </a:extLst>
                </a:gridCol>
                <a:gridCol w="537107">
                  <a:extLst>
                    <a:ext uri="{9D8B030D-6E8A-4147-A177-3AD203B41FA5}">
                      <a16:colId xmlns:a16="http://schemas.microsoft.com/office/drawing/2014/main" val="2264934667"/>
                    </a:ext>
                  </a:extLst>
                </a:gridCol>
                <a:gridCol w="687759">
                  <a:extLst>
                    <a:ext uri="{9D8B030D-6E8A-4147-A177-3AD203B41FA5}">
                      <a16:colId xmlns:a16="http://schemas.microsoft.com/office/drawing/2014/main" val="801274733"/>
                    </a:ext>
                  </a:extLst>
                </a:gridCol>
                <a:gridCol w="643546">
                  <a:extLst>
                    <a:ext uri="{9D8B030D-6E8A-4147-A177-3AD203B41FA5}">
                      <a16:colId xmlns:a16="http://schemas.microsoft.com/office/drawing/2014/main" val="1468096172"/>
                    </a:ext>
                  </a:extLst>
                </a:gridCol>
                <a:gridCol w="366805">
                  <a:extLst>
                    <a:ext uri="{9D8B030D-6E8A-4147-A177-3AD203B41FA5}">
                      <a16:colId xmlns:a16="http://schemas.microsoft.com/office/drawing/2014/main" val="309355285"/>
                    </a:ext>
                  </a:extLst>
                </a:gridCol>
                <a:gridCol w="458506">
                  <a:extLst>
                    <a:ext uri="{9D8B030D-6E8A-4147-A177-3AD203B41FA5}">
                      <a16:colId xmlns:a16="http://schemas.microsoft.com/office/drawing/2014/main" val="2288803528"/>
                    </a:ext>
                  </a:extLst>
                </a:gridCol>
                <a:gridCol w="740160">
                  <a:extLst>
                    <a:ext uri="{9D8B030D-6E8A-4147-A177-3AD203B41FA5}">
                      <a16:colId xmlns:a16="http://schemas.microsoft.com/office/drawing/2014/main" val="1820629015"/>
                    </a:ext>
                  </a:extLst>
                </a:gridCol>
                <a:gridCol w="623896">
                  <a:extLst>
                    <a:ext uri="{9D8B030D-6E8A-4147-A177-3AD203B41FA5}">
                      <a16:colId xmlns:a16="http://schemas.microsoft.com/office/drawing/2014/main" val="630333841"/>
                    </a:ext>
                  </a:extLst>
                </a:gridCol>
                <a:gridCol w="899000">
                  <a:extLst>
                    <a:ext uri="{9D8B030D-6E8A-4147-A177-3AD203B41FA5}">
                      <a16:colId xmlns:a16="http://schemas.microsoft.com/office/drawing/2014/main" val="520632661"/>
                    </a:ext>
                  </a:extLst>
                </a:gridCol>
              </a:tblGrid>
              <a:tr h="293688">
                <a:tc gridSpan="19">
                  <a:txBody>
                    <a:bodyPr/>
                    <a:lstStyle/>
                    <a:p>
                      <a:pPr algn="ctr" fontAlgn="b"/>
                      <a:r>
                        <a:rPr lang="en-GB" sz="1200" b="1" i="0" u="none" strike="noStrike" dirty="0">
                          <a:solidFill>
                            <a:srgbClr val="201751"/>
                          </a:solidFill>
                          <a:effectLst/>
                          <a:latin typeface="Arial" panose="020B0604020202020204" pitchFamily="34" charset="0"/>
                        </a:rPr>
                        <a:t>Futures on MSCI Indexes</a:t>
                      </a:r>
                    </a:p>
                  </a:txBody>
                  <a:tcPr marL="4918" marR="4918" marT="4918"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93477553"/>
                  </a:ext>
                </a:extLst>
              </a:tr>
              <a:tr h="211879">
                <a:tc>
                  <a:txBody>
                    <a:bodyPr/>
                    <a:lstStyle/>
                    <a:p>
                      <a:pPr algn="ctr" fontAlgn="b"/>
                      <a:r>
                        <a:rPr lang="en-GB" sz="800" b="1" i="0" u="none" strike="noStrike" dirty="0">
                          <a:solidFill>
                            <a:srgbClr val="201751"/>
                          </a:solidFill>
                          <a:effectLst/>
                          <a:latin typeface="Arial" panose="020B0604020202020204" pitchFamily="34" charset="0"/>
                        </a:rPr>
                        <a:t>A</a:t>
                      </a:r>
                    </a:p>
                  </a:txBody>
                  <a:tcPr marL="4918" marR="4918" marT="4918" marB="0" anchor="b">
                    <a:lnL w="12700" cap="flat" cmpd="sng" algn="ctr">
                      <a:noFill/>
                      <a:prstDash val="solid"/>
                      <a:round/>
                      <a:headEnd type="none" w="med" len="med"/>
                      <a:tailEnd type="none" w="med" len="med"/>
                    </a:lnL>
                    <a:lnR w="635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GB" sz="800" b="1" i="0" u="none" strike="noStrike" dirty="0">
                          <a:solidFill>
                            <a:srgbClr val="201751"/>
                          </a:solidFill>
                          <a:effectLst/>
                          <a:latin typeface="Arial" panose="020B0604020202020204" pitchFamily="34" charset="0"/>
                        </a:rPr>
                        <a:t>B</a:t>
                      </a:r>
                    </a:p>
                  </a:txBody>
                  <a:tcPr marL="4918" marR="4918" marT="4918" marB="0" anchor="b">
                    <a:lnL w="6350" cap="flat" cmpd="sng" algn="ctr">
                      <a:noFill/>
                      <a:prstDash val="solid"/>
                      <a:round/>
                      <a:headEnd type="none" w="med" len="med"/>
                      <a:tailEnd type="none" w="med" len="med"/>
                    </a:lnL>
                    <a:lnR w="635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GB" sz="800" b="1" i="0" u="none" strike="noStrike" dirty="0">
                          <a:solidFill>
                            <a:srgbClr val="201751"/>
                          </a:solidFill>
                          <a:effectLst/>
                          <a:latin typeface="Arial" panose="020B0604020202020204" pitchFamily="34" charset="0"/>
                        </a:rPr>
                        <a:t>C</a:t>
                      </a:r>
                    </a:p>
                  </a:txBody>
                  <a:tcPr marL="4918" marR="4918" marT="4918" marB="0" anchor="b">
                    <a:lnL w="6350" cap="flat" cmpd="sng" algn="ctr">
                      <a:noFill/>
                      <a:prstDash val="solid"/>
                      <a:round/>
                      <a:headEnd type="none" w="med" len="med"/>
                      <a:tailEnd type="none" w="med" len="med"/>
                    </a:lnL>
                    <a:lnR w="635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GB" sz="800" b="1" i="0" u="none" strike="noStrike" dirty="0">
                          <a:solidFill>
                            <a:srgbClr val="201751"/>
                          </a:solidFill>
                          <a:effectLst/>
                          <a:latin typeface="Arial" panose="020B0604020202020204" pitchFamily="34" charset="0"/>
                        </a:rPr>
                        <a:t> </a:t>
                      </a:r>
                    </a:p>
                  </a:txBody>
                  <a:tcPr marL="4918" marR="4918" marT="4918" marB="0" anchor="b">
                    <a:lnL w="6350" cap="flat" cmpd="sng" algn="ctr">
                      <a:noFill/>
                      <a:prstDash val="solid"/>
                      <a:round/>
                      <a:headEnd type="none" w="med" len="med"/>
                      <a:tailEnd type="none" w="med" len="med"/>
                    </a:lnL>
                    <a:lnR w="635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GB" sz="800" b="1" i="0" u="none" strike="noStrike" dirty="0">
                          <a:solidFill>
                            <a:srgbClr val="201751"/>
                          </a:solidFill>
                          <a:effectLst/>
                          <a:latin typeface="Arial" panose="020B0604020202020204" pitchFamily="34" charset="0"/>
                        </a:rPr>
                        <a:t>D</a:t>
                      </a:r>
                    </a:p>
                  </a:txBody>
                  <a:tcPr marL="4918" marR="4918" marT="4918" marB="0" anchor="b">
                    <a:lnL w="6350" cap="flat" cmpd="sng" algn="ctr">
                      <a:noFill/>
                      <a:prstDash val="solid"/>
                      <a:round/>
                      <a:headEnd type="none" w="med" len="med"/>
                      <a:tailEnd type="none" w="med" len="med"/>
                    </a:lnL>
                    <a:lnR w="635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GB" sz="800" b="1" i="0" u="none" strike="noStrike" dirty="0">
                          <a:solidFill>
                            <a:srgbClr val="201751"/>
                          </a:solidFill>
                          <a:effectLst/>
                          <a:latin typeface="Arial" panose="020B0604020202020204" pitchFamily="34" charset="0"/>
                        </a:rPr>
                        <a:t>E</a:t>
                      </a:r>
                    </a:p>
                  </a:txBody>
                  <a:tcPr marL="4918" marR="4918" marT="4918" marB="0" anchor="b">
                    <a:lnL w="6350" cap="flat" cmpd="sng" algn="ctr">
                      <a:noFill/>
                      <a:prstDash val="solid"/>
                      <a:round/>
                      <a:headEnd type="none" w="med" len="med"/>
                      <a:tailEnd type="none" w="med" len="med"/>
                    </a:lnL>
                    <a:lnR w="635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GB" sz="800" b="1" i="0" u="none" strike="noStrike" dirty="0">
                          <a:solidFill>
                            <a:srgbClr val="201751"/>
                          </a:solidFill>
                          <a:effectLst/>
                          <a:latin typeface="Arial" panose="020B0604020202020204" pitchFamily="34" charset="0"/>
                        </a:rPr>
                        <a:t>F</a:t>
                      </a:r>
                    </a:p>
                  </a:txBody>
                  <a:tcPr marL="4918" marR="4918" marT="4918" marB="0" anchor="b">
                    <a:lnL w="6350" cap="flat" cmpd="sng" algn="ctr">
                      <a:noFill/>
                      <a:prstDash val="solid"/>
                      <a:round/>
                      <a:headEnd type="none" w="med" len="med"/>
                      <a:tailEnd type="none" w="med" len="med"/>
                    </a:lnL>
                    <a:lnR w="635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GB" sz="800" b="1" i="0" u="none" strike="noStrike" dirty="0">
                          <a:solidFill>
                            <a:srgbClr val="201751"/>
                          </a:solidFill>
                          <a:effectLst/>
                          <a:latin typeface="Arial" panose="020B0604020202020204" pitchFamily="34" charset="0"/>
                        </a:rPr>
                        <a:t>G</a:t>
                      </a:r>
                    </a:p>
                  </a:txBody>
                  <a:tcPr marL="4918" marR="4918" marT="4918" marB="0" anchor="b">
                    <a:lnL w="6350" cap="flat" cmpd="sng" algn="ctr">
                      <a:noFill/>
                      <a:prstDash val="solid"/>
                      <a:round/>
                      <a:headEnd type="none" w="med" len="med"/>
                      <a:tailEnd type="none" w="med" len="med"/>
                    </a:lnL>
                    <a:lnR w="635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GB" sz="800" b="1" i="0" u="none" strike="noStrike" dirty="0">
                          <a:solidFill>
                            <a:srgbClr val="201751"/>
                          </a:solidFill>
                          <a:effectLst/>
                          <a:latin typeface="Arial" panose="020B0604020202020204" pitchFamily="34" charset="0"/>
                        </a:rPr>
                        <a:t>H</a:t>
                      </a:r>
                    </a:p>
                  </a:txBody>
                  <a:tcPr marL="4918" marR="4918" marT="4918" marB="0" anchor="b">
                    <a:lnL w="6350" cap="flat" cmpd="sng" algn="ctr">
                      <a:noFill/>
                      <a:prstDash val="solid"/>
                      <a:round/>
                      <a:headEnd type="none" w="med" len="med"/>
                      <a:tailEnd type="none" w="med" len="med"/>
                    </a:lnL>
                    <a:lnR w="635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GB" sz="800" b="1" i="0" u="none" strike="noStrike" dirty="0">
                          <a:solidFill>
                            <a:srgbClr val="201751"/>
                          </a:solidFill>
                          <a:effectLst/>
                          <a:latin typeface="Arial" panose="020B0604020202020204" pitchFamily="34" charset="0"/>
                        </a:rPr>
                        <a:t>I</a:t>
                      </a:r>
                    </a:p>
                  </a:txBody>
                  <a:tcPr marL="4918" marR="4918" marT="4918" marB="0" anchor="b">
                    <a:lnL w="6350" cap="flat" cmpd="sng" algn="ctr">
                      <a:noFill/>
                      <a:prstDash val="solid"/>
                      <a:round/>
                      <a:headEnd type="none" w="med" len="med"/>
                      <a:tailEnd type="none" w="med" len="med"/>
                    </a:lnL>
                    <a:lnR w="635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GB" sz="800" b="1" i="0" u="none" strike="noStrike" dirty="0">
                          <a:solidFill>
                            <a:srgbClr val="201751"/>
                          </a:solidFill>
                          <a:effectLst/>
                          <a:latin typeface="Arial" panose="020B0604020202020204" pitchFamily="34" charset="0"/>
                        </a:rPr>
                        <a:t>J</a:t>
                      </a:r>
                    </a:p>
                  </a:txBody>
                  <a:tcPr marL="4918" marR="4918" marT="4918" marB="0" anchor="b">
                    <a:lnL w="6350" cap="flat" cmpd="sng" algn="ctr">
                      <a:noFill/>
                      <a:prstDash val="solid"/>
                      <a:round/>
                      <a:headEnd type="none" w="med" len="med"/>
                      <a:tailEnd type="none" w="med" len="med"/>
                    </a:lnL>
                    <a:lnR w="635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GB" sz="800" b="1" i="0" u="none" strike="noStrike" dirty="0">
                          <a:solidFill>
                            <a:srgbClr val="201751"/>
                          </a:solidFill>
                          <a:effectLst/>
                          <a:latin typeface="Arial" panose="020B0604020202020204" pitchFamily="34" charset="0"/>
                        </a:rPr>
                        <a:t>K</a:t>
                      </a:r>
                    </a:p>
                  </a:txBody>
                  <a:tcPr marL="4918" marR="4918" marT="4918" marB="0" anchor="b">
                    <a:lnL w="6350" cap="flat" cmpd="sng" algn="ctr">
                      <a:noFill/>
                      <a:prstDash val="solid"/>
                      <a:round/>
                      <a:headEnd type="none" w="med" len="med"/>
                      <a:tailEnd type="none" w="med" len="med"/>
                    </a:lnL>
                    <a:lnR w="635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GB" sz="800" b="1" i="0" u="none" strike="noStrike" dirty="0">
                          <a:solidFill>
                            <a:srgbClr val="201751"/>
                          </a:solidFill>
                          <a:effectLst/>
                          <a:latin typeface="Arial" panose="020B0604020202020204" pitchFamily="34" charset="0"/>
                        </a:rPr>
                        <a:t>L</a:t>
                      </a:r>
                    </a:p>
                  </a:txBody>
                  <a:tcPr marL="4918" marR="4918" marT="4918" marB="0" anchor="b">
                    <a:lnL w="6350" cap="flat" cmpd="sng" algn="ctr">
                      <a:noFill/>
                      <a:prstDash val="solid"/>
                      <a:round/>
                      <a:headEnd type="none" w="med" len="med"/>
                      <a:tailEnd type="none" w="med" len="med"/>
                    </a:lnL>
                    <a:lnR w="635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GB" sz="800" b="1" i="0" u="none" strike="noStrike" dirty="0">
                          <a:solidFill>
                            <a:srgbClr val="201751"/>
                          </a:solidFill>
                          <a:effectLst/>
                          <a:latin typeface="Arial" panose="020B0604020202020204" pitchFamily="34" charset="0"/>
                        </a:rPr>
                        <a:t>M</a:t>
                      </a:r>
                    </a:p>
                  </a:txBody>
                  <a:tcPr marL="4918" marR="4918" marT="4918" marB="0" anchor="b">
                    <a:lnL w="6350" cap="flat" cmpd="sng" algn="ctr">
                      <a:noFill/>
                      <a:prstDash val="solid"/>
                      <a:round/>
                      <a:headEnd type="none" w="med" len="med"/>
                      <a:tailEnd type="none" w="med" len="med"/>
                    </a:lnL>
                    <a:lnR w="635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GB" sz="800" b="1" i="0" u="none" strike="noStrike" dirty="0">
                          <a:solidFill>
                            <a:srgbClr val="201751"/>
                          </a:solidFill>
                          <a:effectLst/>
                          <a:latin typeface="Arial" panose="020B0604020202020204" pitchFamily="34" charset="0"/>
                        </a:rPr>
                        <a:t>N</a:t>
                      </a:r>
                    </a:p>
                  </a:txBody>
                  <a:tcPr marL="4918" marR="4918" marT="4918" marB="0" anchor="b">
                    <a:lnL w="6350" cap="flat" cmpd="sng" algn="ctr">
                      <a:noFill/>
                      <a:prstDash val="solid"/>
                      <a:round/>
                      <a:headEnd type="none" w="med" len="med"/>
                      <a:tailEnd type="none" w="med" len="med"/>
                    </a:lnL>
                    <a:lnR w="635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GB" sz="800" b="1" i="0" u="none" strike="noStrike" dirty="0">
                          <a:solidFill>
                            <a:srgbClr val="201751"/>
                          </a:solidFill>
                          <a:effectLst/>
                          <a:latin typeface="Arial" panose="020B0604020202020204" pitchFamily="34" charset="0"/>
                        </a:rPr>
                        <a:t>O</a:t>
                      </a:r>
                    </a:p>
                  </a:txBody>
                  <a:tcPr marL="4918" marR="4918" marT="4918" marB="0" anchor="b">
                    <a:lnL w="6350" cap="flat" cmpd="sng" algn="ctr">
                      <a:noFill/>
                      <a:prstDash val="solid"/>
                      <a:round/>
                      <a:headEnd type="none" w="med" len="med"/>
                      <a:tailEnd type="none" w="med" len="med"/>
                    </a:lnL>
                    <a:lnR w="635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GB" sz="800" b="1" i="0" u="none" strike="noStrike" dirty="0">
                          <a:solidFill>
                            <a:srgbClr val="201751"/>
                          </a:solidFill>
                          <a:effectLst/>
                          <a:latin typeface="Arial" panose="020B0604020202020204" pitchFamily="34" charset="0"/>
                        </a:rPr>
                        <a:t>P</a:t>
                      </a:r>
                    </a:p>
                  </a:txBody>
                  <a:tcPr marL="4918" marR="4918" marT="4918" marB="0" anchor="b">
                    <a:lnL w="6350" cap="flat" cmpd="sng" algn="ctr">
                      <a:noFill/>
                      <a:prstDash val="solid"/>
                      <a:round/>
                      <a:headEnd type="none" w="med" len="med"/>
                      <a:tailEnd type="none" w="med" len="med"/>
                    </a:lnL>
                    <a:lnR w="635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GB" sz="800" b="1" i="0" u="none" strike="noStrike" dirty="0">
                          <a:solidFill>
                            <a:srgbClr val="201751"/>
                          </a:solidFill>
                          <a:effectLst/>
                          <a:latin typeface="Arial" panose="020B0604020202020204" pitchFamily="34" charset="0"/>
                        </a:rPr>
                        <a:t>Q</a:t>
                      </a:r>
                    </a:p>
                  </a:txBody>
                  <a:tcPr marL="4918" marR="4918" marT="4918" marB="0" anchor="b">
                    <a:lnL w="6350" cap="flat" cmpd="sng" algn="ctr">
                      <a:noFill/>
                      <a:prstDash val="solid"/>
                      <a:round/>
                      <a:headEnd type="none" w="med" len="med"/>
                      <a:tailEnd type="none" w="med" len="med"/>
                    </a:lnL>
                    <a:lnR w="635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GB" sz="800" b="1" i="0" u="none" strike="noStrike" dirty="0">
                          <a:solidFill>
                            <a:srgbClr val="201751"/>
                          </a:solidFill>
                          <a:effectLst/>
                          <a:latin typeface="Arial" panose="020B0604020202020204" pitchFamily="34" charset="0"/>
                        </a:rPr>
                        <a:t>R</a:t>
                      </a:r>
                    </a:p>
                  </a:txBody>
                  <a:tcPr marL="4918" marR="4918" marT="4918" marB="0" anchor="b">
                    <a:lnL w="635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39770347"/>
                  </a:ext>
                </a:extLst>
              </a:tr>
              <a:tr h="736255">
                <a:tc>
                  <a:txBody>
                    <a:bodyPr/>
                    <a:lstStyle/>
                    <a:p>
                      <a:pPr algn="ctr" rtl="0" fontAlgn="ctr"/>
                      <a:r>
                        <a:rPr lang="en-GB" sz="800" b="1" i="0" u="none" strike="noStrike" dirty="0">
                          <a:solidFill>
                            <a:srgbClr val="FFFFFF"/>
                          </a:solidFill>
                          <a:effectLst/>
                          <a:latin typeface="Arial" panose="020B0604020202020204" pitchFamily="34" charset="0"/>
                        </a:rPr>
                        <a:t>Market</a:t>
                      </a:r>
                    </a:p>
                  </a:txBody>
                  <a:tcPr marL="4918" marR="4918" marT="4918"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201751"/>
                    </a:solidFill>
                  </a:tcPr>
                </a:tc>
                <a:tc>
                  <a:txBody>
                    <a:bodyPr/>
                    <a:lstStyle/>
                    <a:p>
                      <a:pPr algn="ctr" rtl="0" fontAlgn="ctr"/>
                      <a:r>
                        <a:rPr lang="en-GB" sz="800" b="1" i="0" u="none" strike="noStrike" dirty="0">
                          <a:solidFill>
                            <a:srgbClr val="FFFFFF"/>
                          </a:solidFill>
                          <a:effectLst/>
                          <a:latin typeface="Arial" panose="020B0604020202020204" pitchFamily="34" charset="0"/>
                        </a:rPr>
                        <a:t>Eurex Code</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201751"/>
                    </a:solidFill>
                  </a:tcPr>
                </a:tc>
                <a:tc>
                  <a:txBody>
                    <a:bodyPr/>
                    <a:lstStyle/>
                    <a:p>
                      <a:pPr algn="ctr" rtl="0" fontAlgn="ctr"/>
                      <a:r>
                        <a:rPr lang="en-GB" sz="800" b="1" i="0" u="none" strike="noStrike" dirty="0">
                          <a:solidFill>
                            <a:srgbClr val="FFFFFF"/>
                          </a:solidFill>
                          <a:effectLst/>
                          <a:latin typeface="Arial" panose="020B0604020202020204" pitchFamily="34" charset="0"/>
                        </a:rPr>
                        <a:t>Index Name</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201751"/>
                    </a:solidFill>
                  </a:tcPr>
                </a:tc>
                <a:tc>
                  <a:txBody>
                    <a:bodyPr/>
                    <a:lstStyle/>
                    <a:p>
                      <a:pPr algn="ctr" rtl="0" fontAlgn="ctr"/>
                      <a:r>
                        <a:rPr lang="en-GB" sz="800" b="1" i="0" u="none" strike="noStrike" dirty="0">
                          <a:solidFill>
                            <a:srgbClr val="FFFFFF"/>
                          </a:solidFill>
                          <a:effectLst/>
                          <a:latin typeface="Arial" panose="020B0604020202020204" pitchFamily="34" charset="0"/>
                        </a:rPr>
                        <a:t>CFTC Approval</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201751"/>
                    </a:solidFill>
                  </a:tcPr>
                </a:tc>
                <a:tc>
                  <a:txBody>
                    <a:bodyPr/>
                    <a:lstStyle/>
                    <a:p>
                      <a:pPr algn="ctr" rtl="0" fontAlgn="ctr"/>
                      <a:r>
                        <a:rPr lang="en-GB" sz="800" b="1" i="0" u="none" strike="noStrike" dirty="0">
                          <a:solidFill>
                            <a:srgbClr val="FFFFFF"/>
                          </a:solidFill>
                          <a:effectLst/>
                          <a:latin typeface="Arial" panose="020B0604020202020204" pitchFamily="34" charset="0"/>
                        </a:rPr>
                        <a:t>Currency</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201751"/>
                    </a:solidFill>
                  </a:tcPr>
                </a:tc>
                <a:tc>
                  <a:txBody>
                    <a:bodyPr/>
                    <a:lstStyle/>
                    <a:p>
                      <a:pPr algn="ctr" rtl="0" fontAlgn="ctr"/>
                      <a:r>
                        <a:rPr lang="en-GB" sz="800" b="1" i="0" u="none" strike="noStrike" dirty="0">
                          <a:solidFill>
                            <a:srgbClr val="FFFFFF"/>
                          </a:solidFill>
                          <a:effectLst/>
                          <a:latin typeface="Arial" panose="020B0604020202020204" pitchFamily="34" charset="0"/>
                        </a:rPr>
                        <a:t>Index Type</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201751"/>
                    </a:solidFill>
                  </a:tcPr>
                </a:tc>
                <a:tc>
                  <a:txBody>
                    <a:bodyPr/>
                    <a:lstStyle/>
                    <a:p>
                      <a:pPr algn="ctr" rtl="0" fontAlgn="ctr"/>
                      <a:r>
                        <a:rPr lang="en-GB" sz="800" b="1" i="0" u="none" strike="noStrike">
                          <a:solidFill>
                            <a:srgbClr val="FFFFFF"/>
                          </a:solidFill>
                          <a:effectLst/>
                          <a:latin typeface="Arial" panose="020B0604020202020204" pitchFamily="34" charset="0"/>
                        </a:rPr>
                        <a:t>Index Code</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201751"/>
                    </a:solidFill>
                  </a:tcPr>
                </a:tc>
                <a:tc>
                  <a:txBody>
                    <a:bodyPr/>
                    <a:lstStyle/>
                    <a:p>
                      <a:pPr algn="ctr" rtl="0" fontAlgn="ctr"/>
                      <a:r>
                        <a:rPr lang="en-GB" sz="800" b="1" i="0" u="none" strike="noStrike">
                          <a:solidFill>
                            <a:srgbClr val="FFFFFF"/>
                          </a:solidFill>
                          <a:effectLst/>
                          <a:latin typeface="Arial" panose="020B0604020202020204" pitchFamily="34" charset="0"/>
                        </a:rPr>
                        <a:t>Future</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201751"/>
                    </a:solidFill>
                  </a:tcPr>
                </a:tc>
                <a:tc>
                  <a:txBody>
                    <a:bodyPr/>
                    <a:lstStyle/>
                    <a:p>
                      <a:pPr algn="ctr" rtl="0" fontAlgn="ctr"/>
                      <a:r>
                        <a:rPr lang="en-GB" sz="800" b="1" i="0" u="none" strike="noStrike">
                          <a:solidFill>
                            <a:srgbClr val="FFFFFF"/>
                          </a:solidFill>
                          <a:effectLst/>
                          <a:latin typeface="Arial" panose="020B0604020202020204" pitchFamily="34" charset="0"/>
                        </a:rPr>
                        <a:t>Multiplier</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201751"/>
                    </a:solidFill>
                  </a:tcPr>
                </a:tc>
                <a:tc>
                  <a:txBody>
                    <a:bodyPr/>
                    <a:lstStyle/>
                    <a:p>
                      <a:pPr algn="ctr" rtl="0" fontAlgn="ctr"/>
                      <a:r>
                        <a:rPr lang="en-GB" sz="800" b="1" i="0" u="none" strike="noStrike">
                          <a:solidFill>
                            <a:srgbClr val="FFFFFF"/>
                          </a:solidFill>
                          <a:effectLst/>
                          <a:latin typeface="Arial" panose="020B0604020202020204" pitchFamily="34" charset="0"/>
                        </a:rPr>
                        <a:t>Tick</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201751"/>
                    </a:solidFill>
                  </a:tcPr>
                </a:tc>
                <a:tc>
                  <a:txBody>
                    <a:bodyPr/>
                    <a:lstStyle/>
                    <a:p>
                      <a:pPr algn="ctr" rtl="0" fontAlgn="ctr"/>
                      <a:r>
                        <a:rPr lang="en-GB" sz="800" b="1" i="0" u="none" strike="noStrike">
                          <a:solidFill>
                            <a:srgbClr val="FFFFFF"/>
                          </a:solidFill>
                          <a:effectLst/>
                          <a:latin typeface="Arial" panose="020B0604020202020204" pitchFamily="34" charset="0"/>
                        </a:rPr>
                        <a:t>Min. Block Size</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201751"/>
                    </a:solidFill>
                  </a:tcPr>
                </a:tc>
                <a:tc>
                  <a:txBody>
                    <a:bodyPr/>
                    <a:lstStyle/>
                    <a:p>
                      <a:pPr algn="ctr" rtl="0" fontAlgn="ctr"/>
                      <a:r>
                        <a:rPr lang="en-GB" sz="800" b="1" i="0" u="none" strike="noStrike">
                          <a:solidFill>
                            <a:srgbClr val="FFFFFF"/>
                          </a:solidFill>
                          <a:effectLst/>
                          <a:latin typeface="Arial" panose="020B0604020202020204" pitchFamily="34" charset="0"/>
                        </a:rPr>
                        <a:t>% Off-Book (August)</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201751"/>
                    </a:solidFill>
                  </a:tcPr>
                </a:tc>
                <a:tc>
                  <a:txBody>
                    <a:bodyPr/>
                    <a:lstStyle/>
                    <a:p>
                      <a:pPr algn="ctr" rtl="0" fontAlgn="ctr"/>
                      <a:r>
                        <a:rPr lang="en-GB" sz="800" b="1" i="0" u="none" strike="noStrike" dirty="0">
                          <a:solidFill>
                            <a:srgbClr val="FFFFFF"/>
                          </a:solidFill>
                          <a:effectLst/>
                          <a:latin typeface="Arial" panose="020B0604020202020204" pitchFamily="34" charset="0"/>
                        </a:rPr>
                        <a:t>% Agency Cleared Volume (August)</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201751"/>
                    </a:solidFill>
                  </a:tcPr>
                </a:tc>
                <a:tc>
                  <a:txBody>
                    <a:bodyPr/>
                    <a:lstStyle/>
                    <a:p>
                      <a:pPr algn="ctr" rtl="0" fontAlgn="ctr"/>
                      <a:r>
                        <a:rPr lang="en-GB" sz="800" b="1" i="0" u="none" strike="noStrike">
                          <a:solidFill>
                            <a:srgbClr val="FFFFFF"/>
                          </a:solidFill>
                          <a:effectLst/>
                          <a:latin typeface="Arial" panose="020B0604020202020204" pitchFamily="34" charset="0"/>
                        </a:rPr>
                        <a:t>Notional Value per Contract (USD)</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201751"/>
                    </a:solidFill>
                  </a:tcPr>
                </a:tc>
                <a:tc>
                  <a:txBody>
                    <a:bodyPr/>
                    <a:lstStyle/>
                    <a:p>
                      <a:pPr algn="ctr" rtl="0" fontAlgn="ctr"/>
                      <a:r>
                        <a:rPr lang="en-GB" sz="800" b="1" i="0" u="none" strike="noStrike">
                          <a:solidFill>
                            <a:srgbClr val="FFFFFF"/>
                          </a:solidFill>
                          <a:effectLst/>
                          <a:latin typeface="Arial" panose="020B0604020202020204" pitchFamily="34" charset="0"/>
                        </a:rPr>
                        <a:t> ADV 2020 </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201751"/>
                    </a:solidFill>
                  </a:tcPr>
                </a:tc>
                <a:tc>
                  <a:txBody>
                    <a:bodyPr/>
                    <a:lstStyle/>
                    <a:p>
                      <a:pPr algn="ctr" rtl="0" fontAlgn="ctr"/>
                      <a:r>
                        <a:rPr lang="en-GB" sz="800" b="1" i="0" u="none" strike="noStrike" dirty="0">
                          <a:solidFill>
                            <a:srgbClr val="FFFFFF"/>
                          </a:solidFill>
                          <a:effectLst/>
                          <a:latin typeface="Arial" panose="020B0604020202020204" pitchFamily="34" charset="0"/>
                        </a:rPr>
                        <a:t> Volume (August) </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201751"/>
                    </a:solidFill>
                  </a:tcPr>
                </a:tc>
                <a:tc>
                  <a:txBody>
                    <a:bodyPr/>
                    <a:lstStyle/>
                    <a:p>
                      <a:pPr algn="ctr" rtl="0" fontAlgn="ctr"/>
                      <a:r>
                        <a:rPr lang="en-GB" sz="800" b="1" i="0" u="none" strike="noStrike" dirty="0">
                          <a:solidFill>
                            <a:srgbClr val="FFFFFF"/>
                          </a:solidFill>
                          <a:effectLst/>
                          <a:latin typeface="Arial" panose="020B0604020202020204" pitchFamily="34" charset="0"/>
                        </a:rPr>
                        <a:t> Volume in EUR (August) </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201751"/>
                    </a:solidFill>
                  </a:tcPr>
                </a:tc>
                <a:tc>
                  <a:txBody>
                    <a:bodyPr/>
                    <a:lstStyle/>
                    <a:p>
                      <a:pPr algn="ctr" rtl="0" fontAlgn="ctr"/>
                      <a:r>
                        <a:rPr lang="en-GB" sz="800" b="1" i="0" u="none" strike="noStrike" dirty="0">
                          <a:solidFill>
                            <a:srgbClr val="FFFFFF"/>
                          </a:solidFill>
                          <a:effectLst/>
                          <a:latin typeface="Arial" panose="020B0604020202020204" pitchFamily="34" charset="0"/>
                        </a:rPr>
                        <a:t> Open Interest as of August 31, 2020 </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201751"/>
                    </a:solidFill>
                  </a:tcPr>
                </a:tc>
                <a:tc>
                  <a:txBody>
                    <a:bodyPr/>
                    <a:lstStyle/>
                    <a:p>
                      <a:pPr algn="ctr" rtl="0" fontAlgn="ctr"/>
                      <a:r>
                        <a:rPr lang="en-GB" sz="800" b="1" i="0" u="none" strike="noStrike" dirty="0">
                          <a:solidFill>
                            <a:srgbClr val="FFFFFF"/>
                          </a:solidFill>
                          <a:effectLst/>
                          <a:latin typeface="Arial" panose="020B0604020202020204" pitchFamily="34" charset="0"/>
                        </a:rPr>
                        <a:t> Open Interest in EUR as of August 31, 2020 </a:t>
                      </a:r>
                    </a:p>
                  </a:txBody>
                  <a:tcPr marL="4918" marR="4918" marT="4918"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201751"/>
                    </a:solidFill>
                  </a:tcPr>
                </a:tc>
                <a:extLst>
                  <a:ext uri="{0D108BD9-81ED-4DB2-BD59-A6C34878D82A}">
                    <a16:rowId xmlns:a16="http://schemas.microsoft.com/office/drawing/2014/main" val="2658535887"/>
                  </a:ext>
                </a:extLst>
              </a:tr>
              <a:tr h="371472">
                <a:tc>
                  <a:txBody>
                    <a:bodyPr/>
                    <a:lstStyle/>
                    <a:p>
                      <a:pPr algn="ctr" rtl="0" fontAlgn="ctr"/>
                      <a:r>
                        <a:rPr lang="en-GB" sz="800" b="1" i="0" u="none" strike="noStrike" dirty="0">
                          <a:solidFill>
                            <a:srgbClr val="201751"/>
                          </a:solidFill>
                          <a:effectLst/>
                          <a:latin typeface="Arial" panose="020B0604020202020204" pitchFamily="34" charset="0"/>
                        </a:rPr>
                        <a:t>DM</a:t>
                      </a:r>
                    </a:p>
                  </a:txBody>
                  <a:tcPr marL="4918" marR="4918" marT="4918"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800" b="1" i="0" u="none" strike="noStrike">
                          <a:solidFill>
                            <a:srgbClr val="201751"/>
                          </a:solidFill>
                          <a:effectLst/>
                          <a:latin typeface="Arial" panose="020B0604020202020204" pitchFamily="34" charset="0"/>
                        </a:rPr>
                        <a:t>FMEU</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l" rtl="0" fontAlgn="ctr"/>
                      <a:r>
                        <a:rPr lang="en-GB" sz="800" b="1" i="0" u="none" strike="noStrike" dirty="0">
                          <a:solidFill>
                            <a:srgbClr val="201751"/>
                          </a:solidFill>
                          <a:effectLst/>
                          <a:latin typeface="Arial" panose="020B0604020202020204" pitchFamily="34" charset="0"/>
                        </a:rPr>
                        <a:t>MSCI Europe</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800" b="1" i="0" u="none" strike="noStrike">
                          <a:solidFill>
                            <a:srgbClr val="201751"/>
                          </a:solidFill>
                          <a:effectLst/>
                          <a:latin typeface="Arial" panose="020B0604020202020204" pitchFamily="34" charset="0"/>
                        </a:rPr>
                        <a:t>Y</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800" b="1" i="0" u="none" strike="noStrike">
                          <a:solidFill>
                            <a:srgbClr val="201751"/>
                          </a:solidFill>
                          <a:effectLst/>
                          <a:latin typeface="Arial" panose="020B0604020202020204" pitchFamily="34" charset="0"/>
                        </a:rPr>
                        <a:t>EUR</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800" b="1" i="0" u="none" strike="noStrike">
                          <a:solidFill>
                            <a:srgbClr val="201751"/>
                          </a:solidFill>
                          <a:effectLst/>
                          <a:latin typeface="Arial" panose="020B0604020202020204" pitchFamily="34" charset="0"/>
                        </a:rPr>
                        <a:t>NTR</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800" b="1" i="0" u="none" strike="noStrike">
                          <a:solidFill>
                            <a:srgbClr val="201751"/>
                          </a:solidFill>
                          <a:effectLst/>
                          <a:latin typeface="Arial" panose="020B0604020202020204" pitchFamily="34" charset="0"/>
                        </a:rPr>
                        <a:t>MSDEE15N Index</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800" b="1" i="0" u="none" strike="noStrike">
                          <a:solidFill>
                            <a:srgbClr val="201751"/>
                          </a:solidFill>
                          <a:effectLst/>
                          <a:latin typeface="Arial" panose="020B0604020202020204" pitchFamily="34" charset="0"/>
                        </a:rPr>
                        <a:t>ZRPA</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800" b="1" i="0" u="none" strike="noStrike">
                          <a:solidFill>
                            <a:srgbClr val="201751"/>
                          </a:solidFill>
                          <a:effectLst/>
                          <a:latin typeface="Arial" panose="020B0604020202020204" pitchFamily="34" charset="0"/>
                        </a:rPr>
                        <a:t>100</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800" b="1" i="0" u="none" strike="noStrike">
                          <a:solidFill>
                            <a:srgbClr val="201751"/>
                          </a:solidFill>
                          <a:effectLst/>
                          <a:latin typeface="Arial" panose="020B0604020202020204" pitchFamily="34" charset="0"/>
                        </a:rPr>
                        <a:t>0.05</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800" b="1" i="0" u="none" strike="noStrike">
                          <a:solidFill>
                            <a:srgbClr val="201751"/>
                          </a:solidFill>
                          <a:effectLst/>
                          <a:latin typeface="Arial" panose="020B0604020202020204" pitchFamily="34" charset="0"/>
                        </a:rPr>
                        <a:t>250</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800" b="1" i="0" u="none" strike="noStrike">
                          <a:solidFill>
                            <a:srgbClr val="201751"/>
                          </a:solidFill>
                          <a:effectLst/>
                          <a:latin typeface="Arial" panose="020B0604020202020204" pitchFamily="34" charset="0"/>
                        </a:rPr>
                        <a:t>100.0%</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800" b="1" i="0" u="none" strike="noStrike">
                          <a:solidFill>
                            <a:srgbClr val="201751"/>
                          </a:solidFill>
                          <a:effectLst/>
                          <a:latin typeface="Arial" panose="020B0604020202020204" pitchFamily="34" charset="0"/>
                        </a:rPr>
                        <a:t>50.0%</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r" rtl="0" fontAlgn="ctr"/>
                      <a:r>
                        <a:rPr lang="en-GB" sz="800" b="1" i="0" u="none" strike="noStrike">
                          <a:solidFill>
                            <a:srgbClr val="201751"/>
                          </a:solidFill>
                          <a:effectLst/>
                          <a:latin typeface="Arial" panose="020B0604020202020204" pitchFamily="34" charset="0"/>
                        </a:rPr>
                        <a:t>                   25,852 </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r" rtl="0" fontAlgn="ctr"/>
                      <a:r>
                        <a:rPr lang="en-GB" sz="800" b="1" i="0" u="none" strike="noStrike">
                          <a:solidFill>
                            <a:srgbClr val="201751"/>
                          </a:solidFill>
                          <a:effectLst/>
                          <a:latin typeface="Arial" panose="020B0604020202020204" pitchFamily="34" charset="0"/>
                        </a:rPr>
                        <a:t>       8,817 </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r" rtl="0" fontAlgn="ctr"/>
                      <a:r>
                        <a:rPr lang="en-GB" sz="800" b="1" i="0" u="none" strike="noStrike">
                          <a:solidFill>
                            <a:srgbClr val="201751"/>
                          </a:solidFill>
                          <a:effectLst/>
                          <a:latin typeface="Arial" panose="020B0604020202020204" pitchFamily="34" charset="0"/>
                        </a:rPr>
                        <a:t>          52,958 </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r" rtl="0" fontAlgn="ctr"/>
                      <a:r>
                        <a:rPr lang="en-GB" sz="800" b="1" i="0" u="none" strike="noStrike">
                          <a:solidFill>
                            <a:srgbClr val="201751"/>
                          </a:solidFill>
                          <a:effectLst/>
                          <a:latin typeface="Arial" panose="020B0604020202020204" pitchFamily="34" charset="0"/>
                        </a:rPr>
                        <a:t>            1,146,606,580 </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r" rtl="0" fontAlgn="ctr"/>
                      <a:r>
                        <a:rPr lang="en-GB" sz="800" b="1" i="0" u="none" strike="noStrike">
                          <a:solidFill>
                            <a:srgbClr val="201751"/>
                          </a:solidFill>
                          <a:effectLst/>
                          <a:latin typeface="Arial" panose="020B0604020202020204" pitchFamily="34" charset="0"/>
                        </a:rPr>
                        <a:t>                154,392 </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r" rtl="0" fontAlgn="ctr"/>
                      <a:r>
                        <a:rPr lang="en-GB" sz="800" b="1" i="0" u="none" strike="noStrike" dirty="0">
                          <a:solidFill>
                            <a:srgbClr val="201751"/>
                          </a:solidFill>
                          <a:effectLst/>
                          <a:latin typeface="Arial" panose="020B0604020202020204" pitchFamily="34" charset="0"/>
                        </a:rPr>
                        <a:t>                    3,325,592,655 </a:t>
                      </a:r>
                    </a:p>
                  </a:txBody>
                  <a:tcPr marL="4918" marR="4918" marT="4918"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1882829867"/>
                  </a:ext>
                </a:extLst>
              </a:tr>
              <a:tr h="371472">
                <a:tc>
                  <a:txBody>
                    <a:bodyPr/>
                    <a:lstStyle/>
                    <a:p>
                      <a:pPr algn="ctr" rtl="0" fontAlgn="ctr"/>
                      <a:r>
                        <a:rPr lang="en-GB" sz="800" b="1" i="0" u="none" strike="noStrike" dirty="0">
                          <a:solidFill>
                            <a:srgbClr val="201751"/>
                          </a:solidFill>
                          <a:effectLst/>
                          <a:latin typeface="Arial" panose="020B0604020202020204" pitchFamily="34" charset="0"/>
                        </a:rPr>
                        <a:t>DM</a:t>
                      </a:r>
                    </a:p>
                  </a:txBody>
                  <a:tcPr marL="4918" marR="4918" marT="4918"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800" b="1" i="0" u="none" strike="noStrike" dirty="0">
                          <a:solidFill>
                            <a:srgbClr val="201751"/>
                          </a:solidFill>
                          <a:effectLst/>
                          <a:latin typeface="Arial" panose="020B0604020202020204" pitchFamily="34" charset="0"/>
                        </a:rPr>
                        <a:t>FMFP</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rtl="0" fontAlgn="ctr"/>
                      <a:r>
                        <a:rPr lang="en-GB" sz="800" b="1" i="0" u="none" strike="noStrike" dirty="0">
                          <a:solidFill>
                            <a:srgbClr val="201751"/>
                          </a:solidFill>
                          <a:effectLst/>
                          <a:latin typeface="Arial" panose="020B0604020202020204" pitchFamily="34" charset="0"/>
                        </a:rPr>
                        <a:t>MSCI EAFE</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800" b="1" i="0" u="none" strike="noStrike" dirty="0">
                          <a:solidFill>
                            <a:srgbClr val="201751"/>
                          </a:solidFill>
                          <a:effectLst/>
                          <a:latin typeface="Arial" panose="020B0604020202020204" pitchFamily="34" charset="0"/>
                        </a:rPr>
                        <a:t>Y</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800" b="1" i="0" u="none" strike="noStrike">
                          <a:solidFill>
                            <a:srgbClr val="201751"/>
                          </a:solidFill>
                          <a:effectLst/>
                          <a:latin typeface="Arial" panose="020B0604020202020204" pitchFamily="34" charset="0"/>
                        </a:rPr>
                        <a:t>USD</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800" b="1" i="0" u="none" strike="noStrike" dirty="0">
                          <a:solidFill>
                            <a:srgbClr val="201751"/>
                          </a:solidFill>
                          <a:effectLst/>
                          <a:latin typeface="Arial" panose="020B0604020202020204" pitchFamily="34" charset="0"/>
                        </a:rPr>
                        <a:t>Price</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800" b="1" i="0" u="none" strike="noStrike">
                          <a:solidFill>
                            <a:srgbClr val="201751"/>
                          </a:solidFill>
                          <a:effectLst/>
                          <a:latin typeface="Arial" panose="020B0604020202020204" pitchFamily="34" charset="0"/>
                        </a:rPr>
                        <a:t>MSDUEAFE Index</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800" b="1" i="0" u="none" strike="noStrike" dirty="0">
                          <a:solidFill>
                            <a:srgbClr val="201751"/>
                          </a:solidFill>
                          <a:effectLst/>
                          <a:latin typeface="Arial" panose="020B0604020202020204" pitchFamily="34" charset="0"/>
                        </a:rPr>
                        <a:t>FFPA</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800" b="1" i="0" u="none" strike="noStrike">
                          <a:solidFill>
                            <a:srgbClr val="201751"/>
                          </a:solidFill>
                          <a:effectLst/>
                          <a:latin typeface="Arial" panose="020B0604020202020204" pitchFamily="34" charset="0"/>
                        </a:rPr>
                        <a:t>50</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800" b="1" i="0" u="none" strike="noStrike">
                          <a:solidFill>
                            <a:srgbClr val="201751"/>
                          </a:solidFill>
                          <a:effectLst/>
                          <a:latin typeface="Arial" panose="020B0604020202020204" pitchFamily="34" charset="0"/>
                        </a:rPr>
                        <a:t>0.1</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800" b="1" i="0" u="none" strike="noStrike" dirty="0">
                          <a:solidFill>
                            <a:srgbClr val="201751"/>
                          </a:solidFill>
                          <a:effectLst/>
                          <a:latin typeface="Arial" panose="020B0604020202020204" pitchFamily="34" charset="0"/>
                        </a:rPr>
                        <a:t>10</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800" b="1" i="0" u="none" strike="noStrike">
                          <a:solidFill>
                            <a:srgbClr val="201751"/>
                          </a:solidFill>
                          <a:effectLst/>
                          <a:latin typeface="Arial" panose="020B0604020202020204" pitchFamily="34" charset="0"/>
                        </a:rPr>
                        <a:t>0.0%</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800" b="1" i="0" u="none" strike="noStrike" dirty="0">
                          <a:solidFill>
                            <a:srgbClr val="201751"/>
                          </a:solidFill>
                          <a:effectLst/>
                          <a:latin typeface="Arial" panose="020B0604020202020204" pitchFamily="34" charset="0"/>
                        </a:rPr>
                        <a:t>0.0%</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rtl="0" fontAlgn="ctr"/>
                      <a:r>
                        <a:rPr lang="en-GB" sz="800" b="1" i="0" u="none" strike="noStrike" dirty="0">
                          <a:solidFill>
                            <a:srgbClr val="201751"/>
                          </a:solidFill>
                          <a:effectLst/>
                          <a:latin typeface="Arial" panose="020B0604020202020204" pitchFamily="34" charset="0"/>
                        </a:rPr>
                        <a:t>                   95,318 </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rtl="0" fontAlgn="ctr"/>
                      <a:r>
                        <a:rPr lang="en-GB" sz="800" b="1" i="0" u="none" strike="noStrike">
                          <a:solidFill>
                            <a:srgbClr val="201751"/>
                          </a:solidFill>
                          <a:effectLst/>
                          <a:latin typeface="Arial" panose="020B0604020202020204" pitchFamily="34" charset="0"/>
                        </a:rPr>
                        <a:t>          352 </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rtl="0" fontAlgn="ctr"/>
                      <a:r>
                        <a:rPr lang="en-GB" sz="800" b="1" i="0" u="none" strike="noStrike" dirty="0">
                          <a:solidFill>
                            <a:srgbClr val="201751"/>
                          </a:solidFill>
                          <a:effectLst/>
                          <a:latin typeface="Arial" panose="020B0604020202020204" pitchFamily="34" charset="0"/>
                        </a:rPr>
                        <a:t>            2,903 </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rtl="0" fontAlgn="ctr"/>
                      <a:r>
                        <a:rPr lang="en-GB" sz="800" b="1" i="0" u="none" strike="noStrike" dirty="0">
                          <a:solidFill>
                            <a:srgbClr val="201751"/>
                          </a:solidFill>
                          <a:effectLst/>
                          <a:latin typeface="Arial" panose="020B0604020202020204" pitchFamily="34" charset="0"/>
                        </a:rPr>
                        <a:t>               231,749,086 </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rtl="0" fontAlgn="ctr"/>
                      <a:r>
                        <a:rPr lang="en-GB" sz="800" b="1" i="0" u="none" strike="noStrike" dirty="0">
                          <a:solidFill>
                            <a:srgbClr val="201751"/>
                          </a:solidFill>
                          <a:effectLst/>
                          <a:latin typeface="Arial" panose="020B0604020202020204" pitchFamily="34" charset="0"/>
                        </a:rPr>
                        <a:t>                  28,943 </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rtl="0" fontAlgn="ctr"/>
                      <a:r>
                        <a:rPr lang="en-GB" sz="800" b="1" i="0" u="none" strike="noStrike" dirty="0">
                          <a:solidFill>
                            <a:srgbClr val="201751"/>
                          </a:solidFill>
                          <a:effectLst/>
                          <a:latin typeface="Arial" panose="020B0604020202020204" pitchFamily="34" charset="0"/>
                        </a:rPr>
                        <a:t>                    2,271,325,879 </a:t>
                      </a:r>
                    </a:p>
                  </a:txBody>
                  <a:tcPr marL="4918" marR="4918" marT="4918"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58910432"/>
                  </a:ext>
                </a:extLst>
              </a:tr>
              <a:tr h="371472">
                <a:tc>
                  <a:txBody>
                    <a:bodyPr/>
                    <a:lstStyle/>
                    <a:p>
                      <a:pPr algn="ctr" rtl="0" fontAlgn="ctr"/>
                      <a:r>
                        <a:rPr lang="en-GB" sz="800" b="1" i="0" u="none" strike="noStrike">
                          <a:solidFill>
                            <a:srgbClr val="201751"/>
                          </a:solidFill>
                          <a:effectLst/>
                          <a:latin typeface="Arial" panose="020B0604020202020204" pitchFamily="34" charset="0"/>
                        </a:rPr>
                        <a:t>DM</a:t>
                      </a:r>
                    </a:p>
                  </a:txBody>
                  <a:tcPr marL="4918" marR="4918" marT="4918"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800" b="1" i="0" u="none" strike="noStrike">
                          <a:solidFill>
                            <a:srgbClr val="201751"/>
                          </a:solidFill>
                          <a:effectLst/>
                          <a:latin typeface="Arial" panose="020B0604020202020204" pitchFamily="34" charset="0"/>
                        </a:rPr>
                        <a:t>FMGS</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l" rtl="0" fontAlgn="ctr"/>
                      <a:r>
                        <a:rPr lang="en-GB" sz="800" b="1" i="0" u="none" strike="noStrike">
                          <a:solidFill>
                            <a:srgbClr val="201751"/>
                          </a:solidFill>
                          <a:effectLst/>
                          <a:latin typeface="Arial" panose="020B0604020202020204" pitchFamily="34" charset="0"/>
                        </a:rPr>
                        <a:t>MSCI USA</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800" b="1" i="0" u="none" strike="noStrike">
                          <a:solidFill>
                            <a:srgbClr val="201751"/>
                          </a:solidFill>
                          <a:effectLst/>
                          <a:latin typeface="Arial" panose="020B0604020202020204" pitchFamily="34" charset="0"/>
                        </a:rPr>
                        <a:t>Y</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800" b="1" i="0" u="none" strike="noStrike">
                          <a:solidFill>
                            <a:srgbClr val="201751"/>
                          </a:solidFill>
                          <a:effectLst/>
                          <a:latin typeface="Arial" panose="020B0604020202020204" pitchFamily="34" charset="0"/>
                        </a:rPr>
                        <a:t>USD</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800" b="1" i="0" u="none" strike="noStrike">
                          <a:solidFill>
                            <a:srgbClr val="201751"/>
                          </a:solidFill>
                          <a:effectLst/>
                          <a:latin typeface="Arial" panose="020B0604020202020204" pitchFamily="34" charset="0"/>
                        </a:rPr>
                        <a:t>GTR</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800" b="1" i="0" u="none" strike="noStrike">
                          <a:solidFill>
                            <a:srgbClr val="201751"/>
                          </a:solidFill>
                          <a:effectLst/>
                          <a:latin typeface="Arial" panose="020B0604020202020204" pitchFamily="34" charset="0"/>
                        </a:rPr>
                        <a:t>GDDUUS Index</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800" b="1" i="0" u="none" strike="noStrike">
                          <a:solidFill>
                            <a:srgbClr val="201751"/>
                          </a:solidFill>
                          <a:effectLst/>
                          <a:latin typeface="Arial" panose="020B0604020202020204" pitchFamily="34" charset="0"/>
                        </a:rPr>
                        <a:t>JHTA</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800" b="1" i="0" u="none" strike="noStrike">
                          <a:solidFill>
                            <a:srgbClr val="201751"/>
                          </a:solidFill>
                          <a:effectLst/>
                          <a:latin typeface="Arial" panose="020B0604020202020204" pitchFamily="34" charset="0"/>
                        </a:rPr>
                        <a:t>10</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800" b="1" i="0" u="none" strike="noStrike">
                          <a:solidFill>
                            <a:srgbClr val="201751"/>
                          </a:solidFill>
                          <a:effectLst/>
                          <a:latin typeface="Arial" panose="020B0604020202020204" pitchFamily="34" charset="0"/>
                        </a:rPr>
                        <a:t>1</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800" b="1" i="0" u="none" strike="noStrike">
                          <a:solidFill>
                            <a:srgbClr val="201751"/>
                          </a:solidFill>
                          <a:effectLst/>
                          <a:latin typeface="Arial" panose="020B0604020202020204" pitchFamily="34" charset="0"/>
                        </a:rPr>
                        <a:t>1</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800" b="1" i="0" u="none" strike="noStrike">
                          <a:solidFill>
                            <a:srgbClr val="201751"/>
                          </a:solidFill>
                          <a:effectLst/>
                          <a:latin typeface="Arial" panose="020B0604020202020204" pitchFamily="34" charset="0"/>
                        </a:rPr>
                        <a:t>0.0%</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800" b="1" i="0" u="none" strike="noStrike">
                          <a:solidFill>
                            <a:srgbClr val="201751"/>
                          </a:solidFill>
                          <a:effectLst/>
                          <a:latin typeface="Arial" panose="020B0604020202020204" pitchFamily="34" charset="0"/>
                        </a:rPr>
                        <a:t>0.0%</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r" rtl="0" fontAlgn="ctr"/>
                      <a:r>
                        <a:rPr lang="en-GB" sz="800" b="1" i="0" u="none" strike="noStrike">
                          <a:solidFill>
                            <a:srgbClr val="201751"/>
                          </a:solidFill>
                          <a:effectLst/>
                          <a:latin typeface="Arial" panose="020B0604020202020204" pitchFamily="34" charset="0"/>
                        </a:rPr>
                        <a:t>                 147,427 </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r" rtl="0" fontAlgn="ctr"/>
                      <a:r>
                        <a:rPr lang="en-GB" sz="800" b="1" i="0" u="none" strike="noStrike">
                          <a:solidFill>
                            <a:srgbClr val="201751"/>
                          </a:solidFill>
                          <a:effectLst/>
                          <a:latin typeface="Arial" panose="020B0604020202020204" pitchFamily="34" charset="0"/>
                        </a:rPr>
                        <a:t>          199 </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r" rtl="0" fontAlgn="ctr"/>
                      <a:r>
                        <a:rPr lang="en-GB" sz="800" b="1" i="0" u="none" strike="noStrike">
                          <a:solidFill>
                            <a:srgbClr val="201751"/>
                          </a:solidFill>
                          <a:effectLst/>
                          <a:latin typeface="Arial" panose="020B0604020202020204" pitchFamily="34" charset="0"/>
                        </a:rPr>
                        <a:t>            5,065 </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r" rtl="0" fontAlgn="ctr"/>
                      <a:r>
                        <a:rPr lang="en-GB" sz="800" b="1" i="0" u="none" strike="noStrike">
                          <a:solidFill>
                            <a:srgbClr val="201751"/>
                          </a:solidFill>
                          <a:effectLst/>
                          <a:latin typeface="Arial" panose="020B0604020202020204" pitchFamily="34" charset="0"/>
                        </a:rPr>
                        <a:t>               625,391,422 </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r" rtl="0" fontAlgn="ctr"/>
                      <a:r>
                        <a:rPr lang="en-GB" sz="800" b="1" i="0" u="none" strike="noStrike">
                          <a:solidFill>
                            <a:srgbClr val="201751"/>
                          </a:solidFill>
                          <a:effectLst/>
                          <a:latin typeface="Arial" panose="020B0604020202020204" pitchFamily="34" charset="0"/>
                        </a:rPr>
                        <a:t>                  16,623 </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r" rtl="0" fontAlgn="ctr"/>
                      <a:r>
                        <a:rPr lang="en-GB" sz="800" b="1" i="0" u="none" strike="noStrike" dirty="0">
                          <a:solidFill>
                            <a:srgbClr val="201751"/>
                          </a:solidFill>
                          <a:effectLst/>
                          <a:latin typeface="Arial" panose="020B0604020202020204" pitchFamily="34" charset="0"/>
                        </a:rPr>
                        <a:t>                    2,115,366,725 </a:t>
                      </a:r>
                    </a:p>
                  </a:txBody>
                  <a:tcPr marL="4918" marR="4918" marT="4918"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3917161114"/>
                  </a:ext>
                </a:extLst>
              </a:tr>
              <a:tr h="371472">
                <a:tc>
                  <a:txBody>
                    <a:bodyPr/>
                    <a:lstStyle/>
                    <a:p>
                      <a:pPr algn="ctr" rtl="0" fontAlgn="ctr"/>
                      <a:r>
                        <a:rPr lang="en-GB" sz="800" b="1" i="0" u="none" strike="noStrike" dirty="0">
                          <a:solidFill>
                            <a:srgbClr val="201751"/>
                          </a:solidFill>
                          <a:effectLst/>
                          <a:latin typeface="Arial" panose="020B0604020202020204" pitchFamily="34" charset="0"/>
                        </a:rPr>
                        <a:t>DM</a:t>
                      </a:r>
                    </a:p>
                  </a:txBody>
                  <a:tcPr marL="4918" marR="4918" marT="4918"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800" b="1" i="0" u="none" strike="noStrike" dirty="0">
                          <a:solidFill>
                            <a:srgbClr val="201751"/>
                          </a:solidFill>
                          <a:effectLst/>
                          <a:latin typeface="Arial" panose="020B0604020202020204" pitchFamily="34" charset="0"/>
                        </a:rPr>
                        <a:t>FMWD</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rtl="0" fontAlgn="ctr"/>
                      <a:r>
                        <a:rPr lang="en-GB" sz="800" b="1" i="0" u="none" strike="noStrike" dirty="0">
                          <a:solidFill>
                            <a:srgbClr val="201751"/>
                          </a:solidFill>
                          <a:effectLst/>
                          <a:latin typeface="Arial" panose="020B0604020202020204" pitchFamily="34" charset="0"/>
                        </a:rPr>
                        <a:t>MSCI World Cons. </a:t>
                      </a:r>
                      <a:r>
                        <a:rPr lang="en-GB" sz="800" b="1" i="0" u="none" strike="noStrike" dirty="0" err="1">
                          <a:solidFill>
                            <a:srgbClr val="201751"/>
                          </a:solidFill>
                          <a:effectLst/>
                          <a:latin typeface="Arial" panose="020B0604020202020204" pitchFamily="34" charset="0"/>
                        </a:rPr>
                        <a:t>Discret</a:t>
                      </a:r>
                      <a:r>
                        <a:rPr lang="en-GB" sz="800" b="1" i="0" u="none" strike="noStrike" dirty="0">
                          <a:solidFill>
                            <a:srgbClr val="201751"/>
                          </a:solidFill>
                          <a:effectLst/>
                          <a:latin typeface="Arial" panose="020B0604020202020204" pitchFamily="34" charset="0"/>
                        </a:rPr>
                        <a:t>.</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800" b="1" i="0" u="none" strike="noStrike">
                          <a:solidFill>
                            <a:srgbClr val="201751"/>
                          </a:solidFill>
                          <a:effectLst/>
                          <a:latin typeface="Arial" panose="020B0604020202020204" pitchFamily="34" charset="0"/>
                        </a:rPr>
                        <a:t>Y</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800" b="1" i="0" u="none" strike="noStrike" dirty="0">
                          <a:solidFill>
                            <a:srgbClr val="201751"/>
                          </a:solidFill>
                          <a:effectLst/>
                          <a:latin typeface="Arial" panose="020B0604020202020204" pitchFamily="34" charset="0"/>
                        </a:rPr>
                        <a:t>USD</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800" b="1" i="0" u="none" strike="noStrike" dirty="0">
                          <a:solidFill>
                            <a:srgbClr val="201751"/>
                          </a:solidFill>
                          <a:effectLst/>
                          <a:latin typeface="Arial" panose="020B0604020202020204" pitchFamily="34" charset="0"/>
                        </a:rPr>
                        <a:t>NTR</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800" b="1" i="0" u="none" strike="noStrike">
                          <a:solidFill>
                            <a:srgbClr val="201751"/>
                          </a:solidFill>
                          <a:effectLst/>
                          <a:latin typeface="Arial" panose="020B0604020202020204" pitchFamily="34" charset="0"/>
                        </a:rPr>
                        <a:t>NDWUCDIS Index</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800" b="1" i="0" u="none" strike="noStrike">
                          <a:solidFill>
                            <a:srgbClr val="201751"/>
                          </a:solidFill>
                          <a:effectLst/>
                          <a:latin typeface="Arial" panose="020B0604020202020204" pitchFamily="34" charset="0"/>
                        </a:rPr>
                        <a:t>HKTA</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800" b="1" i="0" u="none" strike="noStrike" dirty="0">
                          <a:solidFill>
                            <a:srgbClr val="201751"/>
                          </a:solidFill>
                          <a:effectLst/>
                          <a:latin typeface="Arial" panose="020B0604020202020204" pitchFamily="34" charset="0"/>
                        </a:rPr>
                        <a:t>100</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800" b="1" i="0" u="none" strike="noStrike">
                          <a:solidFill>
                            <a:srgbClr val="201751"/>
                          </a:solidFill>
                          <a:effectLst/>
                          <a:latin typeface="Arial" panose="020B0604020202020204" pitchFamily="34" charset="0"/>
                        </a:rPr>
                        <a:t>0.1</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800" b="1" i="0" u="none" strike="noStrike" dirty="0">
                          <a:solidFill>
                            <a:srgbClr val="201751"/>
                          </a:solidFill>
                          <a:effectLst/>
                          <a:latin typeface="Arial" panose="020B0604020202020204" pitchFamily="34" charset="0"/>
                        </a:rPr>
                        <a:t>1</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800" b="1" i="0" u="none" strike="noStrike">
                          <a:solidFill>
                            <a:srgbClr val="201751"/>
                          </a:solidFill>
                          <a:effectLst/>
                          <a:latin typeface="Arial" panose="020B0604020202020204" pitchFamily="34" charset="0"/>
                        </a:rPr>
                        <a:t>100.0%</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800" b="1" i="0" u="none" strike="noStrike" dirty="0">
                          <a:solidFill>
                            <a:srgbClr val="201751"/>
                          </a:solidFill>
                          <a:effectLst/>
                          <a:latin typeface="Arial" panose="020B0604020202020204" pitchFamily="34" charset="0"/>
                        </a:rPr>
                        <a:t>50.0%</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rtl="0" fontAlgn="ctr"/>
                      <a:r>
                        <a:rPr lang="en-GB" sz="800" b="1" i="0" u="none" strike="noStrike" dirty="0">
                          <a:solidFill>
                            <a:srgbClr val="201751"/>
                          </a:solidFill>
                          <a:effectLst/>
                          <a:latin typeface="Arial" panose="020B0604020202020204" pitchFamily="34" charset="0"/>
                        </a:rPr>
                        <a:t>                 147,427 </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rtl="0" fontAlgn="ctr"/>
                      <a:r>
                        <a:rPr lang="en-GB" sz="800" b="1" i="0" u="none" strike="noStrike">
                          <a:solidFill>
                            <a:srgbClr val="201751"/>
                          </a:solidFill>
                          <a:effectLst/>
                          <a:latin typeface="Arial" panose="020B0604020202020204" pitchFamily="34" charset="0"/>
                        </a:rPr>
                        <a:t>             -   </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rtl="0" fontAlgn="ctr"/>
                      <a:r>
                        <a:rPr lang="en-GB" sz="800" b="1" i="0" u="none" strike="noStrike" dirty="0">
                          <a:solidFill>
                            <a:srgbClr val="201751"/>
                          </a:solidFill>
                          <a:effectLst/>
                          <a:latin typeface="Arial" panose="020B0604020202020204" pitchFamily="34" charset="0"/>
                        </a:rPr>
                        <a:t>            5,065 </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rtl="0" fontAlgn="ctr"/>
                      <a:r>
                        <a:rPr lang="en-GB" sz="800" b="1" i="0" u="none" strike="noStrike" dirty="0">
                          <a:solidFill>
                            <a:srgbClr val="201751"/>
                          </a:solidFill>
                          <a:effectLst/>
                          <a:latin typeface="Arial" panose="020B0604020202020204" pitchFamily="34" charset="0"/>
                        </a:rPr>
                        <a:t>               625,391,422 </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rtl="0" fontAlgn="ctr"/>
                      <a:r>
                        <a:rPr lang="en-GB" sz="800" b="1" i="0" u="none" strike="noStrike" dirty="0">
                          <a:solidFill>
                            <a:srgbClr val="201751"/>
                          </a:solidFill>
                          <a:effectLst/>
                          <a:latin typeface="Arial" panose="020B0604020202020204" pitchFamily="34" charset="0"/>
                        </a:rPr>
                        <a:t>                  16,623 </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rtl="0" fontAlgn="ctr"/>
                      <a:r>
                        <a:rPr lang="en-GB" sz="800" b="1" i="0" u="none" strike="noStrike" dirty="0">
                          <a:solidFill>
                            <a:srgbClr val="201751"/>
                          </a:solidFill>
                          <a:effectLst/>
                          <a:latin typeface="Arial" panose="020B0604020202020204" pitchFamily="34" charset="0"/>
                        </a:rPr>
                        <a:t>                    2,115,366,725 </a:t>
                      </a:r>
                    </a:p>
                  </a:txBody>
                  <a:tcPr marL="4918" marR="4918" marT="4918"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7656878"/>
                  </a:ext>
                </a:extLst>
              </a:tr>
              <a:tr h="371472">
                <a:tc>
                  <a:txBody>
                    <a:bodyPr/>
                    <a:lstStyle/>
                    <a:p>
                      <a:pPr algn="ctr" rtl="0" fontAlgn="ctr"/>
                      <a:r>
                        <a:rPr lang="en-GB" sz="800" b="1" i="0" u="none" strike="noStrike" dirty="0">
                          <a:solidFill>
                            <a:srgbClr val="201751"/>
                          </a:solidFill>
                          <a:effectLst/>
                          <a:latin typeface="Arial" panose="020B0604020202020204" pitchFamily="34" charset="0"/>
                        </a:rPr>
                        <a:t>EM</a:t>
                      </a:r>
                    </a:p>
                  </a:txBody>
                  <a:tcPr marL="4918" marR="4918" marT="4918"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800" b="1" i="0" u="none" strike="noStrike" dirty="0">
                          <a:solidFill>
                            <a:srgbClr val="201751"/>
                          </a:solidFill>
                          <a:effectLst/>
                          <a:latin typeface="Arial" panose="020B0604020202020204" pitchFamily="34" charset="0"/>
                        </a:rPr>
                        <a:t>FMQA</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l" rtl="0" fontAlgn="ctr"/>
                      <a:r>
                        <a:rPr lang="en-GB" sz="800" b="1" i="0" u="none" strike="noStrike" dirty="0">
                          <a:solidFill>
                            <a:srgbClr val="201751"/>
                          </a:solidFill>
                          <a:effectLst/>
                          <a:latin typeface="Arial" panose="020B0604020202020204" pitchFamily="34" charset="0"/>
                        </a:rPr>
                        <a:t>MSCI Qatar</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800" b="1" i="0" u="none" strike="noStrike" dirty="0">
                          <a:solidFill>
                            <a:srgbClr val="201751"/>
                          </a:solidFill>
                          <a:effectLst/>
                          <a:latin typeface="Arial" panose="020B0604020202020204" pitchFamily="34" charset="0"/>
                        </a:rPr>
                        <a:t>N</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800" b="1" i="0" u="none" strike="noStrike" dirty="0">
                          <a:solidFill>
                            <a:srgbClr val="201751"/>
                          </a:solidFill>
                          <a:effectLst/>
                          <a:latin typeface="Arial" panose="020B0604020202020204" pitchFamily="34" charset="0"/>
                        </a:rPr>
                        <a:t>USD</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800" b="1" i="0" u="none" strike="noStrike" dirty="0">
                          <a:solidFill>
                            <a:srgbClr val="201751"/>
                          </a:solidFill>
                          <a:effectLst/>
                          <a:latin typeface="Arial" panose="020B0604020202020204" pitchFamily="34" charset="0"/>
                        </a:rPr>
                        <a:t>NTR</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800" b="1" i="0" u="none" strike="noStrike" dirty="0">
                          <a:solidFill>
                            <a:srgbClr val="201751"/>
                          </a:solidFill>
                          <a:effectLst/>
                          <a:latin typeface="Arial" panose="020B0604020202020204" pitchFamily="34" charset="0"/>
                        </a:rPr>
                        <a:t>MGCUQAN Index</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800" b="1" i="0" u="none" strike="noStrike" dirty="0">
                          <a:solidFill>
                            <a:srgbClr val="201751"/>
                          </a:solidFill>
                          <a:effectLst/>
                          <a:latin typeface="Arial" panose="020B0604020202020204" pitchFamily="34" charset="0"/>
                        </a:rPr>
                        <a:t>ZRDA</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800" b="1" i="0" u="none" strike="noStrike" dirty="0">
                          <a:solidFill>
                            <a:srgbClr val="201751"/>
                          </a:solidFill>
                          <a:effectLst/>
                          <a:latin typeface="Arial" panose="020B0604020202020204" pitchFamily="34" charset="0"/>
                        </a:rPr>
                        <a:t>10</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800" b="1" i="0" u="none" strike="noStrike" dirty="0">
                          <a:solidFill>
                            <a:srgbClr val="201751"/>
                          </a:solidFill>
                          <a:effectLst/>
                          <a:latin typeface="Arial" panose="020B0604020202020204" pitchFamily="34" charset="0"/>
                        </a:rPr>
                        <a:t>0.5</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800" b="1" i="0" u="none" strike="noStrike">
                          <a:solidFill>
                            <a:srgbClr val="201751"/>
                          </a:solidFill>
                          <a:effectLst/>
                          <a:latin typeface="Arial" panose="020B0604020202020204" pitchFamily="34" charset="0"/>
                        </a:rPr>
                        <a:t>10</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800" b="1" i="0" u="none" strike="noStrike" dirty="0">
                          <a:solidFill>
                            <a:srgbClr val="201751"/>
                          </a:solidFill>
                          <a:effectLst/>
                          <a:latin typeface="Arial" panose="020B0604020202020204" pitchFamily="34" charset="0"/>
                        </a:rPr>
                        <a:t>88.1%</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800" b="1" i="0" u="none" strike="noStrike" dirty="0">
                          <a:solidFill>
                            <a:srgbClr val="201751"/>
                          </a:solidFill>
                          <a:effectLst/>
                          <a:latin typeface="Arial" panose="020B0604020202020204" pitchFamily="34" charset="0"/>
                        </a:rPr>
                        <a:t>20.0%</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r" rtl="0" fontAlgn="ctr"/>
                      <a:r>
                        <a:rPr lang="en-GB" sz="800" b="1" i="0" u="none" strike="noStrike" dirty="0">
                          <a:solidFill>
                            <a:srgbClr val="201751"/>
                          </a:solidFill>
                          <a:effectLst/>
                          <a:latin typeface="Arial" panose="020B0604020202020204" pitchFamily="34" charset="0"/>
                        </a:rPr>
                        <a:t>                   49,751 </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r" rtl="0" fontAlgn="ctr"/>
                      <a:r>
                        <a:rPr lang="en-GB" sz="800" b="1" i="0" u="none" strike="noStrike" dirty="0">
                          <a:solidFill>
                            <a:srgbClr val="201751"/>
                          </a:solidFill>
                          <a:effectLst/>
                          <a:latin typeface="Arial" panose="020B0604020202020204" pitchFamily="34" charset="0"/>
                        </a:rPr>
                        <a:t>          121 </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r" rtl="0" fontAlgn="ctr"/>
                      <a:r>
                        <a:rPr lang="en-GB" sz="800" b="1" i="0" u="none" strike="noStrike" dirty="0">
                          <a:solidFill>
                            <a:srgbClr val="201751"/>
                          </a:solidFill>
                          <a:effectLst/>
                          <a:latin typeface="Arial" panose="020B0604020202020204" pitchFamily="34" charset="0"/>
                        </a:rPr>
                        <a:t>            5,051 </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r" rtl="0" fontAlgn="ctr"/>
                      <a:r>
                        <a:rPr lang="en-GB" sz="800" b="1" i="0" u="none" strike="noStrike" dirty="0">
                          <a:solidFill>
                            <a:srgbClr val="201751"/>
                          </a:solidFill>
                          <a:effectLst/>
                          <a:latin typeface="Arial" panose="020B0604020202020204" pitchFamily="34" charset="0"/>
                        </a:rPr>
                        <a:t>               210,462,260 </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r" rtl="0" fontAlgn="ctr"/>
                      <a:r>
                        <a:rPr lang="en-GB" sz="800" b="1" i="0" u="none" strike="noStrike" dirty="0">
                          <a:solidFill>
                            <a:srgbClr val="201751"/>
                          </a:solidFill>
                          <a:effectLst/>
                          <a:latin typeface="Arial" panose="020B0604020202020204" pitchFamily="34" charset="0"/>
                        </a:rPr>
                        <a:t>                  27,072 </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r" rtl="0" fontAlgn="ctr"/>
                      <a:r>
                        <a:rPr lang="en-GB" sz="800" b="1" i="0" u="none" strike="noStrike" dirty="0">
                          <a:solidFill>
                            <a:srgbClr val="201751"/>
                          </a:solidFill>
                          <a:effectLst/>
                          <a:latin typeface="Arial" panose="020B0604020202020204" pitchFamily="34" charset="0"/>
                        </a:rPr>
                        <a:t>                    1,117,261,440 </a:t>
                      </a:r>
                    </a:p>
                  </a:txBody>
                  <a:tcPr marL="4918" marR="4918" marT="4918"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67882137"/>
                  </a:ext>
                </a:extLst>
              </a:tr>
              <a:tr h="371472">
                <a:tc>
                  <a:txBody>
                    <a:bodyPr/>
                    <a:lstStyle/>
                    <a:p>
                      <a:pPr algn="ctr" rtl="0" fontAlgn="ctr"/>
                      <a:r>
                        <a:rPr lang="en-GB" sz="800" b="1" i="0" u="none" strike="noStrike" dirty="0">
                          <a:solidFill>
                            <a:srgbClr val="201751"/>
                          </a:solidFill>
                          <a:effectLst/>
                          <a:latin typeface="Arial" panose="020B0604020202020204" pitchFamily="34" charset="0"/>
                        </a:rPr>
                        <a:t>EM</a:t>
                      </a:r>
                    </a:p>
                  </a:txBody>
                  <a:tcPr marL="4918" marR="4918" marT="4918"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800" b="1" i="0" u="none" strike="noStrike">
                          <a:solidFill>
                            <a:srgbClr val="201751"/>
                          </a:solidFill>
                          <a:effectLst/>
                          <a:latin typeface="Arial" panose="020B0604020202020204" pitchFamily="34" charset="0"/>
                        </a:rPr>
                        <a:t>FMEE</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rtl="0" fontAlgn="ctr"/>
                      <a:r>
                        <a:rPr lang="en-GB" sz="800" b="1" i="0" u="none" strike="noStrike" dirty="0">
                          <a:solidFill>
                            <a:srgbClr val="201751"/>
                          </a:solidFill>
                          <a:effectLst/>
                          <a:latin typeface="Arial" panose="020B0604020202020204" pitchFamily="34" charset="0"/>
                        </a:rPr>
                        <a:t>MSCI Emerging Markets EMEA</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800" b="1" i="0" u="none" strike="noStrike">
                          <a:solidFill>
                            <a:srgbClr val="201751"/>
                          </a:solidFill>
                          <a:effectLst/>
                          <a:latin typeface="Arial" panose="020B0604020202020204" pitchFamily="34" charset="0"/>
                        </a:rPr>
                        <a:t>Y</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800" b="1" i="0" u="none" strike="noStrike">
                          <a:solidFill>
                            <a:srgbClr val="201751"/>
                          </a:solidFill>
                          <a:effectLst/>
                          <a:latin typeface="Arial" panose="020B0604020202020204" pitchFamily="34" charset="0"/>
                        </a:rPr>
                        <a:t>USD</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800" b="1" i="0" u="none" strike="noStrike" dirty="0">
                          <a:solidFill>
                            <a:srgbClr val="201751"/>
                          </a:solidFill>
                          <a:effectLst/>
                          <a:latin typeface="Arial" panose="020B0604020202020204" pitchFamily="34" charset="0"/>
                        </a:rPr>
                        <a:t>NTR</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800" b="1" i="0" u="none" strike="noStrike">
                          <a:solidFill>
                            <a:srgbClr val="201751"/>
                          </a:solidFill>
                          <a:effectLst/>
                          <a:latin typeface="Arial" panose="020B0604020202020204" pitchFamily="34" charset="0"/>
                        </a:rPr>
                        <a:t>NDDUEMEA Index</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800" b="1" i="0" u="none" strike="noStrike">
                          <a:solidFill>
                            <a:srgbClr val="201751"/>
                          </a:solidFill>
                          <a:effectLst/>
                          <a:latin typeface="Arial" panose="020B0604020202020204" pitchFamily="34" charset="0"/>
                        </a:rPr>
                        <a:t>ZTYA</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800" b="1" i="0" u="none" strike="noStrike" dirty="0">
                          <a:solidFill>
                            <a:srgbClr val="201751"/>
                          </a:solidFill>
                          <a:effectLst/>
                          <a:latin typeface="Arial" panose="020B0604020202020204" pitchFamily="34" charset="0"/>
                        </a:rPr>
                        <a:t>100</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800" b="1" i="0" u="none" strike="noStrike">
                          <a:solidFill>
                            <a:srgbClr val="201751"/>
                          </a:solidFill>
                          <a:effectLst/>
                          <a:latin typeface="Arial" panose="020B0604020202020204" pitchFamily="34" charset="0"/>
                        </a:rPr>
                        <a:t>0.1</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800" b="1" i="0" u="none" strike="noStrike" dirty="0">
                          <a:solidFill>
                            <a:srgbClr val="201751"/>
                          </a:solidFill>
                          <a:effectLst/>
                          <a:latin typeface="Arial" panose="020B0604020202020204" pitchFamily="34" charset="0"/>
                        </a:rPr>
                        <a:t>50</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800" b="1" i="0" u="none" strike="noStrike">
                          <a:solidFill>
                            <a:srgbClr val="201751"/>
                          </a:solidFill>
                          <a:effectLst/>
                          <a:latin typeface="Arial" panose="020B0604020202020204" pitchFamily="34" charset="0"/>
                        </a:rPr>
                        <a:t>100.0%</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800" b="1" i="0" u="none" strike="noStrike" dirty="0">
                          <a:solidFill>
                            <a:srgbClr val="201751"/>
                          </a:solidFill>
                          <a:effectLst/>
                          <a:latin typeface="Arial" panose="020B0604020202020204" pitchFamily="34" charset="0"/>
                        </a:rPr>
                        <a:t>50.0%</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rtl="0" fontAlgn="ctr"/>
                      <a:r>
                        <a:rPr lang="en-GB" sz="800" b="1" i="0" u="none" strike="noStrike" dirty="0">
                          <a:solidFill>
                            <a:srgbClr val="201751"/>
                          </a:solidFill>
                          <a:effectLst/>
                          <a:latin typeface="Arial" panose="020B0604020202020204" pitchFamily="34" charset="0"/>
                        </a:rPr>
                        <a:t>                   54,830 </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rtl="0" fontAlgn="ctr"/>
                      <a:r>
                        <a:rPr lang="en-GB" sz="800" b="1" i="0" u="none" strike="noStrike" dirty="0">
                          <a:solidFill>
                            <a:srgbClr val="201751"/>
                          </a:solidFill>
                          <a:effectLst/>
                          <a:latin typeface="Arial" panose="020B0604020202020204" pitchFamily="34" charset="0"/>
                        </a:rPr>
                        <a:t>       2,040 </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rtl="0" fontAlgn="ctr"/>
                      <a:r>
                        <a:rPr lang="en-GB" sz="800" b="1" i="0" u="none" strike="noStrike" dirty="0">
                          <a:solidFill>
                            <a:srgbClr val="201751"/>
                          </a:solidFill>
                          <a:effectLst/>
                          <a:latin typeface="Arial" panose="020B0604020202020204" pitchFamily="34" charset="0"/>
                        </a:rPr>
                        <a:t>          21,223 </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rtl="0" fontAlgn="ctr"/>
                      <a:r>
                        <a:rPr lang="en-GB" sz="800" b="1" i="0" u="none" strike="noStrike" dirty="0">
                          <a:solidFill>
                            <a:srgbClr val="201751"/>
                          </a:solidFill>
                          <a:effectLst/>
                          <a:latin typeface="Arial" panose="020B0604020202020204" pitchFamily="34" charset="0"/>
                        </a:rPr>
                        <a:t>               974,584,557 </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rtl="0" fontAlgn="ctr"/>
                      <a:r>
                        <a:rPr lang="en-GB" sz="800" b="1" i="0" u="none" strike="noStrike" dirty="0">
                          <a:solidFill>
                            <a:srgbClr val="201751"/>
                          </a:solidFill>
                          <a:effectLst/>
                          <a:latin typeface="Arial" panose="020B0604020202020204" pitchFamily="34" charset="0"/>
                        </a:rPr>
                        <a:t>                  24,457 </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rtl="0" fontAlgn="ctr"/>
                      <a:r>
                        <a:rPr lang="en-GB" sz="800" b="1" i="0" u="none" strike="noStrike" dirty="0">
                          <a:solidFill>
                            <a:srgbClr val="201751"/>
                          </a:solidFill>
                          <a:effectLst/>
                          <a:latin typeface="Arial" panose="020B0604020202020204" pitchFamily="34" charset="0"/>
                        </a:rPr>
                        <a:t>                    1,114,971,516 </a:t>
                      </a:r>
                    </a:p>
                  </a:txBody>
                  <a:tcPr marL="4918" marR="4918" marT="4918"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535144421"/>
                  </a:ext>
                </a:extLst>
              </a:tr>
              <a:tr h="371472">
                <a:tc>
                  <a:txBody>
                    <a:bodyPr/>
                    <a:lstStyle/>
                    <a:p>
                      <a:pPr algn="ctr" rtl="0" fontAlgn="ctr"/>
                      <a:r>
                        <a:rPr lang="en-GB" sz="800" b="1" i="0" u="none" strike="noStrike" dirty="0">
                          <a:solidFill>
                            <a:srgbClr val="201751"/>
                          </a:solidFill>
                          <a:effectLst/>
                          <a:latin typeface="Arial" panose="020B0604020202020204" pitchFamily="34" charset="0"/>
                        </a:rPr>
                        <a:t>DM &amp; EM</a:t>
                      </a:r>
                    </a:p>
                  </a:txBody>
                  <a:tcPr marL="4918" marR="4918" marT="4918"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800" b="1" i="0" u="none" strike="noStrike" dirty="0">
                          <a:solidFill>
                            <a:srgbClr val="201751"/>
                          </a:solidFill>
                          <a:effectLst/>
                          <a:latin typeface="Arial" panose="020B0604020202020204" pitchFamily="34" charset="0"/>
                        </a:rPr>
                        <a:t>FMAA</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l" rtl="0" fontAlgn="ctr"/>
                      <a:r>
                        <a:rPr lang="en-GB" sz="800" b="1" i="0" u="none" strike="noStrike" dirty="0">
                          <a:solidFill>
                            <a:srgbClr val="201751"/>
                          </a:solidFill>
                          <a:effectLst/>
                          <a:latin typeface="Arial" panose="020B0604020202020204" pitchFamily="34" charset="0"/>
                        </a:rPr>
                        <a:t>MSCI AC Asia</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800" b="1" i="0" u="none" strike="noStrike" dirty="0">
                          <a:solidFill>
                            <a:srgbClr val="201751"/>
                          </a:solidFill>
                          <a:effectLst/>
                          <a:latin typeface="Arial" panose="020B0604020202020204" pitchFamily="34" charset="0"/>
                        </a:rPr>
                        <a:t>Y</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800" b="1" i="0" u="none" strike="noStrike">
                          <a:solidFill>
                            <a:srgbClr val="201751"/>
                          </a:solidFill>
                          <a:effectLst/>
                          <a:latin typeface="Arial" panose="020B0604020202020204" pitchFamily="34" charset="0"/>
                        </a:rPr>
                        <a:t>USD</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800" b="1" i="0" u="none" strike="noStrike">
                          <a:solidFill>
                            <a:srgbClr val="201751"/>
                          </a:solidFill>
                          <a:effectLst/>
                          <a:latin typeface="Arial" panose="020B0604020202020204" pitchFamily="34" charset="0"/>
                        </a:rPr>
                        <a:t>NTR</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800" b="1" i="0" u="none" strike="noStrike" dirty="0">
                          <a:solidFill>
                            <a:srgbClr val="201751"/>
                          </a:solidFill>
                          <a:effectLst/>
                          <a:latin typeface="Arial" panose="020B0604020202020204" pitchFamily="34" charset="0"/>
                        </a:rPr>
                        <a:t>NDAUACA Index</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800" b="1" i="0" u="none" strike="noStrike">
                          <a:solidFill>
                            <a:srgbClr val="201751"/>
                          </a:solidFill>
                          <a:effectLst/>
                          <a:latin typeface="Arial" panose="020B0604020202020204" pitchFamily="34" charset="0"/>
                        </a:rPr>
                        <a:t>UJBA</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800" b="1" i="0" u="none" strike="noStrike" dirty="0">
                          <a:solidFill>
                            <a:srgbClr val="201751"/>
                          </a:solidFill>
                          <a:effectLst/>
                          <a:latin typeface="Arial" panose="020B0604020202020204" pitchFamily="34" charset="0"/>
                        </a:rPr>
                        <a:t>100</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800" b="1" i="0" u="none" strike="noStrike">
                          <a:solidFill>
                            <a:srgbClr val="201751"/>
                          </a:solidFill>
                          <a:effectLst/>
                          <a:latin typeface="Arial" panose="020B0604020202020204" pitchFamily="34" charset="0"/>
                        </a:rPr>
                        <a:t>0.1</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800" b="1" i="0" u="none" strike="noStrike">
                          <a:solidFill>
                            <a:srgbClr val="201751"/>
                          </a:solidFill>
                          <a:effectLst/>
                          <a:latin typeface="Arial" panose="020B0604020202020204" pitchFamily="34" charset="0"/>
                        </a:rPr>
                        <a:t>10</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800" b="1" i="0" u="none" strike="noStrike" dirty="0">
                          <a:solidFill>
                            <a:srgbClr val="201751"/>
                          </a:solidFill>
                          <a:effectLst/>
                          <a:latin typeface="Arial" panose="020B0604020202020204" pitchFamily="34" charset="0"/>
                        </a:rPr>
                        <a:t>0.0%</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800" b="1" i="0" u="none" strike="noStrike" dirty="0">
                          <a:solidFill>
                            <a:srgbClr val="201751"/>
                          </a:solidFill>
                          <a:effectLst/>
                          <a:latin typeface="Arial" panose="020B0604020202020204" pitchFamily="34" charset="0"/>
                        </a:rPr>
                        <a:t>0.0%</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r" rtl="0" fontAlgn="ctr"/>
                      <a:r>
                        <a:rPr lang="en-GB" sz="800" b="1" i="0" u="none" strike="noStrike" dirty="0">
                          <a:solidFill>
                            <a:srgbClr val="201751"/>
                          </a:solidFill>
                          <a:effectLst/>
                          <a:latin typeface="Arial" panose="020B0604020202020204" pitchFamily="34" charset="0"/>
                        </a:rPr>
                        <a:t>                   24,113 </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r" rtl="0" fontAlgn="ctr"/>
                      <a:r>
                        <a:rPr lang="en-GB" sz="800" b="1" i="0" u="none" strike="noStrike">
                          <a:solidFill>
                            <a:srgbClr val="201751"/>
                          </a:solidFill>
                          <a:effectLst/>
                          <a:latin typeface="Arial" panose="020B0604020202020204" pitchFamily="34" charset="0"/>
                        </a:rPr>
                        <a:t>            24 </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r" rtl="0" fontAlgn="ctr"/>
                      <a:r>
                        <a:rPr lang="en-GB" sz="800" b="1" i="0" u="none" strike="noStrike" dirty="0">
                          <a:solidFill>
                            <a:srgbClr val="201751"/>
                          </a:solidFill>
                          <a:effectLst/>
                          <a:latin typeface="Arial" panose="020B0604020202020204" pitchFamily="34" charset="0"/>
                        </a:rPr>
                        <a:t>          12,294 </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r" rtl="0" fontAlgn="ctr"/>
                      <a:r>
                        <a:rPr lang="en-GB" sz="800" b="1" i="0" u="none" strike="noStrike" dirty="0">
                          <a:solidFill>
                            <a:srgbClr val="201751"/>
                          </a:solidFill>
                          <a:effectLst/>
                          <a:latin typeface="Arial" panose="020B0604020202020204" pitchFamily="34" charset="0"/>
                        </a:rPr>
                        <a:t>               248,274,075 </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r" rtl="0" fontAlgn="ctr"/>
                      <a:r>
                        <a:rPr lang="en-GB" sz="800" b="1" i="0" u="none" strike="noStrike" dirty="0">
                          <a:solidFill>
                            <a:srgbClr val="201751"/>
                          </a:solidFill>
                          <a:effectLst/>
                          <a:latin typeface="Arial" panose="020B0604020202020204" pitchFamily="34" charset="0"/>
                        </a:rPr>
                        <a:t>                  53,461 </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r" rtl="0" fontAlgn="ctr"/>
                      <a:r>
                        <a:rPr lang="en-GB" sz="800" b="1" i="0" u="none" strike="noStrike" dirty="0">
                          <a:solidFill>
                            <a:srgbClr val="201751"/>
                          </a:solidFill>
                          <a:effectLst/>
                          <a:latin typeface="Arial" panose="020B0604020202020204" pitchFamily="34" charset="0"/>
                        </a:rPr>
                        <a:t>                    1,090,078,945 </a:t>
                      </a:r>
                    </a:p>
                  </a:txBody>
                  <a:tcPr marL="4918" marR="4918" marT="4918"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719186910"/>
                  </a:ext>
                </a:extLst>
              </a:tr>
              <a:tr h="371472">
                <a:tc>
                  <a:txBody>
                    <a:bodyPr/>
                    <a:lstStyle/>
                    <a:p>
                      <a:pPr algn="ctr" rtl="0" fontAlgn="ctr"/>
                      <a:r>
                        <a:rPr lang="en-GB" sz="800" b="1" i="0" u="none" strike="noStrike" dirty="0">
                          <a:solidFill>
                            <a:srgbClr val="201751"/>
                          </a:solidFill>
                          <a:effectLst/>
                          <a:latin typeface="Arial" panose="020B0604020202020204" pitchFamily="34" charset="0"/>
                        </a:rPr>
                        <a:t>EM</a:t>
                      </a:r>
                    </a:p>
                  </a:txBody>
                  <a:tcPr marL="4918" marR="4918" marT="4918"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800" b="1" i="0" u="none" strike="noStrike" dirty="0">
                          <a:solidFill>
                            <a:srgbClr val="201751"/>
                          </a:solidFill>
                          <a:effectLst/>
                          <a:latin typeface="Arial" panose="020B0604020202020204" pitchFamily="34" charset="0"/>
                        </a:rPr>
                        <a:t>FMSA</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rtl="0" fontAlgn="ctr"/>
                      <a:r>
                        <a:rPr lang="en-GB" sz="800" b="1" i="0" u="none" strike="noStrike" dirty="0">
                          <a:solidFill>
                            <a:srgbClr val="201751"/>
                          </a:solidFill>
                          <a:effectLst/>
                          <a:latin typeface="Arial" panose="020B0604020202020204" pitchFamily="34" charset="0"/>
                        </a:rPr>
                        <a:t>MSCI Saudi Arabia</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800" b="1" i="0" u="none" strike="noStrike" dirty="0">
                          <a:solidFill>
                            <a:srgbClr val="201751"/>
                          </a:solidFill>
                          <a:effectLst/>
                          <a:latin typeface="Arial" panose="020B0604020202020204" pitchFamily="34" charset="0"/>
                        </a:rPr>
                        <a:t>Y</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800" b="1" i="0" u="none" strike="noStrike">
                          <a:solidFill>
                            <a:srgbClr val="201751"/>
                          </a:solidFill>
                          <a:effectLst/>
                          <a:latin typeface="Arial" panose="020B0604020202020204" pitchFamily="34" charset="0"/>
                        </a:rPr>
                        <a:t>USD</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800" b="1" i="0" u="none" strike="noStrike" dirty="0">
                          <a:solidFill>
                            <a:srgbClr val="201751"/>
                          </a:solidFill>
                          <a:effectLst/>
                          <a:latin typeface="Arial" panose="020B0604020202020204" pitchFamily="34" charset="0"/>
                        </a:rPr>
                        <a:t>NTR</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800" b="1" i="0" u="none" strike="noStrike">
                          <a:solidFill>
                            <a:srgbClr val="201751"/>
                          </a:solidFill>
                          <a:effectLst/>
                          <a:latin typeface="Arial" panose="020B0604020202020204" pitchFamily="34" charset="0"/>
                        </a:rPr>
                        <a:t>M1SAP Index</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800" b="1" i="0" u="none" strike="noStrike">
                          <a:solidFill>
                            <a:srgbClr val="201751"/>
                          </a:solidFill>
                          <a:effectLst/>
                          <a:latin typeface="Arial" panose="020B0604020202020204" pitchFamily="34" charset="0"/>
                        </a:rPr>
                        <a:t>HSYA</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800" b="1" i="0" u="none" strike="noStrike" dirty="0">
                          <a:solidFill>
                            <a:srgbClr val="201751"/>
                          </a:solidFill>
                          <a:effectLst/>
                          <a:latin typeface="Arial" panose="020B0604020202020204" pitchFamily="34" charset="0"/>
                        </a:rPr>
                        <a:t>10</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800" b="1" i="0" u="none" strike="noStrike" dirty="0">
                          <a:solidFill>
                            <a:srgbClr val="201751"/>
                          </a:solidFill>
                          <a:effectLst/>
                          <a:latin typeface="Arial" panose="020B0604020202020204" pitchFamily="34" charset="0"/>
                        </a:rPr>
                        <a:t>0.5</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800" b="1" i="0" u="none" strike="noStrike" dirty="0">
                          <a:solidFill>
                            <a:srgbClr val="201751"/>
                          </a:solidFill>
                          <a:effectLst/>
                          <a:latin typeface="Arial" panose="020B0604020202020204" pitchFamily="34" charset="0"/>
                        </a:rPr>
                        <a:t>25</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800" b="1" i="0" u="none" strike="noStrike">
                          <a:solidFill>
                            <a:srgbClr val="201751"/>
                          </a:solidFill>
                          <a:effectLst/>
                          <a:latin typeface="Arial" panose="020B0604020202020204" pitchFamily="34" charset="0"/>
                        </a:rPr>
                        <a:t>100.0%</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800" b="1" i="0" u="none" strike="noStrike" dirty="0">
                          <a:solidFill>
                            <a:srgbClr val="201751"/>
                          </a:solidFill>
                          <a:effectLst/>
                          <a:latin typeface="Arial" panose="020B0604020202020204" pitchFamily="34" charset="0"/>
                        </a:rPr>
                        <a:t>50.0%</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rtl="0" fontAlgn="ctr"/>
                      <a:r>
                        <a:rPr lang="en-GB" sz="800" b="1" i="0" u="none" strike="noStrike" dirty="0">
                          <a:solidFill>
                            <a:srgbClr val="201751"/>
                          </a:solidFill>
                          <a:effectLst/>
                          <a:latin typeface="Arial" panose="020B0604020202020204" pitchFamily="34" charset="0"/>
                        </a:rPr>
                        <a:t>                   28,824 </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rtl="0" fontAlgn="ctr"/>
                      <a:r>
                        <a:rPr lang="en-GB" sz="800" b="1" i="0" u="none" strike="noStrike">
                          <a:solidFill>
                            <a:srgbClr val="201751"/>
                          </a:solidFill>
                          <a:effectLst/>
                          <a:latin typeface="Arial" panose="020B0604020202020204" pitchFamily="34" charset="0"/>
                        </a:rPr>
                        <a:t>       1,363 </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rtl="0" fontAlgn="ctr"/>
                      <a:r>
                        <a:rPr lang="en-GB" sz="800" b="1" i="0" u="none" strike="noStrike" dirty="0">
                          <a:solidFill>
                            <a:srgbClr val="201751"/>
                          </a:solidFill>
                          <a:effectLst/>
                          <a:latin typeface="Arial" panose="020B0604020202020204" pitchFamily="34" charset="0"/>
                        </a:rPr>
                        <a:t>            6,251 </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rtl="0" fontAlgn="ctr"/>
                      <a:r>
                        <a:rPr lang="en-GB" sz="800" b="1" i="0" u="none" strike="noStrike" dirty="0">
                          <a:solidFill>
                            <a:srgbClr val="201751"/>
                          </a:solidFill>
                          <a:effectLst/>
                          <a:latin typeface="Arial" panose="020B0604020202020204" pitchFamily="34" charset="0"/>
                        </a:rPr>
                        <a:t>               150,903,947 </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rtl="0" fontAlgn="ctr"/>
                      <a:r>
                        <a:rPr lang="en-GB" sz="800" b="1" i="0" u="none" strike="noStrike" dirty="0">
                          <a:solidFill>
                            <a:srgbClr val="201751"/>
                          </a:solidFill>
                          <a:effectLst/>
                          <a:latin typeface="Arial" panose="020B0604020202020204" pitchFamily="34" charset="0"/>
                        </a:rPr>
                        <a:t>                  41,831 </a:t>
                      </a:r>
                    </a:p>
                  </a:txBody>
                  <a:tcPr marL="4918" marR="4918" marT="4918"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rtl="0" fontAlgn="ctr"/>
                      <a:r>
                        <a:rPr lang="en-GB" sz="800" b="1" i="0" u="none" strike="noStrike" dirty="0">
                          <a:solidFill>
                            <a:srgbClr val="201751"/>
                          </a:solidFill>
                          <a:effectLst/>
                          <a:latin typeface="Arial" panose="020B0604020202020204" pitchFamily="34" charset="0"/>
                        </a:rPr>
                        <a:t>                       991,824,648 </a:t>
                      </a:r>
                    </a:p>
                  </a:txBody>
                  <a:tcPr marL="4918" marR="4918" marT="4918"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548512276"/>
                  </a:ext>
                </a:extLst>
              </a:tr>
            </a:tbl>
          </a:graphicData>
        </a:graphic>
      </p:graphicFrame>
    </p:spTree>
    <p:extLst>
      <p:ext uri="{BB962C8B-B14F-4D97-AF65-F5344CB8AC3E}">
        <p14:creationId xmlns:p14="http://schemas.microsoft.com/office/powerpoint/2010/main" val="23398335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69B2A3E-91B2-494F-AEEE-7D2366B11777}"/>
              </a:ext>
            </a:extLst>
          </p:cNvPr>
          <p:cNvSpPr>
            <a:spLocks noGrp="1"/>
          </p:cNvSpPr>
          <p:nvPr>
            <p:ph type="title"/>
          </p:nvPr>
        </p:nvSpPr>
        <p:spPr/>
        <p:txBody>
          <a:bodyPr/>
          <a:lstStyle/>
          <a:p>
            <a:r>
              <a:rPr lang="en-GB" dirty="0"/>
              <a:t>Growth Factors:  Breadth of offering</a:t>
            </a:r>
            <a:endParaRPr lang="de-DE" dirty="0"/>
          </a:p>
        </p:txBody>
      </p:sp>
      <p:sp>
        <p:nvSpPr>
          <p:cNvPr id="7" name="Text Placeholder 6">
            <a:extLst>
              <a:ext uri="{FF2B5EF4-FFF2-40B4-BE49-F238E27FC236}">
                <a16:creationId xmlns:a16="http://schemas.microsoft.com/office/drawing/2014/main" id="{0DD79EEF-0220-4C8D-A705-FB5B2F3D4CAF}"/>
              </a:ext>
            </a:extLst>
          </p:cNvPr>
          <p:cNvSpPr>
            <a:spLocks noGrp="1"/>
          </p:cNvSpPr>
          <p:nvPr>
            <p:ph type="body" sz="quarter" idx="10"/>
          </p:nvPr>
        </p:nvSpPr>
        <p:spPr/>
        <p:txBody>
          <a:bodyPr/>
          <a:lstStyle/>
          <a:p>
            <a:r>
              <a:rPr lang="de-DE" dirty="0"/>
              <a:t>2</a:t>
            </a:r>
          </a:p>
        </p:txBody>
      </p:sp>
      <p:sp>
        <p:nvSpPr>
          <p:cNvPr id="4" name="Date Placeholder 3">
            <a:extLst>
              <a:ext uri="{FF2B5EF4-FFF2-40B4-BE49-F238E27FC236}">
                <a16:creationId xmlns:a16="http://schemas.microsoft.com/office/drawing/2014/main" id="{8E91A235-1493-4333-BF5B-2E581BCB5EFF}"/>
              </a:ext>
            </a:extLst>
          </p:cNvPr>
          <p:cNvSpPr>
            <a:spLocks noGrp="1"/>
          </p:cNvSpPr>
          <p:nvPr>
            <p:ph type="dt" sz="half" idx="11"/>
          </p:nvPr>
        </p:nvSpPr>
        <p:spPr/>
        <p:txBody>
          <a:bodyPr/>
          <a:lstStyle/>
          <a:p>
            <a:fld id="{A9A0D247-8106-49ED-BD76-3CEF61A41586}" type="datetime3">
              <a:rPr lang="en-US" noProof="0" smtClean="0"/>
              <a:t>6 October 2020</a:t>
            </a:fld>
            <a:endParaRPr lang="en-US" noProof="0"/>
          </a:p>
        </p:txBody>
      </p:sp>
      <p:sp>
        <p:nvSpPr>
          <p:cNvPr id="5" name="Slide Number Placeholder 4">
            <a:extLst>
              <a:ext uri="{FF2B5EF4-FFF2-40B4-BE49-F238E27FC236}">
                <a16:creationId xmlns:a16="http://schemas.microsoft.com/office/drawing/2014/main" id="{027C0DDF-4A7B-45CE-B798-5AEFCD34F6B6}"/>
              </a:ext>
            </a:extLst>
          </p:cNvPr>
          <p:cNvSpPr>
            <a:spLocks noGrp="1"/>
          </p:cNvSpPr>
          <p:nvPr>
            <p:ph type="sldNum" sz="quarter" idx="12"/>
          </p:nvPr>
        </p:nvSpPr>
        <p:spPr/>
        <p:txBody>
          <a:bodyPr/>
          <a:lstStyle/>
          <a:p>
            <a:fld id="{62CB3E74-FC4B-418A-B5F6-72ED80208EB2}" type="slidenum">
              <a:rPr lang="en-US" noProof="0" smtClean="0"/>
              <a:pPr/>
              <a:t>12</a:t>
            </a:fld>
            <a:endParaRPr lang="en-US" noProof="0"/>
          </a:p>
        </p:txBody>
      </p:sp>
    </p:spTree>
    <p:extLst>
      <p:ext uri="{BB962C8B-B14F-4D97-AF65-F5344CB8AC3E}">
        <p14:creationId xmlns:p14="http://schemas.microsoft.com/office/powerpoint/2010/main" val="12862620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821EB1-C3F7-4F0A-BB46-72C151A6A342}"/>
              </a:ext>
            </a:extLst>
          </p:cNvPr>
          <p:cNvSpPr>
            <a:spLocks noGrp="1"/>
          </p:cNvSpPr>
          <p:nvPr>
            <p:ph type="title"/>
          </p:nvPr>
        </p:nvSpPr>
        <p:spPr/>
        <p:txBody>
          <a:bodyPr/>
          <a:lstStyle/>
          <a:p>
            <a:r>
              <a:rPr lang="en-GB" dirty="0"/>
              <a:t>Growth Factors: Breadth of offering (1/2)</a:t>
            </a:r>
            <a:br>
              <a:rPr lang="en-GB" dirty="0"/>
            </a:br>
            <a:r>
              <a:rPr lang="en-GB" sz="2000" b="0" dirty="0"/>
              <a:t>MSCI Options have grown by over 45% in open interest YoY</a:t>
            </a:r>
            <a:br>
              <a:rPr lang="en-GB" sz="3200" dirty="0">
                <a:solidFill>
                  <a:schemeClr val="accent2"/>
                </a:solidFill>
              </a:rPr>
            </a:br>
            <a:br>
              <a:rPr lang="en-GB" dirty="0"/>
            </a:br>
            <a:endParaRPr lang="en-GB" dirty="0"/>
          </a:p>
        </p:txBody>
      </p:sp>
      <p:sp>
        <p:nvSpPr>
          <p:cNvPr id="3" name="Date Placeholder 2">
            <a:extLst>
              <a:ext uri="{FF2B5EF4-FFF2-40B4-BE49-F238E27FC236}">
                <a16:creationId xmlns:a16="http://schemas.microsoft.com/office/drawing/2014/main" id="{4640F298-E013-4060-BA31-A9717F8388AD}"/>
              </a:ext>
            </a:extLst>
          </p:cNvPr>
          <p:cNvSpPr>
            <a:spLocks noGrp="1"/>
          </p:cNvSpPr>
          <p:nvPr>
            <p:ph type="dt" sz="half" idx="10"/>
          </p:nvPr>
        </p:nvSpPr>
        <p:spPr/>
        <p:txBody>
          <a:bodyPr/>
          <a:lstStyle/>
          <a:p>
            <a:fld id="{36A480C6-9A9A-4F38-8409-97AB8F835432}" type="datetime3">
              <a:rPr lang="en-US" noProof="0" smtClean="0"/>
              <a:t>6 October 2020</a:t>
            </a:fld>
            <a:endParaRPr lang="en-US" noProof="0"/>
          </a:p>
        </p:txBody>
      </p:sp>
      <p:sp>
        <p:nvSpPr>
          <p:cNvPr id="4" name="Slide Number Placeholder 3">
            <a:extLst>
              <a:ext uri="{FF2B5EF4-FFF2-40B4-BE49-F238E27FC236}">
                <a16:creationId xmlns:a16="http://schemas.microsoft.com/office/drawing/2014/main" id="{0C339431-40CA-4D29-BAA5-29A88992F81F}"/>
              </a:ext>
            </a:extLst>
          </p:cNvPr>
          <p:cNvSpPr>
            <a:spLocks noGrp="1"/>
          </p:cNvSpPr>
          <p:nvPr>
            <p:ph type="sldNum" sz="quarter" idx="11"/>
          </p:nvPr>
        </p:nvSpPr>
        <p:spPr/>
        <p:txBody>
          <a:bodyPr/>
          <a:lstStyle/>
          <a:p>
            <a:fld id="{62CB3E74-FC4B-418A-B5F6-72ED80208EB2}" type="slidenum">
              <a:rPr lang="en-US" noProof="0" smtClean="0"/>
              <a:pPr/>
              <a:t>13</a:t>
            </a:fld>
            <a:endParaRPr lang="en-US" noProof="0"/>
          </a:p>
        </p:txBody>
      </p:sp>
      <p:pic>
        <p:nvPicPr>
          <p:cNvPr id="5" name="Picture 4">
            <a:extLst>
              <a:ext uri="{FF2B5EF4-FFF2-40B4-BE49-F238E27FC236}">
                <a16:creationId xmlns:a16="http://schemas.microsoft.com/office/drawing/2014/main" id="{1BAB38C9-913E-41F1-88A6-CE5605D3A69D}"/>
              </a:ext>
            </a:extLst>
          </p:cNvPr>
          <p:cNvPicPr>
            <a:picLocks noChangeAspect="1"/>
          </p:cNvPicPr>
          <p:nvPr/>
        </p:nvPicPr>
        <p:blipFill>
          <a:blip r:embed="rId3"/>
          <a:stretch>
            <a:fillRect/>
          </a:stretch>
        </p:blipFill>
        <p:spPr>
          <a:xfrm>
            <a:off x="554719" y="1414462"/>
            <a:ext cx="5334000" cy="4224338"/>
          </a:xfrm>
          <a:prstGeom prst="rect">
            <a:avLst/>
          </a:prstGeom>
        </p:spPr>
      </p:pic>
      <p:sp>
        <p:nvSpPr>
          <p:cNvPr id="6" name="Content Placeholder 2">
            <a:extLst>
              <a:ext uri="{FF2B5EF4-FFF2-40B4-BE49-F238E27FC236}">
                <a16:creationId xmlns:a16="http://schemas.microsoft.com/office/drawing/2014/main" id="{82FD37D1-1E16-427B-83B1-0D60352C56B7}"/>
              </a:ext>
            </a:extLst>
          </p:cNvPr>
          <p:cNvSpPr txBox="1">
            <a:spLocks/>
          </p:cNvSpPr>
          <p:nvPr/>
        </p:nvSpPr>
        <p:spPr>
          <a:xfrm>
            <a:off x="6203950" y="1916112"/>
            <a:ext cx="5378450" cy="2579687"/>
          </a:xfrm>
          <a:prstGeom prst="rect">
            <a:avLst/>
          </a:prstGeom>
          <a:solidFill>
            <a:srgbClr val="F3F3F3"/>
          </a:solidFill>
        </p:spPr>
        <p:txBody>
          <a:bodyPr tIns="91440"/>
          <a:lstStyle>
            <a:lvl1pPr marL="0" indent="0" algn="l" defTabSz="914400" rtl="0" eaLnBrk="1" latinLnBrk="0" hangingPunct="1">
              <a:lnSpc>
                <a:spcPct val="110000"/>
              </a:lnSpc>
              <a:spcBef>
                <a:spcPts val="0"/>
              </a:spcBef>
              <a:spcAft>
                <a:spcPts val="0"/>
              </a:spcAft>
              <a:buFont typeface="Wingdings" panose="05000000000000000000" pitchFamily="2" charset="2"/>
              <a:buNone/>
              <a:defRPr sz="2000" kern="1200">
                <a:solidFill>
                  <a:schemeClr val="tx1"/>
                </a:solidFill>
                <a:latin typeface="+mn-lt"/>
                <a:ea typeface="+mn-ea"/>
                <a:cs typeface="+mn-cs"/>
              </a:defRPr>
            </a:lvl1pPr>
            <a:lvl2pPr marL="216000" indent="-216000" algn="l" defTabSz="914400" rtl="0" eaLnBrk="1" latinLnBrk="0" hangingPunct="1">
              <a:lnSpc>
                <a:spcPct val="110000"/>
              </a:lnSpc>
              <a:spcBef>
                <a:spcPts val="0"/>
              </a:spcBef>
              <a:spcAft>
                <a:spcPts val="0"/>
              </a:spcAft>
              <a:buFont typeface="Wingdings" panose="05000000000000000000" pitchFamily="2" charset="2"/>
              <a:buChar char="§"/>
              <a:defRPr sz="2000" kern="1200">
                <a:solidFill>
                  <a:srgbClr val="1C1854"/>
                </a:solidFill>
                <a:latin typeface="+mn-lt"/>
                <a:ea typeface="+mn-ea"/>
                <a:cs typeface="+mn-cs"/>
              </a:defRPr>
            </a:lvl2pPr>
            <a:lvl3pPr marL="432000" indent="-216000" algn="l" defTabSz="914400" rtl="0" eaLnBrk="1" latinLnBrk="0" hangingPunct="1">
              <a:lnSpc>
                <a:spcPct val="110000"/>
              </a:lnSpc>
              <a:spcBef>
                <a:spcPts val="0"/>
              </a:spcBef>
              <a:spcAft>
                <a:spcPts val="0"/>
              </a:spcAft>
              <a:buFont typeface="Wingdings" panose="05000000000000000000" pitchFamily="2" charset="2"/>
              <a:buChar char="§"/>
              <a:defRPr sz="2000" kern="1200">
                <a:solidFill>
                  <a:schemeClr val="tx1"/>
                </a:solidFill>
                <a:latin typeface="+mn-lt"/>
                <a:ea typeface="+mn-ea"/>
                <a:cs typeface="+mn-cs"/>
              </a:defRPr>
            </a:lvl3pPr>
            <a:lvl4pPr marL="0" indent="0" algn="l" defTabSz="914400" rtl="0" eaLnBrk="1" latinLnBrk="0" hangingPunct="1">
              <a:lnSpc>
                <a:spcPct val="110000"/>
              </a:lnSpc>
              <a:spcBef>
                <a:spcPts val="0"/>
              </a:spcBef>
              <a:spcAft>
                <a:spcPts val="600"/>
              </a:spcAft>
              <a:buFont typeface="Wingdings" panose="05000000000000000000" pitchFamily="2" charset="2"/>
              <a:buNone/>
              <a:defRPr sz="2000" kern="1200">
                <a:solidFill>
                  <a:schemeClr val="tx1"/>
                </a:solidFill>
                <a:latin typeface="+mn-lt"/>
                <a:ea typeface="+mn-ea"/>
                <a:cs typeface="+mn-cs"/>
              </a:defRPr>
            </a:lvl4pPr>
            <a:lvl5pPr marL="216000" indent="-216000" algn="l" defTabSz="914400" rtl="0" eaLnBrk="1" latinLnBrk="0" hangingPunct="1">
              <a:lnSpc>
                <a:spcPct val="110000"/>
              </a:lnSpc>
              <a:spcBef>
                <a:spcPts val="0"/>
              </a:spcBef>
              <a:spcAft>
                <a:spcPts val="600"/>
              </a:spcAft>
              <a:buFont typeface="Wingdings" panose="05000000000000000000" pitchFamily="2" charset="2"/>
              <a:buChar char="§"/>
              <a:defRPr sz="2000" kern="1200">
                <a:solidFill>
                  <a:schemeClr val="tx1"/>
                </a:solidFill>
                <a:latin typeface="+mn-lt"/>
                <a:ea typeface="+mn-ea"/>
                <a:cs typeface="+mn-cs"/>
              </a:defRPr>
            </a:lvl5pPr>
            <a:lvl6pPr marL="432000" indent="-216000" algn="l" defTabSz="914400" rtl="0" eaLnBrk="1" latinLnBrk="0" hangingPunct="1">
              <a:lnSpc>
                <a:spcPct val="110000"/>
              </a:lnSpc>
              <a:spcBef>
                <a:spcPts val="0"/>
              </a:spcBef>
              <a:spcAft>
                <a:spcPts val="600"/>
              </a:spcAft>
              <a:buFont typeface="Wingdings" panose="05000000000000000000" pitchFamily="2" charset="2"/>
              <a:buChar char="§"/>
              <a:defRPr sz="2000" kern="1200">
                <a:solidFill>
                  <a:schemeClr val="tx1"/>
                </a:solidFill>
                <a:latin typeface="+mn-lt"/>
                <a:ea typeface="+mn-ea"/>
                <a:cs typeface="+mn-cs"/>
              </a:defRPr>
            </a:lvl6pPr>
            <a:lvl7pPr marL="0" indent="0" algn="l" defTabSz="914400" rtl="0" eaLnBrk="1" latinLnBrk="0" hangingPunct="1">
              <a:lnSpc>
                <a:spcPct val="110000"/>
              </a:lnSpc>
              <a:spcBef>
                <a:spcPts val="0"/>
              </a:spcBef>
              <a:buFont typeface="Wingdings" panose="05000000000000000000" pitchFamily="2" charset="2"/>
              <a:buNone/>
              <a:defRPr sz="1200" kern="1200">
                <a:solidFill>
                  <a:schemeClr val="tx1"/>
                </a:solidFill>
                <a:latin typeface="+mn-lt"/>
                <a:ea typeface="+mn-ea"/>
                <a:cs typeface="+mn-cs"/>
              </a:defRPr>
            </a:lvl7pPr>
            <a:lvl8pPr marL="144000" indent="-144000" algn="l" defTabSz="914400" rtl="0" eaLnBrk="1" latinLnBrk="0" hangingPunct="1">
              <a:lnSpc>
                <a:spcPct val="110000"/>
              </a:lnSpc>
              <a:spcBef>
                <a:spcPts val="0"/>
              </a:spcBef>
              <a:buFont typeface="Wingdings" panose="05000000000000000000" pitchFamily="2" charset="2"/>
              <a:buChar char="§"/>
              <a:defRPr sz="1200" kern="1200">
                <a:solidFill>
                  <a:schemeClr val="tx1"/>
                </a:solidFill>
                <a:latin typeface="+mn-lt"/>
                <a:ea typeface="+mn-ea"/>
                <a:cs typeface="+mn-cs"/>
              </a:defRPr>
            </a:lvl8pPr>
            <a:lvl9pPr marL="288000" indent="-144000" algn="l" defTabSz="914400" rtl="0" eaLnBrk="1" latinLnBrk="0" hangingPunct="1">
              <a:lnSpc>
                <a:spcPct val="110000"/>
              </a:lnSpc>
              <a:spcBef>
                <a:spcPts val="0"/>
              </a:spcBef>
              <a:buFont typeface="Wingdings" panose="05000000000000000000" pitchFamily="2" charset="2"/>
              <a:buChar char="§"/>
              <a:defRPr sz="1200" kern="1200">
                <a:solidFill>
                  <a:schemeClr val="tx1"/>
                </a:solidFill>
                <a:latin typeface="+mn-lt"/>
                <a:ea typeface="+mn-ea"/>
                <a:cs typeface="+mn-cs"/>
              </a:defRPr>
            </a:lvl9pPr>
          </a:lstStyle>
          <a:p>
            <a:pPr marL="285750" indent="-285750">
              <a:buFont typeface="Wingdings" panose="05000000000000000000" pitchFamily="2" charset="2"/>
              <a:buChar char="§"/>
            </a:pPr>
            <a:r>
              <a:rPr lang="en-US" sz="1400" dirty="0"/>
              <a:t>Offering F&amp;O on one platform offers advantages in hedging, margining, strategy trading</a:t>
            </a:r>
          </a:p>
          <a:p>
            <a:pPr marL="285750" indent="-285750">
              <a:buFont typeface="Wingdings" panose="05000000000000000000" pitchFamily="2" charset="2"/>
              <a:buChar char="§"/>
            </a:pPr>
            <a:endParaRPr lang="en-US" sz="1400" dirty="0"/>
          </a:p>
          <a:p>
            <a:pPr marL="285750" indent="-285750">
              <a:buFont typeface="Wingdings" panose="05000000000000000000" pitchFamily="2" charset="2"/>
              <a:buChar char="§"/>
            </a:pPr>
            <a:r>
              <a:rPr lang="en-US" sz="1400" dirty="0"/>
              <a:t>Focus is on EM, World &amp; EAFE indices, whereby (in opposite to MSCI Futures) the main interest is on price indices</a:t>
            </a:r>
          </a:p>
          <a:p>
            <a:pPr marL="285750" indent="-285750">
              <a:buFont typeface="Wingdings" panose="05000000000000000000" pitchFamily="2" charset="2"/>
              <a:buChar char="§"/>
            </a:pPr>
            <a:endParaRPr lang="en-US" sz="1400" dirty="0"/>
          </a:p>
          <a:p>
            <a:pPr marL="285750" indent="-285750">
              <a:buFont typeface="Wingdings" panose="05000000000000000000" pitchFamily="2" charset="2"/>
              <a:buChar char="§"/>
            </a:pPr>
            <a:r>
              <a:rPr lang="en-US" sz="1400" dirty="0"/>
              <a:t>29 bn EUR are currently invested in 10 different options</a:t>
            </a:r>
          </a:p>
          <a:p>
            <a:pPr marL="285750" indent="-285750">
              <a:buFont typeface="Wingdings" panose="05000000000000000000" pitchFamily="2" charset="2"/>
              <a:buChar char="§"/>
            </a:pPr>
            <a:endParaRPr lang="en-US" sz="1400" dirty="0"/>
          </a:p>
          <a:p>
            <a:pPr marL="285750" indent="-285750">
              <a:buFont typeface="Wingdings" panose="05000000000000000000" pitchFamily="2" charset="2"/>
              <a:buChar char="§"/>
            </a:pPr>
            <a:r>
              <a:rPr lang="en-US" sz="1400" dirty="0"/>
              <a:t>Market Making Quotation (on-screen) is still fairly thin</a:t>
            </a:r>
          </a:p>
          <a:p>
            <a:endParaRPr lang="en-US" sz="1400" dirty="0"/>
          </a:p>
        </p:txBody>
      </p:sp>
    </p:spTree>
    <p:extLst>
      <p:ext uri="{BB962C8B-B14F-4D97-AF65-F5344CB8AC3E}">
        <p14:creationId xmlns:p14="http://schemas.microsoft.com/office/powerpoint/2010/main" val="32170215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821EB1-C3F7-4F0A-BB46-72C151A6A342}"/>
              </a:ext>
            </a:extLst>
          </p:cNvPr>
          <p:cNvSpPr>
            <a:spLocks noGrp="1"/>
          </p:cNvSpPr>
          <p:nvPr>
            <p:ph type="title"/>
          </p:nvPr>
        </p:nvSpPr>
        <p:spPr/>
        <p:txBody>
          <a:bodyPr/>
          <a:lstStyle/>
          <a:p>
            <a:r>
              <a:rPr lang="en-GB" dirty="0"/>
              <a:t>Growth Factors: Breadth of offering (2/2)</a:t>
            </a:r>
            <a:br>
              <a:rPr lang="en-GB" dirty="0"/>
            </a:br>
            <a:r>
              <a:rPr lang="en-GB" sz="2000" b="0" dirty="0"/>
              <a:t>MSCI Options have grown by over 45% in open interest YoY</a:t>
            </a:r>
            <a:br>
              <a:rPr lang="en-GB" sz="3200" dirty="0">
                <a:solidFill>
                  <a:schemeClr val="accent2"/>
                </a:solidFill>
              </a:rPr>
            </a:br>
            <a:br>
              <a:rPr lang="en-GB" dirty="0"/>
            </a:br>
            <a:endParaRPr lang="en-GB" dirty="0"/>
          </a:p>
        </p:txBody>
      </p:sp>
      <p:sp>
        <p:nvSpPr>
          <p:cNvPr id="3" name="Date Placeholder 2">
            <a:extLst>
              <a:ext uri="{FF2B5EF4-FFF2-40B4-BE49-F238E27FC236}">
                <a16:creationId xmlns:a16="http://schemas.microsoft.com/office/drawing/2014/main" id="{4640F298-E013-4060-BA31-A9717F8388AD}"/>
              </a:ext>
            </a:extLst>
          </p:cNvPr>
          <p:cNvSpPr>
            <a:spLocks noGrp="1"/>
          </p:cNvSpPr>
          <p:nvPr>
            <p:ph type="dt" sz="half" idx="10"/>
          </p:nvPr>
        </p:nvSpPr>
        <p:spPr/>
        <p:txBody>
          <a:bodyPr/>
          <a:lstStyle/>
          <a:p>
            <a:fld id="{36A480C6-9A9A-4F38-8409-97AB8F835432}" type="datetime3">
              <a:rPr lang="en-US" noProof="0" smtClean="0"/>
              <a:t>6 October 2020</a:t>
            </a:fld>
            <a:endParaRPr lang="en-US" noProof="0"/>
          </a:p>
        </p:txBody>
      </p:sp>
      <p:sp>
        <p:nvSpPr>
          <p:cNvPr id="4" name="Slide Number Placeholder 3">
            <a:extLst>
              <a:ext uri="{FF2B5EF4-FFF2-40B4-BE49-F238E27FC236}">
                <a16:creationId xmlns:a16="http://schemas.microsoft.com/office/drawing/2014/main" id="{0C339431-40CA-4D29-BAA5-29A88992F81F}"/>
              </a:ext>
            </a:extLst>
          </p:cNvPr>
          <p:cNvSpPr>
            <a:spLocks noGrp="1"/>
          </p:cNvSpPr>
          <p:nvPr>
            <p:ph type="sldNum" sz="quarter" idx="11"/>
          </p:nvPr>
        </p:nvSpPr>
        <p:spPr/>
        <p:txBody>
          <a:bodyPr/>
          <a:lstStyle/>
          <a:p>
            <a:fld id="{62CB3E74-FC4B-418A-B5F6-72ED80208EB2}" type="slidenum">
              <a:rPr lang="en-US" noProof="0" smtClean="0"/>
              <a:pPr/>
              <a:t>14</a:t>
            </a:fld>
            <a:endParaRPr lang="en-US" noProof="0"/>
          </a:p>
        </p:txBody>
      </p:sp>
      <p:pic>
        <p:nvPicPr>
          <p:cNvPr id="7" name="Picture 6">
            <a:extLst>
              <a:ext uri="{FF2B5EF4-FFF2-40B4-BE49-F238E27FC236}">
                <a16:creationId xmlns:a16="http://schemas.microsoft.com/office/drawing/2014/main" id="{DC0FE91E-4C83-4188-8272-76D2E71E644E}"/>
              </a:ext>
            </a:extLst>
          </p:cNvPr>
          <p:cNvPicPr>
            <a:picLocks noChangeAspect="1"/>
          </p:cNvPicPr>
          <p:nvPr/>
        </p:nvPicPr>
        <p:blipFill>
          <a:blip r:embed="rId3"/>
          <a:stretch>
            <a:fillRect/>
          </a:stretch>
        </p:blipFill>
        <p:spPr>
          <a:xfrm>
            <a:off x="587375" y="1905502"/>
            <a:ext cx="11017251" cy="4223836"/>
          </a:xfrm>
          <a:prstGeom prst="rect">
            <a:avLst/>
          </a:prstGeom>
        </p:spPr>
      </p:pic>
    </p:spTree>
    <p:extLst>
      <p:ext uri="{BB962C8B-B14F-4D97-AF65-F5344CB8AC3E}">
        <p14:creationId xmlns:p14="http://schemas.microsoft.com/office/powerpoint/2010/main" val="24131441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69B2A3E-91B2-494F-AEEE-7D2366B11777}"/>
              </a:ext>
            </a:extLst>
          </p:cNvPr>
          <p:cNvSpPr>
            <a:spLocks noGrp="1"/>
          </p:cNvSpPr>
          <p:nvPr>
            <p:ph type="title"/>
          </p:nvPr>
        </p:nvSpPr>
        <p:spPr/>
        <p:txBody>
          <a:bodyPr/>
          <a:lstStyle/>
          <a:p>
            <a:r>
              <a:rPr lang="en-GB" dirty="0"/>
              <a:t>Growth Drivers: </a:t>
            </a:r>
            <a:r>
              <a:rPr lang="en-GB" dirty="0">
                <a:sym typeface="Wingdings" panose="05000000000000000000" pitchFamily="2" charset="2"/>
              </a:rPr>
              <a:t> Improving order book liquidity picture</a:t>
            </a:r>
            <a:endParaRPr lang="de-DE" dirty="0"/>
          </a:p>
        </p:txBody>
      </p:sp>
      <p:sp>
        <p:nvSpPr>
          <p:cNvPr id="7" name="Text Placeholder 6">
            <a:extLst>
              <a:ext uri="{FF2B5EF4-FFF2-40B4-BE49-F238E27FC236}">
                <a16:creationId xmlns:a16="http://schemas.microsoft.com/office/drawing/2014/main" id="{0DD79EEF-0220-4C8D-A705-FB5B2F3D4CAF}"/>
              </a:ext>
            </a:extLst>
          </p:cNvPr>
          <p:cNvSpPr>
            <a:spLocks noGrp="1"/>
          </p:cNvSpPr>
          <p:nvPr>
            <p:ph type="body" sz="quarter" idx="10"/>
          </p:nvPr>
        </p:nvSpPr>
        <p:spPr/>
        <p:txBody>
          <a:bodyPr/>
          <a:lstStyle/>
          <a:p>
            <a:r>
              <a:rPr lang="de-DE" dirty="0"/>
              <a:t>3</a:t>
            </a:r>
          </a:p>
        </p:txBody>
      </p:sp>
      <p:sp>
        <p:nvSpPr>
          <p:cNvPr id="4" name="Date Placeholder 3">
            <a:extLst>
              <a:ext uri="{FF2B5EF4-FFF2-40B4-BE49-F238E27FC236}">
                <a16:creationId xmlns:a16="http://schemas.microsoft.com/office/drawing/2014/main" id="{8E91A235-1493-4333-BF5B-2E581BCB5EFF}"/>
              </a:ext>
            </a:extLst>
          </p:cNvPr>
          <p:cNvSpPr>
            <a:spLocks noGrp="1"/>
          </p:cNvSpPr>
          <p:nvPr>
            <p:ph type="dt" sz="half" idx="11"/>
          </p:nvPr>
        </p:nvSpPr>
        <p:spPr/>
        <p:txBody>
          <a:bodyPr/>
          <a:lstStyle/>
          <a:p>
            <a:fld id="{A9A0D247-8106-49ED-BD76-3CEF61A41586}" type="datetime3">
              <a:rPr lang="en-US" noProof="0" smtClean="0"/>
              <a:t>6 October 2020</a:t>
            </a:fld>
            <a:endParaRPr lang="en-US" noProof="0"/>
          </a:p>
        </p:txBody>
      </p:sp>
      <p:sp>
        <p:nvSpPr>
          <p:cNvPr id="5" name="Slide Number Placeholder 4">
            <a:extLst>
              <a:ext uri="{FF2B5EF4-FFF2-40B4-BE49-F238E27FC236}">
                <a16:creationId xmlns:a16="http://schemas.microsoft.com/office/drawing/2014/main" id="{027C0DDF-4A7B-45CE-B798-5AEFCD34F6B6}"/>
              </a:ext>
            </a:extLst>
          </p:cNvPr>
          <p:cNvSpPr>
            <a:spLocks noGrp="1"/>
          </p:cNvSpPr>
          <p:nvPr>
            <p:ph type="sldNum" sz="quarter" idx="12"/>
          </p:nvPr>
        </p:nvSpPr>
        <p:spPr/>
        <p:txBody>
          <a:bodyPr/>
          <a:lstStyle/>
          <a:p>
            <a:fld id="{62CB3E74-FC4B-418A-B5F6-72ED80208EB2}" type="slidenum">
              <a:rPr lang="en-US" noProof="0" smtClean="0"/>
              <a:pPr/>
              <a:t>15</a:t>
            </a:fld>
            <a:endParaRPr lang="en-US" noProof="0"/>
          </a:p>
        </p:txBody>
      </p:sp>
    </p:spTree>
    <p:extLst>
      <p:ext uri="{BB962C8B-B14F-4D97-AF65-F5344CB8AC3E}">
        <p14:creationId xmlns:p14="http://schemas.microsoft.com/office/powerpoint/2010/main" val="33992804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FA839E0-1800-4E14-A353-BBFB04C7396F}"/>
              </a:ext>
            </a:extLst>
          </p:cNvPr>
          <p:cNvSpPr>
            <a:spLocks noGrp="1"/>
          </p:cNvSpPr>
          <p:nvPr>
            <p:ph type="title"/>
          </p:nvPr>
        </p:nvSpPr>
        <p:spPr>
          <a:xfrm>
            <a:off x="605937" y="377782"/>
            <a:ext cx="10998687" cy="496888"/>
          </a:xfrm>
        </p:spPr>
        <p:txBody>
          <a:bodyPr/>
          <a:lstStyle/>
          <a:p>
            <a:r>
              <a:rPr lang="en-GB" dirty="0"/>
              <a:t>Growth Drivers: </a:t>
            </a:r>
            <a:r>
              <a:rPr lang="en-GB" dirty="0">
                <a:sym typeface="Wingdings" panose="05000000000000000000" pitchFamily="2" charset="2"/>
              </a:rPr>
              <a:t>Improving order book liquidity picture</a:t>
            </a:r>
            <a:br>
              <a:rPr lang="en-GB" dirty="0">
                <a:sym typeface="Wingdings" panose="05000000000000000000" pitchFamily="2" charset="2"/>
              </a:rPr>
            </a:br>
            <a:r>
              <a:rPr lang="en-GB" sz="2000" b="0" dirty="0"/>
              <a:t>In other contracts (like MSCI EM) order book liquidity has continuously improved since 2015</a:t>
            </a:r>
            <a:br>
              <a:rPr lang="en-GB" sz="3200" dirty="0">
                <a:solidFill>
                  <a:schemeClr val="accent2"/>
                </a:solidFill>
              </a:rPr>
            </a:br>
            <a:endParaRPr lang="en-GB" dirty="0"/>
          </a:p>
        </p:txBody>
      </p:sp>
      <p:sp>
        <p:nvSpPr>
          <p:cNvPr id="6" name="Textfeld 13">
            <a:extLst>
              <a:ext uri="{FF2B5EF4-FFF2-40B4-BE49-F238E27FC236}">
                <a16:creationId xmlns:a16="http://schemas.microsoft.com/office/drawing/2014/main" id="{E57BEEE3-6144-4CD8-91BC-41D0D9565471}"/>
              </a:ext>
            </a:extLst>
          </p:cNvPr>
          <p:cNvSpPr txBox="1"/>
          <p:nvPr/>
        </p:nvSpPr>
        <p:spPr>
          <a:xfrm>
            <a:off x="588279" y="1501309"/>
            <a:ext cx="4148547" cy="218586"/>
          </a:xfrm>
          <a:prstGeom prst="rect">
            <a:avLst/>
          </a:prstGeom>
          <a:noFill/>
        </p:spPr>
        <p:txBody>
          <a:bodyPr wrap="square" lIns="0" tIns="0" rIns="0" bIns="0" rtlCol="0">
            <a:spAutoFit/>
          </a:bodyPr>
          <a:lstStyle/>
          <a:p>
            <a:r>
              <a:rPr lang="de-DE" sz="1400" b="1" dirty="0"/>
              <a:t>ELM in FMEM and FMEF for a 1M EUR </a:t>
            </a:r>
            <a:r>
              <a:rPr lang="de-DE" sz="1400" b="1" dirty="0" err="1"/>
              <a:t>order</a:t>
            </a:r>
            <a:endParaRPr lang="en-GB" sz="1400" b="1" dirty="0"/>
          </a:p>
        </p:txBody>
      </p:sp>
      <p:sp>
        <p:nvSpPr>
          <p:cNvPr id="7" name="Textfeld 14">
            <a:extLst>
              <a:ext uri="{FF2B5EF4-FFF2-40B4-BE49-F238E27FC236}">
                <a16:creationId xmlns:a16="http://schemas.microsoft.com/office/drawing/2014/main" id="{B3335C5A-FB7B-4843-A071-40E88A1616B1}"/>
              </a:ext>
            </a:extLst>
          </p:cNvPr>
          <p:cNvSpPr txBox="1"/>
          <p:nvPr/>
        </p:nvSpPr>
        <p:spPr>
          <a:xfrm>
            <a:off x="594852" y="5242650"/>
            <a:ext cx="11017250" cy="929550"/>
          </a:xfrm>
          <a:prstGeom prst="rect">
            <a:avLst/>
          </a:prstGeom>
          <a:noFill/>
        </p:spPr>
        <p:txBody>
          <a:bodyPr wrap="square" lIns="0" tIns="0" rIns="0" bIns="0" rtlCol="0">
            <a:spAutoFit/>
          </a:bodyPr>
          <a:lstStyle/>
          <a:p>
            <a:pPr marL="174625" indent="-174625">
              <a:buClr>
                <a:schemeClr val="accent1"/>
              </a:buClr>
              <a:buFont typeface="Wingdings" panose="05000000000000000000" pitchFamily="2" charset="2"/>
              <a:buChar char="§"/>
            </a:pPr>
            <a:r>
              <a:rPr lang="en-US" sz="1400" dirty="0"/>
              <a:t>Spreads on MSCI EM Futures, for both the NTR index (FMEM) as well as for Price index (FMEF), are tightening </a:t>
            </a:r>
          </a:p>
          <a:p>
            <a:pPr marL="174625" indent="-174625">
              <a:buClr>
                <a:schemeClr val="accent1"/>
              </a:buClr>
              <a:buFont typeface="Wingdings" panose="05000000000000000000" pitchFamily="2" charset="2"/>
              <a:buChar char="§"/>
            </a:pPr>
            <a:r>
              <a:rPr lang="en-US" sz="1400" dirty="0"/>
              <a:t>Average impact for a 1M EUR order in EM has decreased from ~ 9 bps in Q1, 2018 to ~7 bps in Q1, 2019</a:t>
            </a:r>
          </a:p>
          <a:p>
            <a:pPr marL="174625" indent="-174625">
              <a:buClr>
                <a:schemeClr val="accent1"/>
              </a:buClr>
              <a:buFont typeface="Wingdings" panose="05000000000000000000" pitchFamily="2" charset="2"/>
              <a:buChar char="§"/>
            </a:pPr>
            <a:r>
              <a:rPr lang="en-US" sz="1400" dirty="0"/>
              <a:t>Orderbook volumes have increased on average 5% month-over-month for both FMEN and FMEM for the past year.</a:t>
            </a:r>
          </a:p>
          <a:p>
            <a:pPr marL="174625" indent="-174625">
              <a:buClr>
                <a:schemeClr val="accent1"/>
              </a:buClr>
              <a:buFont typeface="Wingdings" panose="05000000000000000000" pitchFamily="2" charset="2"/>
              <a:buChar char="§"/>
            </a:pPr>
            <a:r>
              <a:rPr lang="en-US" sz="1400" dirty="0"/>
              <a:t>Algo firm participation, which is usually a function of ADV, is expected to increase further.</a:t>
            </a:r>
          </a:p>
        </p:txBody>
      </p:sp>
      <p:sp>
        <p:nvSpPr>
          <p:cNvPr id="8" name="Textfeld 19">
            <a:extLst>
              <a:ext uri="{FF2B5EF4-FFF2-40B4-BE49-F238E27FC236}">
                <a16:creationId xmlns:a16="http://schemas.microsoft.com/office/drawing/2014/main" id="{7814FDAB-E2B3-4CF4-B3A8-3C86B5FE2695}"/>
              </a:ext>
            </a:extLst>
          </p:cNvPr>
          <p:cNvSpPr txBox="1"/>
          <p:nvPr/>
        </p:nvSpPr>
        <p:spPr>
          <a:xfrm>
            <a:off x="6203950" y="1484313"/>
            <a:ext cx="4764067" cy="218586"/>
          </a:xfrm>
          <a:prstGeom prst="rect">
            <a:avLst/>
          </a:prstGeom>
          <a:noFill/>
        </p:spPr>
        <p:txBody>
          <a:bodyPr wrap="square" lIns="0" tIns="0" rIns="0" bIns="0" rtlCol="0">
            <a:spAutoFit/>
          </a:bodyPr>
          <a:lstStyle/>
          <a:p>
            <a:r>
              <a:rPr lang="de-DE" sz="1400" b="1" dirty="0"/>
              <a:t>Order </a:t>
            </a:r>
            <a:r>
              <a:rPr lang="de-DE" sz="1400" b="1" dirty="0" err="1"/>
              <a:t>book</a:t>
            </a:r>
            <a:r>
              <a:rPr lang="de-DE" sz="1400" b="1" dirty="0"/>
              <a:t> </a:t>
            </a:r>
            <a:r>
              <a:rPr lang="de-DE" sz="1400" b="1" dirty="0" err="1"/>
              <a:t>volumes</a:t>
            </a:r>
            <a:r>
              <a:rPr lang="de-DE" sz="1400" b="1" dirty="0"/>
              <a:t> in MSCI EM (NTR, USD &amp; EUR)</a:t>
            </a:r>
            <a:endParaRPr lang="en-GB" sz="1400" b="1" dirty="0"/>
          </a:p>
        </p:txBody>
      </p:sp>
      <p:graphicFrame>
        <p:nvGraphicFramePr>
          <p:cNvPr id="9" name="Chart 8">
            <a:extLst>
              <a:ext uri="{FF2B5EF4-FFF2-40B4-BE49-F238E27FC236}">
                <a16:creationId xmlns:a16="http://schemas.microsoft.com/office/drawing/2014/main" id="{523E282D-B242-4237-900A-ED175D61362B}"/>
              </a:ext>
            </a:extLst>
          </p:cNvPr>
          <p:cNvGraphicFramePr>
            <a:graphicFrameLocks/>
          </p:cNvGraphicFramePr>
          <p:nvPr>
            <p:extLst>
              <p:ext uri="{D42A27DB-BD31-4B8C-83A1-F6EECF244321}">
                <p14:modId xmlns:p14="http://schemas.microsoft.com/office/powerpoint/2010/main" val="2681900499"/>
              </p:ext>
            </p:extLst>
          </p:nvPr>
        </p:nvGraphicFramePr>
        <p:xfrm>
          <a:off x="6203950" y="1981200"/>
          <a:ext cx="5400674" cy="2976771"/>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Chart 9">
            <a:extLst>
              <a:ext uri="{FF2B5EF4-FFF2-40B4-BE49-F238E27FC236}">
                <a16:creationId xmlns:a16="http://schemas.microsoft.com/office/drawing/2014/main" id="{F7DF992B-0B6A-4698-8DD5-C6766F40D801}"/>
              </a:ext>
            </a:extLst>
          </p:cNvPr>
          <p:cNvGraphicFramePr>
            <a:graphicFrameLocks/>
          </p:cNvGraphicFramePr>
          <p:nvPr>
            <p:extLst>
              <p:ext uri="{D42A27DB-BD31-4B8C-83A1-F6EECF244321}">
                <p14:modId xmlns:p14="http://schemas.microsoft.com/office/powerpoint/2010/main" val="83528987"/>
              </p:ext>
            </p:extLst>
          </p:nvPr>
        </p:nvGraphicFramePr>
        <p:xfrm>
          <a:off x="587375" y="1981200"/>
          <a:ext cx="5400675" cy="2926280"/>
        </p:xfrm>
        <a:graphic>
          <a:graphicData uri="http://schemas.openxmlformats.org/drawingml/2006/chart">
            <c:chart xmlns:c="http://schemas.openxmlformats.org/drawingml/2006/chart" xmlns:r="http://schemas.openxmlformats.org/officeDocument/2006/relationships" r:id="rId4"/>
          </a:graphicData>
        </a:graphic>
      </p:graphicFrame>
      <p:sp>
        <p:nvSpPr>
          <p:cNvPr id="11" name="Slide Number Placeholder 3">
            <a:extLst>
              <a:ext uri="{FF2B5EF4-FFF2-40B4-BE49-F238E27FC236}">
                <a16:creationId xmlns:a16="http://schemas.microsoft.com/office/drawing/2014/main" id="{6DD50F6D-313A-47B6-A274-739D67B00E2C}"/>
              </a:ext>
            </a:extLst>
          </p:cNvPr>
          <p:cNvSpPr txBox="1">
            <a:spLocks/>
          </p:cNvSpPr>
          <p:nvPr/>
        </p:nvSpPr>
        <p:spPr>
          <a:xfrm>
            <a:off x="6096000" y="6326022"/>
            <a:ext cx="864158" cy="154196"/>
          </a:xfrm>
          <a:prstGeom prst="rect">
            <a:avLst/>
          </a:prstGeom>
        </p:spPr>
        <p:txBody>
          <a:bodyPr/>
          <a:lstStyle>
            <a:defPPr>
              <a:defRPr lang="de-DE"/>
            </a:defPPr>
            <a:lvl1pPr marL="0" indent="0" algn="l" defTabSz="914400" rtl="0" eaLnBrk="1" latinLnBrk="0" hangingPunct="1">
              <a:lnSpc>
                <a:spcPct val="110000"/>
              </a:lnSpc>
              <a:spcBef>
                <a:spcPts val="0"/>
              </a:spcBef>
              <a:spcAft>
                <a:spcPts val="0"/>
              </a:spcAft>
              <a:buFont typeface="Wingdings" panose="05000000000000000000" pitchFamily="2" charset="2"/>
              <a:buNone/>
              <a:defRPr sz="1600" kern="1200">
                <a:solidFill>
                  <a:schemeClr val="tx1"/>
                </a:solidFill>
                <a:latin typeface="+mn-lt"/>
                <a:ea typeface="+mn-ea"/>
                <a:cs typeface="+mn-cs"/>
              </a:defRPr>
            </a:lvl1pPr>
            <a:lvl2pPr marL="216000" indent="-216000" algn="l" defTabSz="914400" rtl="0" eaLnBrk="1" latinLnBrk="0" hangingPunct="1">
              <a:lnSpc>
                <a:spcPct val="110000"/>
              </a:lnSpc>
              <a:spcBef>
                <a:spcPts val="0"/>
              </a:spcBef>
              <a:spcAft>
                <a:spcPts val="0"/>
              </a:spcAft>
              <a:buFont typeface="Wingdings" panose="05000000000000000000" pitchFamily="2" charset="2"/>
              <a:buChar char="§"/>
              <a:defRPr sz="1600" kern="1200">
                <a:solidFill>
                  <a:srgbClr val="1C1854"/>
                </a:solidFill>
                <a:latin typeface="+mn-lt"/>
                <a:ea typeface="+mn-ea"/>
                <a:cs typeface="+mn-cs"/>
              </a:defRPr>
            </a:lvl2pPr>
            <a:lvl3pPr marL="432000" indent="-216000" algn="l" defTabSz="914400" rtl="0" eaLnBrk="1" latinLnBrk="0" hangingPunct="1">
              <a:lnSpc>
                <a:spcPct val="110000"/>
              </a:lnSpc>
              <a:spcBef>
                <a:spcPts val="0"/>
              </a:spcBef>
              <a:spcAft>
                <a:spcPts val="0"/>
              </a:spcAft>
              <a:buFont typeface="Wingdings" panose="05000000000000000000" pitchFamily="2" charset="2"/>
              <a:buChar char="§"/>
              <a:defRPr sz="1600" kern="1200">
                <a:solidFill>
                  <a:schemeClr val="tx1"/>
                </a:solidFill>
                <a:latin typeface="+mn-lt"/>
                <a:ea typeface="+mn-ea"/>
                <a:cs typeface="+mn-cs"/>
              </a:defRPr>
            </a:lvl3pPr>
            <a:lvl4pPr marL="0" indent="0" algn="l" defTabSz="914400" rtl="0" eaLnBrk="1" latinLnBrk="0" hangingPunct="1">
              <a:lnSpc>
                <a:spcPct val="110000"/>
              </a:lnSpc>
              <a:spcBef>
                <a:spcPts val="0"/>
              </a:spcBef>
              <a:spcAft>
                <a:spcPts val="600"/>
              </a:spcAft>
              <a:buFont typeface="Wingdings" panose="05000000000000000000" pitchFamily="2" charset="2"/>
              <a:buNone/>
              <a:defRPr sz="1600" kern="1200">
                <a:solidFill>
                  <a:schemeClr val="tx1"/>
                </a:solidFill>
                <a:latin typeface="+mn-lt"/>
                <a:ea typeface="+mn-ea"/>
                <a:cs typeface="+mn-cs"/>
              </a:defRPr>
            </a:lvl4pPr>
            <a:lvl5pPr marL="216000" indent="-216000" algn="l" defTabSz="914400" rtl="0" eaLnBrk="1" latinLnBrk="0" hangingPunct="1">
              <a:lnSpc>
                <a:spcPct val="110000"/>
              </a:lnSpc>
              <a:spcBef>
                <a:spcPts val="0"/>
              </a:spcBef>
              <a:spcAft>
                <a:spcPts val="600"/>
              </a:spcAft>
              <a:buFont typeface="Wingdings" panose="05000000000000000000" pitchFamily="2" charset="2"/>
              <a:buChar char="§"/>
              <a:defRPr sz="1600" kern="1200">
                <a:solidFill>
                  <a:schemeClr val="tx1"/>
                </a:solidFill>
                <a:latin typeface="+mn-lt"/>
                <a:ea typeface="+mn-ea"/>
                <a:cs typeface="+mn-cs"/>
              </a:defRPr>
            </a:lvl5pPr>
            <a:lvl6pPr marL="432000" indent="-216000" algn="l" defTabSz="914400" rtl="0" eaLnBrk="1" latinLnBrk="0" hangingPunct="1">
              <a:lnSpc>
                <a:spcPct val="110000"/>
              </a:lnSpc>
              <a:spcBef>
                <a:spcPts val="0"/>
              </a:spcBef>
              <a:spcAft>
                <a:spcPts val="600"/>
              </a:spcAft>
              <a:buFont typeface="Wingdings" panose="05000000000000000000" pitchFamily="2" charset="2"/>
              <a:buChar char="§"/>
              <a:defRPr sz="1600" kern="1200">
                <a:solidFill>
                  <a:schemeClr val="tx1"/>
                </a:solidFill>
                <a:latin typeface="+mn-lt"/>
                <a:ea typeface="+mn-ea"/>
                <a:cs typeface="+mn-cs"/>
              </a:defRPr>
            </a:lvl6pPr>
            <a:lvl7pPr marL="2743200" algn="l" defTabSz="914400" rtl="0" eaLnBrk="1" latinLnBrk="0" hangingPunct="1">
              <a:defRPr sz="1600" kern="1200">
                <a:solidFill>
                  <a:schemeClr val="tx1"/>
                </a:solidFill>
                <a:latin typeface="+mn-lt"/>
                <a:ea typeface="+mn-ea"/>
                <a:cs typeface="+mn-cs"/>
              </a:defRPr>
            </a:lvl7pPr>
            <a:lvl8pPr marL="3200400" algn="l" defTabSz="914400" rtl="0" eaLnBrk="1" latinLnBrk="0" hangingPunct="1">
              <a:defRPr sz="1600" kern="1200">
                <a:solidFill>
                  <a:schemeClr val="tx1"/>
                </a:solidFill>
                <a:latin typeface="+mn-lt"/>
                <a:ea typeface="+mn-ea"/>
                <a:cs typeface="+mn-cs"/>
              </a:defRPr>
            </a:lvl8pPr>
            <a:lvl9pPr marL="3657600" algn="l" defTabSz="914400" rtl="0" eaLnBrk="1" latinLnBrk="0" hangingPunct="1">
              <a:defRPr sz="1600" kern="1200">
                <a:solidFill>
                  <a:schemeClr val="tx1"/>
                </a:solidFill>
                <a:latin typeface="+mn-lt"/>
                <a:ea typeface="+mn-ea"/>
                <a:cs typeface="+mn-cs"/>
              </a:defRPr>
            </a:lvl9pPr>
          </a:lstStyle>
          <a:p>
            <a:fld id="{62CB3E74-FC4B-418A-B5F6-72ED80208EB2}" type="slidenum">
              <a:rPr lang="en-US" sz="900" smtClean="0"/>
              <a:pPr/>
              <a:t>16</a:t>
            </a:fld>
            <a:endParaRPr lang="en-US" sz="900" dirty="0"/>
          </a:p>
        </p:txBody>
      </p:sp>
    </p:spTree>
    <p:extLst>
      <p:ext uri="{BB962C8B-B14F-4D97-AF65-F5344CB8AC3E}">
        <p14:creationId xmlns:p14="http://schemas.microsoft.com/office/powerpoint/2010/main" val="3023604320"/>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69B2A3E-91B2-494F-AEEE-7D2366B11777}"/>
              </a:ext>
            </a:extLst>
          </p:cNvPr>
          <p:cNvSpPr>
            <a:spLocks noGrp="1"/>
          </p:cNvSpPr>
          <p:nvPr>
            <p:ph type="title"/>
          </p:nvPr>
        </p:nvSpPr>
        <p:spPr/>
        <p:txBody>
          <a:bodyPr/>
          <a:lstStyle/>
          <a:p>
            <a:r>
              <a:rPr lang="en-GB" dirty="0"/>
              <a:t>Growth Drivers:</a:t>
            </a:r>
            <a:r>
              <a:rPr lang="en-GB" dirty="0">
                <a:sym typeface="Wingdings" panose="05000000000000000000" pitchFamily="2" charset="2"/>
              </a:rPr>
              <a:t> Extended trading hours covering all time zones</a:t>
            </a:r>
            <a:endParaRPr lang="de-DE" dirty="0"/>
          </a:p>
        </p:txBody>
      </p:sp>
      <p:sp>
        <p:nvSpPr>
          <p:cNvPr id="7" name="Text Placeholder 6">
            <a:extLst>
              <a:ext uri="{FF2B5EF4-FFF2-40B4-BE49-F238E27FC236}">
                <a16:creationId xmlns:a16="http://schemas.microsoft.com/office/drawing/2014/main" id="{0DD79EEF-0220-4C8D-A705-FB5B2F3D4CAF}"/>
              </a:ext>
            </a:extLst>
          </p:cNvPr>
          <p:cNvSpPr>
            <a:spLocks noGrp="1"/>
          </p:cNvSpPr>
          <p:nvPr>
            <p:ph type="body" sz="quarter" idx="10"/>
          </p:nvPr>
        </p:nvSpPr>
        <p:spPr/>
        <p:txBody>
          <a:bodyPr/>
          <a:lstStyle/>
          <a:p>
            <a:r>
              <a:rPr lang="de-DE" dirty="0"/>
              <a:t>4</a:t>
            </a:r>
          </a:p>
        </p:txBody>
      </p:sp>
      <p:sp>
        <p:nvSpPr>
          <p:cNvPr id="4" name="Date Placeholder 3">
            <a:extLst>
              <a:ext uri="{FF2B5EF4-FFF2-40B4-BE49-F238E27FC236}">
                <a16:creationId xmlns:a16="http://schemas.microsoft.com/office/drawing/2014/main" id="{8E91A235-1493-4333-BF5B-2E581BCB5EFF}"/>
              </a:ext>
            </a:extLst>
          </p:cNvPr>
          <p:cNvSpPr>
            <a:spLocks noGrp="1"/>
          </p:cNvSpPr>
          <p:nvPr>
            <p:ph type="dt" sz="half" idx="11"/>
          </p:nvPr>
        </p:nvSpPr>
        <p:spPr/>
        <p:txBody>
          <a:bodyPr/>
          <a:lstStyle/>
          <a:p>
            <a:fld id="{A9A0D247-8106-49ED-BD76-3CEF61A41586}" type="datetime3">
              <a:rPr lang="en-US" noProof="0" smtClean="0"/>
              <a:t>6 October 2020</a:t>
            </a:fld>
            <a:endParaRPr lang="en-US" noProof="0"/>
          </a:p>
        </p:txBody>
      </p:sp>
      <p:sp>
        <p:nvSpPr>
          <p:cNvPr id="5" name="Slide Number Placeholder 4">
            <a:extLst>
              <a:ext uri="{FF2B5EF4-FFF2-40B4-BE49-F238E27FC236}">
                <a16:creationId xmlns:a16="http://schemas.microsoft.com/office/drawing/2014/main" id="{027C0DDF-4A7B-45CE-B798-5AEFCD34F6B6}"/>
              </a:ext>
            </a:extLst>
          </p:cNvPr>
          <p:cNvSpPr>
            <a:spLocks noGrp="1"/>
          </p:cNvSpPr>
          <p:nvPr>
            <p:ph type="sldNum" sz="quarter" idx="12"/>
          </p:nvPr>
        </p:nvSpPr>
        <p:spPr/>
        <p:txBody>
          <a:bodyPr/>
          <a:lstStyle/>
          <a:p>
            <a:fld id="{62CB3E74-FC4B-418A-B5F6-72ED80208EB2}" type="slidenum">
              <a:rPr lang="en-US" noProof="0" smtClean="0"/>
              <a:pPr/>
              <a:t>17</a:t>
            </a:fld>
            <a:endParaRPr lang="en-US" noProof="0"/>
          </a:p>
        </p:txBody>
      </p:sp>
    </p:spTree>
    <p:extLst>
      <p:ext uri="{BB962C8B-B14F-4D97-AF65-F5344CB8AC3E}">
        <p14:creationId xmlns:p14="http://schemas.microsoft.com/office/powerpoint/2010/main" val="19302791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ct 8" hidden="1">
            <a:extLst>
              <a:ext uri="{FF2B5EF4-FFF2-40B4-BE49-F238E27FC236}">
                <a16:creationId xmlns:a16="http://schemas.microsoft.com/office/drawing/2014/main" id="{B78FB937-9E41-40A2-AEA7-5CE3059B8821}"/>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0483" name="think-cell Slide" r:id="rId6" imgW="286" imgH="286" progId="TCLayout.ActiveDocument.1">
                  <p:embed/>
                </p:oleObj>
              </mc:Choice>
              <mc:Fallback>
                <p:oleObj name="think-cell Slide" r:id="rId6" imgW="286" imgH="286" progId="TCLayout.ActiveDocument.1">
                  <p:embed/>
                  <p:pic>
                    <p:nvPicPr>
                      <p:cNvPr id="9" name="Object 8" hidden="1">
                        <a:extLst>
                          <a:ext uri="{FF2B5EF4-FFF2-40B4-BE49-F238E27FC236}">
                            <a16:creationId xmlns:a16="http://schemas.microsoft.com/office/drawing/2014/main" id="{B78FB937-9E41-40A2-AEA7-5CE3059B8821}"/>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8" name="Rectangle 7" hidden="1">
            <a:extLst>
              <a:ext uri="{FF2B5EF4-FFF2-40B4-BE49-F238E27FC236}">
                <a16:creationId xmlns:a16="http://schemas.microsoft.com/office/drawing/2014/main" id="{04B45577-CE7A-49A6-BEBA-7A63BAB37BD9}"/>
              </a:ext>
            </a:extLst>
          </p:cNvPr>
          <p:cNvSpPr/>
          <p:nvPr>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marR="0" lvl="0" indent="0" algn="ctr" defTabSz="914400" rtl="0" eaLnBrk="1" fontAlgn="auto" latinLnBrk="0" hangingPunct="1">
              <a:lnSpc>
                <a:spcPct val="110000"/>
              </a:lnSpc>
              <a:spcBef>
                <a:spcPct val="0"/>
              </a:spcBef>
              <a:spcAft>
                <a:spcPct val="0"/>
              </a:spcAft>
              <a:buClrTx/>
              <a:buSzTx/>
              <a:buFont typeface="Wingdings" panose="05000000000000000000" pitchFamily="2" charset="2"/>
              <a:buNone/>
              <a:tabLst/>
              <a:defRPr/>
            </a:pPr>
            <a:endParaRPr kumimoji="0" lang="en-GB" sz="2000" b="0" i="0" u="none" strike="noStrike" kern="1200" cap="none" spc="0" normalizeH="0" baseline="0" noProof="0" dirty="0">
              <a:ln>
                <a:noFill/>
              </a:ln>
              <a:solidFill>
                <a:srgbClr val="FEFFFF"/>
              </a:solidFill>
              <a:effectLst/>
              <a:uLnTx/>
              <a:uFillTx/>
              <a:latin typeface="Arial" panose="020B0604020202020204" pitchFamily="34" charset="0"/>
              <a:ea typeface="+mn-ea"/>
              <a:cs typeface="+mn-cs"/>
              <a:sym typeface="Arial" panose="020B0604020202020204" pitchFamily="34" charset="0"/>
            </a:endParaRPr>
          </a:p>
        </p:txBody>
      </p:sp>
      <p:sp>
        <p:nvSpPr>
          <p:cNvPr id="2" name="Titel 1"/>
          <p:cNvSpPr>
            <a:spLocks noGrp="1"/>
          </p:cNvSpPr>
          <p:nvPr>
            <p:ph type="title"/>
          </p:nvPr>
        </p:nvSpPr>
        <p:spPr>
          <a:xfrm>
            <a:off x="587375" y="368300"/>
            <a:ext cx="11017250" cy="1116013"/>
          </a:xfrm>
        </p:spPr>
        <p:txBody>
          <a:bodyPr/>
          <a:lstStyle/>
          <a:p>
            <a:r>
              <a:rPr lang="en-GB" dirty="0"/>
              <a:t>Growth Drivers: </a:t>
            </a:r>
            <a:r>
              <a:rPr lang="en-GB" dirty="0">
                <a:sym typeface="Wingdings" panose="05000000000000000000" pitchFamily="2" charset="2"/>
              </a:rPr>
              <a:t>Extended trading hours covering all time zones</a:t>
            </a:r>
            <a:br>
              <a:rPr lang="en-GB" dirty="0">
                <a:sym typeface="Wingdings" panose="05000000000000000000" pitchFamily="2" charset="2"/>
              </a:rPr>
            </a:br>
            <a:r>
              <a:rPr lang="en-GB" sz="2000" b="0" dirty="0"/>
              <a:t>Asian hours have been crucial to compete and price in Emerging Markets </a:t>
            </a:r>
            <a:br>
              <a:rPr lang="en-GB" sz="3200" dirty="0">
                <a:solidFill>
                  <a:schemeClr val="accent2"/>
                </a:solidFill>
              </a:rPr>
            </a:br>
            <a:br>
              <a:rPr lang="en-GB" dirty="0"/>
            </a:br>
            <a:endParaRPr lang="en-US" b="0" dirty="0"/>
          </a:p>
        </p:txBody>
      </p:sp>
      <p:sp>
        <p:nvSpPr>
          <p:cNvPr id="6" name="Slide Number Placeholder 5">
            <a:extLst>
              <a:ext uri="{FF2B5EF4-FFF2-40B4-BE49-F238E27FC236}">
                <a16:creationId xmlns:a16="http://schemas.microsoft.com/office/drawing/2014/main" id="{35C7E4EA-3DA9-4110-8BB7-923FBCE7DBDD}"/>
              </a:ext>
            </a:extLst>
          </p:cNvPr>
          <p:cNvSpPr>
            <a:spLocks noGrp="1"/>
          </p:cNvSpPr>
          <p:nvPr>
            <p:ph type="sldNum" sz="quarter" idx="19"/>
          </p:nvPr>
        </p:nvSpPr>
        <p:spPr/>
        <p:txBody>
          <a:bodyPr/>
          <a:lstStyle/>
          <a:p>
            <a:pPr marL="0" marR="0" lvl="0" indent="0" algn="l" defTabSz="914400" rtl="0" eaLnBrk="1" fontAlgn="auto" latinLnBrk="0" hangingPunct="1">
              <a:lnSpc>
                <a:spcPct val="110000"/>
              </a:lnSpc>
              <a:spcBef>
                <a:spcPts val="0"/>
              </a:spcBef>
              <a:spcAft>
                <a:spcPts val="0"/>
              </a:spcAft>
              <a:buClrTx/>
              <a:buSzTx/>
              <a:buFont typeface="Wingdings" panose="05000000000000000000" pitchFamily="2" charset="2"/>
              <a:buNone/>
              <a:tabLst/>
              <a:defRPr/>
            </a:pPr>
            <a:fld id="{62CB3E74-FC4B-418A-B5F6-72ED80208EB2}" type="slidenum">
              <a:rPr kumimoji="0" lang="en-US" sz="900" b="0" i="0" u="none" strike="noStrike" kern="1200" cap="none" spc="0" normalizeH="0" baseline="0" noProof="0" smtClean="0">
                <a:ln>
                  <a:noFill/>
                </a:ln>
                <a:solidFill>
                  <a:srgbClr val="201751"/>
                </a:solidFill>
                <a:effectLst/>
                <a:uLnTx/>
                <a:uFillTx/>
                <a:latin typeface="Arial"/>
                <a:ea typeface="+mn-ea"/>
                <a:cs typeface="+mn-cs"/>
              </a:rPr>
              <a:pPr marL="0" marR="0" lvl="0" indent="0" algn="l" defTabSz="914400" rtl="0" eaLnBrk="1" fontAlgn="auto" latinLnBrk="0" hangingPunct="1">
                <a:lnSpc>
                  <a:spcPct val="110000"/>
                </a:lnSpc>
                <a:spcBef>
                  <a:spcPts val="0"/>
                </a:spcBef>
                <a:spcAft>
                  <a:spcPts val="0"/>
                </a:spcAft>
                <a:buClrTx/>
                <a:buSzTx/>
                <a:buFont typeface="Wingdings" panose="05000000000000000000" pitchFamily="2" charset="2"/>
                <a:buNone/>
                <a:tabLst/>
                <a:defRPr/>
              </a:pPr>
              <a:t>18</a:t>
            </a:fld>
            <a:endParaRPr kumimoji="0" lang="en-US" sz="900" b="0" i="0" u="none" strike="noStrike" kern="1200" cap="none" spc="0" normalizeH="0" baseline="0" noProof="0" dirty="0">
              <a:ln>
                <a:noFill/>
              </a:ln>
              <a:solidFill>
                <a:srgbClr val="201751"/>
              </a:solidFill>
              <a:effectLst/>
              <a:uLnTx/>
              <a:uFillTx/>
              <a:latin typeface="Arial"/>
              <a:ea typeface="+mn-ea"/>
              <a:cs typeface="+mn-cs"/>
            </a:endParaRPr>
          </a:p>
        </p:txBody>
      </p:sp>
      <p:graphicFrame>
        <p:nvGraphicFramePr>
          <p:cNvPr id="14" name="Diagramm 1">
            <a:extLst>
              <a:ext uri="{FF2B5EF4-FFF2-40B4-BE49-F238E27FC236}">
                <a16:creationId xmlns:a16="http://schemas.microsoft.com/office/drawing/2014/main" id="{9D48CD81-1C8C-4203-A4D2-ED8E70FF2F72}"/>
              </a:ext>
            </a:extLst>
          </p:cNvPr>
          <p:cNvGraphicFramePr>
            <a:graphicFrameLocks noGrp="1"/>
          </p:cNvGraphicFramePr>
          <p:nvPr>
            <p:extLst>
              <p:ext uri="{D42A27DB-BD31-4B8C-83A1-F6EECF244321}">
                <p14:modId xmlns:p14="http://schemas.microsoft.com/office/powerpoint/2010/main" val="1869034074"/>
              </p:ext>
            </p:extLst>
          </p:nvPr>
        </p:nvGraphicFramePr>
        <p:xfrm>
          <a:off x="587375" y="2133600"/>
          <a:ext cx="11017250" cy="3973844"/>
        </p:xfrm>
        <a:graphic>
          <a:graphicData uri="http://schemas.openxmlformats.org/drawingml/2006/chart">
            <c:chart xmlns:c="http://schemas.openxmlformats.org/drawingml/2006/chart" xmlns:r="http://schemas.openxmlformats.org/officeDocument/2006/relationships" r:id="rId8"/>
          </a:graphicData>
        </a:graphic>
      </p:graphicFrame>
      <p:sp>
        <p:nvSpPr>
          <p:cNvPr id="15" name="Textfeld 13">
            <a:extLst>
              <a:ext uri="{FF2B5EF4-FFF2-40B4-BE49-F238E27FC236}">
                <a16:creationId xmlns:a16="http://schemas.microsoft.com/office/drawing/2014/main" id="{1C393798-0CDD-47B7-8141-F9C2A336358A}"/>
              </a:ext>
            </a:extLst>
          </p:cNvPr>
          <p:cNvSpPr txBox="1"/>
          <p:nvPr/>
        </p:nvSpPr>
        <p:spPr>
          <a:xfrm>
            <a:off x="587374" y="1700213"/>
            <a:ext cx="5400675" cy="218586"/>
          </a:xfrm>
          <a:prstGeom prst="rect">
            <a:avLst/>
          </a:prstGeom>
          <a:noFill/>
        </p:spPr>
        <p:txBody>
          <a:bodyPr wrap="square" lIns="0" tIns="0" rIns="0" bIns="0" rtlCol="0">
            <a:spAutoFit/>
          </a:bodyPr>
          <a:lstStyle/>
          <a:p>
            <a:pPr fontAlgn="base">
              <a:spcBef>
                <a:spcPct val="0"/>
              </a:spcBef>
              <a:spcAft>
                <a:spcPct val="0"/>
              </a:spcAft>
            </a:pPr>
            <a:r>
              <a:rPr lang="de-DE" sz="1400" b="1" dirty="0">
                <a:solidFill>
                  <a:srgbClr val="201751"/>
                </a:solidFill>
                <a:latin typeface="Arial" charset="0"/>
                <a:ea typeface="ＭＳ Ｐゴシック" pitchFamily="34" charset="-128"/>
              </a:rPr>
              <a:t>Share of MSCI EM index that is open for trading </a:t>
            </a:r>
            <a:endParaRPr lang="en-GB" sz="1400" b="1" dirty="0">
              <a:solidFill>
                <a:srgbClr val="201751"/>
              </a:solidFill>
              <a:latin typeface="Arial" charset="0"/>
              <a:ea typeface="ＭＳ Ｐゴシック" pitchFamily="34" charset="-128"/>
            </a:endParaRPr>
          </a:p>
        </p:txBody>
      </p:sp>
      <p:sp>
        <p:nvSpPr>
          <p:cNvPr id="4" name="Date Placeholder 3">
            <a:extLst>
              <a:ext uri="{FF2B5EF4-FFF2-40B4-BE49-F238E27FC236}">
                <a16:creationId xmlns:a16="http://schemas.microsoft.com/office/drawing/2014/main" id="{E3E07C71-739F-4C78-BE7E-113ABAF556DC}"/>
              </a:ext>
            </a:extLst>
          </p:cNvPr>
          <p:cNvSpPr>
            <a:spLocks noGrp="1"/>
          </p:cNvSpPr>
          <p:nvPr>
            <p:ph type="dt" sz="half" idx="18"/>
          </p:nvPr>
        </p:nvSpPr>
        <p:spPr/>
        <p:txBody>
          <a:bodyPr/>
          <a:lstStyle/>
          <a:p>
            <a:fld id="{A4DCE647-2D2C-4B64-9468-66323DBFD17B}" type="datetime3">
              <a:rPr lang="en-US" noProof="0" smtClean="0"/>
              <a:t>6 October 2020</a:t>
            </a:fld>
            <a:endParaRPr lang="en-US" noProof="0"/>
          </a:p>
        </p:txBody>
      </p:sp>
      <p:sp>
        <p:nvSpPr>
          <p:cNvPr id="13" name="Pfeil nach links und rechts 1">
            <a:extLst>
              <a:ext uri="{FF2B5EF4-FFF2-40B4-BE49-F238E27FC236}">
                <a16:creationId xmlns:a16="http://schemas.microsoft.com/office/drawing/2014/main" id="{6FFEB5CA-58F4-49F5-8F74-96D24AEFC6AD}"/>
              </a:ext>
            </a:extLst>
          </p:cNvPr>
          <p:cNvSpPr/>
          <p:nvPr/>
        </p:nvSpPr>
        <p:spPr>
          <a:xfrm>
            <a:off x="1608637" y="2038333"/>
            <a:ext cx="8974726" cy="457200"/>
          </a:xfrm>
          <a:prstGeom prst="leftRightArrow">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fontAlgn="base">
              <a:spcBef>
                <a:spcPct val="0"/>
              </a:spcBef>
              <a:spcAft>
                <a:spcPct val="0"/>
              </a:spcAft>
            </a:pPr>
            <a:r>
              <a:rPr lang="en-US" sz="1200" b="1" dirty="0">
                <a:solidFill>
                  <a:schemeClr val="tx1"/>
                </a:solidFill>
                <a:latin typeface="Arial"/>
              </a:rPr>
              <a:t>Eurex extended trading hours</a:t>
            </a:r>
          </a:p>
        </p:txBody>
      </p:sp>
    </p:spTree>
    <p:extLst>
      <p:ext uri="{BB962C8B-B14F-4D97-AF65-F5344CB8AC3E}">
        <p14:creationId xmlns:p14="http://schemas.microsoft.com/office/powerpoint/2010/main" val="8366930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69B2A3E-91B2-494F-AEEE-7D2366B11777}"/>
              </a:ext>
            </a:extLst>
          </p:cNvPr>
          <p:cNvSpPr>
            <a:spLocks noGrp="1"/>
          </p:cNvSpPr>
          <p:nvPr>
            <p:ph type="title"/>
          </p:nvPr>
        </p:nvSpPr>
        <p:spPr/>
        <p:txBody>
          <a:bodyPr/>
          <a:lstStyle/>
          <a:p>
            <a:r>
              <a:rPr lang="en-GB" dirty="0"/>
              <a:t>Growth Drivers:</a:t>
            </a:r>
            <a:r>
              <a:rPr lang="en-GB" dirty="0">
                <a:sym typeface="Wingdings" panose="05000000000000000000" pitchFamily="2" charset="2"/>
              </a:rPr>
              <a:t> Building an MSCI Ecosystem</a:t>
            </a:r>
            <a:endParaRPr lang="de-DE" dirty="0"/>
          </a:p>
        </p:txBody>
      </p:sp>
      <p:sp>
        <p:nvSpPr>
          <p:cNvPr id="7" name="Text Placeholder 6">
            <a:extLst>
              <a:ext uri="{FF2B5EF4-FFF2-40B4-BE49-F238E27FC236}">
                <a16:creationId xmlns:a16="http://schemas.microsoft.com/office/drawing/2014/main" id="{0DD79EEF-0220-4C8D-A705-FB5B2F3D4CAF}"/>
              </a:ext>
            </a:extLst>
          </p:cNvPr>
          <p:cNvSpPr>
            <a:spLocks noGrp="1"/>
          </p:cNvSpPr>
          <p:nvPr>
            <p:ph type="body" sz="quarter" idx="10"/>
          </p:nvPr>
        </p:nvSpPr>
        <p:spPr/>
        <p:txBody>
          <a:bodyPr/>
          <a:lstStyle/>
          <a:p>
            <a:r>
              <a:rPr lang="de-DE" dirty="0"/>
              <a:t>5</a:t>
            </a:r>
          </a:p>
        </p:txBody>
      </p:sp>
      <p:sp>
        <p:nvSpPr>
          <p:cNvPr id="4" name="Date Placeholder 3">
            <a:extLst>
              <a:ext uri="{FF2B5EF4-FFF2-40B4-BE49-F238E27FC236}">
                <a16:creationId xmlns:a16="http://schemas.microsoft.com/office/drawing/2014/main" id="{8E91A235-1493-4333-BF5B-2E581BCB5EFF}"/>
              </a:ext>
            </a:extLst>
          </p:cNvPr>
          <p:cNvSpPr>
            <a:spLocks noGrp="1"/>
          </p:cNvSpPr>
          <p:nvPr>
            <p:ph type="dt" sz="half" idx="11"/>
          </p:nvPr>
        </p:nvSpPr>
        <p:spPr/>
        <p:txBody>
          <a:bodyPr/>
          <a:lstStyle/>
          <a:p>
            <a:fld id="{A9A0D247-8106-49ED-BD76-3CEF61A41586}" type="datetime3">
              <a:rPr lang="en-US" noProof="0" smtClean="0"/>
              <a:t>6 October 2020</a:t>
            </a:fld>
            <a:endParaRPr lang="en-US" noProof="0"/>
          </a:p>
        </p:txBody>
      </p:sp>
      <p:sp>
        <p:nvSpPr>
          <p:cNvPr id="5" name="Slide Number Placeholder 4">
            <a:extLst>
              <a:ext uri="{FF2B5EF4-FFF2-40B4-BE49-F238E27FC236}">
                <a16:creationId xmlns:a16="http://schemas.microsoft.com/office/drawing/2014/main" id="{027C0DDF-4A7B-45CE-B798-5AEFCD34F6B6}"/>
              </a:ext>
            </a:extLst>
          </p:cNvPr>
          <p:cNvSpPr>
            <a:spLocks noGrp="1"/>
          </p:cNvSpPr>
          <p:nvPr>
            <p:ph type="sldNum" sz="quarter" idx="12"/>
          </p:nvPr>
        </p:nvSpPr>
        <p:spPr/>
        <p:txBody>
          <a:bodyPr/>
          <a:lstStyle/>
          <a:p>
            <a:fld id="{62CB3E74-FC4B-418A-B5F6-72ED80208EB2}" type="slidenum">
              <a:rPr lang="en-US" noProof="0" smtClean="0"/>
              <a:pPr/>
              <a:t>19</a:t>
            </a:fld>
            <a:endParaRPr lang="en-US" noProof="0"/>
          </a:p>
        </p:txBody>
      </p:sp>
    </p:spTree>
    <p:extLst>
      <p:ext uri="{BB962C8B-B14F-4D97-AF65-F5344CB8AC3E}">
        <p14:creationId xmlns:p14="http://schemas.microsoft.com/office/powerpoint/2010/main" val="7119050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3DA25CA-8E5C-4613-A34C-FC580E03CBE4}"/>
              </a:ext>
            </a:extLst>
          </p:cNvPr>
          <p:cNvSpPr>
            <a:spLocks noGrp="1"/>
          </p:cNvSpPr>
          <p:nvPr>
            <p:ph type="title"/>
          </p:nvPr>
        </p:nvSpPr>
        <p:spPr>
          <a:xfrm>
            <a:off x="587376" y="368299"/>
            <a:ext cx="11017250" cy="1243937"/>
          </a:xfrm>
        </p:spPr>
        <p:txBody>
          <a:bodyPr>
            <a:normAutofit fontScale="90000"/>
          </a:bodyPr>
          <a:lstStyle/>
          <a:p>
            <a:r>
              <a:rPr lang="en-GB" sz="3300" dirty="0"/>
              <a:t>MSCI ESG derivatives complement </a:t>
            </a:r>
            <a:r>
              <a:rPr lang="en-GB" sz="3300" dirty="0" err="1"/>
              <a:t>Eurex’s</a:t>
            </a:r>
            <a:r>
              <a:rPr lang="en-GB" sz="3300" dirty="0"/>
              <a:t> MSCI Derivatives flows (1/2)</a:t>
            </a:r>
            <a:br>
              <a:rPr lang="en-GB" dirty="0"/>
            </a:br>
            <a:r>
              <a:rPr lang="en-GB" sz="2200" b="0" dirty="0"/>
              <a:t>Eurex MSCI Derivatives are becoming an increasingly popular product</a:t>
            </a:r>
          </a:p>
        </p:txBody>
      </p:sp>
      <p:graphicFrame>
        <p:nvGraphicFramePr>
          <p:cNvPr id="19" name="Chart 18">
            <a:extLst>
              <a:ext uri="{FF2B5EF4-FFF2-40B4-BE49-F238E27FC236}">
                <a16:creationId xmlns:a16="http://schemas.microsoft.com/office/drawing/2014/main" id="{277FF94A-ECE6-487A-89EF-5D1625A08D5E}"/>
              </a:ext>
            </a:extLst>
          </p:cNvPr>
          <p:cNvGraphicFramePr>
            <a:graphicFrameLocks/>
          </p:cNvGraphicFramePr>
          <p:nvPr>
            <p:extLst>
              <p:ext uri="{D42A27DB-BD31-4B8C-83A1-F6EECF244321}">
                <p14:modId xmlns:p14="http://schemas.microsoft.com/office/powerpoint/2010/main" val="2103099366"/>
              </p:ext>
            </p:extLst>
          </p:nvPr>
        </p:nvGraphicFramePr>
        <p:xfrm>
          <a:off x="539108" y="2057400"/>
          <a:ext cx="10897884" cy="3726870"/>
        </p:xfrm>
        <a:graphic>
          <a:graphicData uri="http://schemas.openxmlformats.org/drawingml/2006/chart">
            <c:chart xmlns:c="http://schemas.openxmlformats.org/drawingml/2006/chart" xmlns:r="http://schemas.openxmlformats.org/officeDocument/2006/relationships" r:id="rId3"/>
          </a:graphicData>
        </a:graphic>
      </p:graphicFrame>
      <p:sp>
        <p:nvSpPr>
          <p:cNvPr id="20" name="TextBox 19">
            <a:extLst>
              <a:ext uri="{FF2B5EF4-FFF2-40B4-BE49-F238E27FC236}">
                <a16:creationId xmlns:a16="http://schemas.microsoft.com/office/drawing/2014/main" id="{8575B915-0BA0-40F5-A084-DDEFE678AD61}"/>
              </a:ext>
            </a:extLst>
          </p:cNvPr>
          <p:cNvSpPr txBox="1"/>
          <p:nvPr/>
        </p:nvSpPr>
        <p:spPr>
          <a:xfrm>
            <a:off x="8202384" y="6011121"/>
            <a:ext cx="3396340" cy="124906"/>
          </a:xfrm>
          <a:prstGeom prst="rect">
            <a:avLst/>
          </a:prstGeom>
          <a:noFill/>
        </p:spPr>
        <p:txBody>
          <a:bodyPr wrap="square" lIns="0" tIns="0" rIns="0" bIns="0" rtlCol="0">
            <a:spAutoFit/>
          </a:bodyPr>
          <a:lstStyle/>
          <a:p>
            <a:pPr algn="r"/>
            <a:r>
              <a:rPr lang="en-US" sz="800" dirty="0">
                <a:solidFill>
                  <a:srgbClr val="201751"/>
                </a:solidFill>
              </a:rPr>
              <a:t>Based on statistics from Jan 2020 – May 2020 </a:t>
            </a:r>
            <a:r>
              <a:rPr lang="en-US" sz="800" b="1" dirty="0">
                <a:solidFill>
                  <a:srgbClr val="201751"/>
                </a:solidFill>
              </a:rPr>
              <a:t>Source</a:t>
            </a:r>
            <a:r>
              <a:rPr lang="en-US" sz="800" dirty="0">
                <a:solidFill>
                  <a:srgbClr val="201751"/>
                </a:solidFill>
              </a:rPr>
              <a:t>: FIA</a:t>
            </a:r>
            <a:endParaRPr lang="en-GB" sz="800" dirty="0">
              <a:solidFill>
                <a:srgbClr val="201751"/>
              </a:solidFill>
            </a:endParaRPr>
          </a:p>
        </p:txBody>
      </p:sp>
      <p:sp>
        <p:nvSpPr>
          <p:cNvPr id="2" name="Date Placeholder 1">
            <a:extLst>
              <a:ext uri="{FF2B5EF4-FFF2-40B4-BE49-F238E27FC236}">
                <a16:creationId xmlns:a16="http://schemas.microsoft.com/office/drawing/2014/main" id="{BDB6C057-42B0-4B4E-AB84-B316B5D5C251}"/>
              </a:ext>
            </a:extLst>
          </p:cNvPr>
          <p:cNvSpPr>
            <a:spLocks noGrp="1"/>
          </p:cNvSpPr>
          <p:nvPr>
            <p:ph type="dt" sz="half" idx="10"/>
          </p:nvPr>
        </p:nvSpPr>
        <p:spPr/>
        <p:txBody>
          <a:bodyPr/>
          <a:lstStyle/>
          <a:p>
            <a:fld id="{1DF73E07-0E86-4EA8-A042-647CA6BD24D9}" type="datetime3">
              <a:rPr lang="en-US" noProof="0" smtClean="0"/>
              <a:t>6 October 2020</a:t>
            </a:fld>
            <a:endParaRPr lang="en-US" noProof="0"/>
          </a:p>
        </p:txBody>
      </p:sp>
      <p:sp>
        <p:nvSpPr>
          <p:cNvPr id="3" name="Slide Number Placeholder 2">
            <a:extLst>
              <a:ext uri="{FF2B5EF4-FFF2-40B4-BE49-F238E27FC236}">
                <a16:creationId xmlns:a16="http://schemas.microsoft.com/office/drawing/2014/main" id="{A79E3051-CCC5-4893-A45F-0615085CDE99}"/>
              </a:ext>
            </a:extLst>
          </p:cNvPr>
          <p:cNvSpPr>
            <a:spLocks noGrp="1"/>
          </p:cNvSpPr>
          <p:nvPr>
            <p:ph type="sldNum" sz="quarter" idx="11"/>
          </p:nvPr>
        </p:nvSpPr>
        <p:spPr/>
        <p:txBody>
          <a:bodyPr/>
          <a:lstStyle/>
          <a:p>
            <a:fld id="{62CB3E74-FC4B-418A-B5F6-72ED80208EB2}" type="slidenum">
              <a:rPr lang="en-US" noProof="0" smtClean="0"/>
              <a:pPr/>
              <a:t>2</a:t>
            </a:fld>
            <a:endParaRPr lang="en-US" noProof="0"/>
          </a:p>
        </p:txBody>
      </p:sp>
      <p:sp>
        <p:nvSpPr>
          <p:cNvPr id="5" name="Rectangle 4">
            <a:extLst>
              <a:ext uri="{FF2B5EF4-FFF2-40B4-BE49-F238E27FC236}">
                <a16:creationId xmlns:a16="http://schemas.microsoft.com/office/drawing/2014/main" id="{50DB1CA0-4BB5-43FC-8B52-418FF082F315}"/>
              </a:ext>
            </a:extLst>
          </p:cNvPr>
          <p:cNvSpPr/>
          <p:nvPr/>
        </p:nvSpPr>
        <p:spPr>
          <a:xfrm>
            <a:off x="587376" y="1924683"/>
            <a:ext cx="4814908" cy="218586"/>
          </a:xfrm>
          <a:prstGeom prst="rect">
            <a:avLst/>
          </a:prstGeom>
        </p:spPr>
        <p:txBody>
          <a:bodyPr wrap="none" lIns="0" tIns="0" rIns="0" bIns="0">
            <a:spAutoFit/>
          </a:bodyPr>
          <a:lstStyle/>
          <a:p>
            <a:pPr>
              <a:defRPr sz="1200" b="1" i="0" u="none" strike="noStrike" kern="1200" spc="0" baseline="0">
                <a:solidFill>
                  <a:srgbClr val="201751"/>
                </a:solidFill>
                <a:latin typeface="+mn-lt"/>
                <a:ea typeface="+mn-ea"/>
                <a:cs typeface="+mn-cs"/>
              </a:defRPr>
            </a:pPr>
            <a:r>
              <a:rPr lang="en-GB" sz="1400" b="1" dirty="0">
                <a:latin typeface="Arial" panose="020B0604020202020204" pitchFamily="34" charset="0"/>
                <a:cs typeface="Arial" panose="020B0604020202020204" pitchFamily="34" charset="0"/>
              </a:rPr>
              <a:t>Evolution of Notional Volume and Notional Open Interest</a:t>
            </a:r>
          </a:p>
        </p:txBody>
      </p:sp>
    </p:spTree>
    <p:extLst>
      <p:ext uri="{BB962C8B-B14F-4D97-AF65-F5344CB8AC3E}">
        <p14:creationId xmlns:p14="http://schemas.microsoft.com/office/powerpoint/2010/main" val="6760766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D3AB72C3-6DC0-4263-9610-D6F76DACE2E5}"/>
              </a:ext>
            </a:extLst>
          </p:cNvPr>
          <p:cNvSpPr txBox="1"/>
          <p:nvPr/>
        </p:nvSpPr>
        <p:spPr>
          <a:xfrm>
            <a:off x="8440190" y="6022513"/>
            <a:ext cx="3164436" cy="124906"/>
          </a:xfrm>
          <a:prstGeom prst="rect">
            <a:avLst/>
          </a:prstGeom>
          <a:noFill/>
        </p:spPr>
        <p:txBody>
          <a:bodyPr wrap="square" lIns="0" tIns="0" rIns="0" bIns="0" rtlCol="0">
            <a:spAutoFit/>
          </a:bodyPr>
          <a:lstStyle/>
          <a:p>
            <a:pPr algn="r"/>
            <a:r>
              <a:rPr lang="en-GB" sz="800" dirty="0">
                <a:solidFill>
                  <a:srgbClr val="201751"/>
                </a:solidFill>
                <a:hlinkClick r:id="rId3" tooltip="http://commons.wikimedia.org/wiki/File:Simplified_World_Map.svg">
                  <a:extLst>
                    <a:ext uri="{A12FA001-AC4F-418D-AE19-62706E023703}">
                      <ahyp:hlinkClr xmlns:ahyp="http://schemas.microsoft.com/office/drawing/2018/hyperlinkcolor" val="tx"/>
                    </a:ext>
                  </a:extLst>
                </a:hlinkClick>
              </a:rPr>
              <a:t>This Photo</a:t>
            </a:r>
            <a:r>
              <a:rPr lang="en-GB" sz="800" dirty="0">
                <a:solidFill>
                  <a:srgbClr val="201751"/>
                </a:solidFill>
              </a:rPr>
              <a:t> by Unknown Author is licensed under </a:t>
            </a:r>
            <a:r>
              <a:rPr lang="en-GB" sz="800" dirty="0">
                <a:solidFill>
                  <a:srgbClr val="201751"/>
                </a:solidFill>
                <a:hlinkClick r:id="rId4" tooltip="https://creativecommons.org/licenses/by-sa/3.0/">
                  <a:extLst>
                    <a:ext uri="{A12FA001-AC4F-418D-AE19-62706E023703}">
                      <ahyp:hlinkClr xmlns:ahyp="http://schemas.microsoft.com/office/drawing/2018/hyperlinkcolor" val="tx"/>
                    </a:ext>
                  </a:extLst>
                </a:hlinkClick>
              </a:rPr>
              <a:t>CC BY-SA</a:t>
            </a:r>
            <a:endParaRPr lang="en-GB" sz="800" dirty="0">
              <a:solidFill>
                <a:srgbClr val="201751"/>
              </a:solidFill>
            </a:endParaRPr>
          </a:p>
        </p:txBody>
      </p:sp>
      <p:pic>
        <p:nvPicPr>
          <p:cNvPr id="11" name="Picture 10" descr="A picture containing sitting, front, man, screen&#10;&#10;Description automatically generated">
            <a:extLst>
              <a:ext uri="{FF2B5EF4-FFF2-40B4-BE49-F238E27FC236}">
                <a16:creationId xmlns:a16="http://schemas.microsoft.com/office/drawing/2014/main" id="{7D8F325F-47FB-4D13-87B4-553DA3DFE367}"/>
              </a:ext>
            </a:extLst>
          </p:cNvPr>
          <p:cNvPicPr>
            <a:picLocks noChangeAspect="1"/>
          </p:cNvPicPr>
          <p:nvPr/>
        </p:nvPicPr>
        <p:blipFill>
          <a:blip r:embed="rId5">
            <a:duotone>
              <a:prstClr val="black"/>
              <a:schemeClr val="accent5">
                <a:tint val="45000"/>
                <a:satMod val="400000"/>
              </a:schemeClr>
            </a:duotone>
            <a:extLst>
              <a:ext uri="{BEBA8EAE-BF5A-486C-A8C5-ECC9F3942E4B}">
                <a14:imgProps xmlns:a14="http://schemas.microsoft.com/office/drawing/2010/main">
                  <a14:imgLayer r:embed="rId6">
                    <a14:imgEffect>
                      <a14:brightnessContrast bright="20000" contrast="-20000"/>
                    </a14:imgEffect>
                  </a14:imgLayer>
                </a14:imgProps>
              </a:ex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2133600" y="1968182"/>
            <a:ext cx="7924800" cy="4127818"/>
          </a:xfrm>
          <a:prstGeom prst="rect">
            <a:avLst/>
          </a:prstGeom>
        </p:spPr>
      </p:pic>
      <p:sp>
        <p:nvSpPr>
          <p:cNvPr id="17" name="Circle: Hollow 16">
            <a:extLst>
              <a:ext uri="{FF2B5EF4-FFF2-40B4-BE49-F238E27FC236}">
                <a16:creationId xmlns:a16="http://schemas.microsoft.com/office/drawing/2014/main" id="{E62B4B8F-E690-4BAD-9EB4-8905AC003688}"/>
              </a:ext>
            </a:extLst>
          </p:cNvPr>
          <p:cNvSpPr/>
          <p:nvPr/>
        </p:nvSpPr>
        <p:spPr bwMode="auto">
          <a:xfrm>
            <a:off x="3443575" y="3032368"/>
            <a:ext cx="926595" cy="900430"/>
          </a:xfrm>
          <a:prstGeom prst="donut">
            <a:avLst>
              <a:gd name="adj" fmla="val 7035"/>
            </a:avLst>
          </a:prstGeom>
          <a:solidFill>
            <a:srgbClr val="201751"/>
          </a:solidFill>
          <a:ln>
            <a:noFill/>
          </a:ln>
          <a:effectLst/>
        </p:spPr>
        <p:txBody>
          <a:bodyPr vert="horz" wrap="none" lIns="72000" tIns="36000" rIns="72000" bIns="36000" numCol="1" rtlCol="0" anchor="ctr" anchorCtr="0" compatLnSpc="1">
            <a:prstTxWarp prst="textNoShape">
              <a:avLst/>
            </a:prstTxWarp>
          </a:bodyPr>
          <a:lstStyle/>
          <a:p>
            <a:pPr algn="ctr" fontAlgn="base">
              <a:spcBef>
                <a:spcPct val="0"/>
              </a:spcBef>
              <a:spcAft>
                <a:spcPct val="0"/>
              </a:spcAft>
            </a:pPr>
            <a:r>
              <a:rPr lang="en-US" sz="900" b="1" dirty="0">
                <a:latin typeface="Arial" charset="0"/>
                <a:ea typeface="ＭＳ Ｐゴシック" pitchFamily="34" charset="-128"/>
              </a:rPr>
              <a:t>MSCI </a:t>
            </a:r>
          </a:p>
          <a:p>
            <a:pPr algn="ctr" fontAlgn="base">
              <a:spcBef>
                <a:spcPct val="0"/>
              </a:spcBef>
              <a:spcAft>
                <a:spcPct val="0"/>
              </a:spcAft>
            </a:pPr>
            <a:r>
              <a:rPr lang="en-US" sz="900" b="1" dirty="0">
                <a:latin typeface="Arial" charset="0"/>
                <a:ea typeface="ＭＳ Ｐゴシック" pitchFamily="34" charset="-128"/>
              </a:rPr>
              <a:t>USA ESG</a:t>
            </a:r>
          </a:p>
          <a:p>
            <a:pPr algn="ctr" fontAlgn="base">
              <a:spcBef>
                <a:spcPct val="0"/>
              </a:spcBef>
              <a:spcAft>
                <a:spcPct val="0"/>
              </a:spcAft>
            </a:pPr>
            <a:r>
              <a:rPr lang="en-US" sz="900" b="1" dirty="0">
                <a:latin typeface="Arial" charset="0"/>
                <a:ea typeface="ＭＳ Ｐゴシック" pitchFamily="34" charset="-128"/>
              </a:rPr>
              <a:t>Screened</a:t>
            </a:r>
            <a:endParaRPr lang="en-GB" sz="900" b="1" dirty="0">
              <a:latin typeface="Arial" charset="0"/>
              <a:ea typeface="ＭＳ Ｐゴシック" pitchFamily="34" charset="-128"/>
            </a:endParaRPr>
          </a:p>
        </p:txBody>
      </p:sp>
      <p:sp>
        <p:nvSpPr>
          <p:cNvPr id="20" name="Circle: Hollow 19">
            <a:extLst>
              <a:ext uri="{FF2B5EF4-FFF2-40B4-BE49-F238E27FC236}">
                <a16:creationId xmlns:a16="http://schemas.microsoft.com/office/drawing/2014/main" id="{FBBC7E69-12F8-42E7-AC7C-065980ADA339}"/>
              </a:ext>
            </a:extLst>
          </p:cNvPr>
          <p:cNvSpPr/>
          <p:nvPr/>
        </p:nvSpPr>
        <p:spPr bwMode="auto">
          <a:xfrm>
            <a:off x="8757699" y="3217048"/>
            <a:ext cx="926595" cy="900430"/>
          </a:xfrm>
          <a:prstGeom prst="donut">
            <a:avLst>
              <a:gd name="adj" fmla="val 7035"/>
            </a:avLst>
          </a:prstGeom>
          <a:solidFill>
            <a:schemeClr val="accent1"/>
          </a:solidFill>
          <a:ln w="19050"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72000" tIns="36000" rIns="72000" bIns="36000" numCol="1" rtlCol="0" anchor="ctr" anchorCtr="0" compatLnSpc="1">
            <a:prstTxWarp prst="textNoShape">
              <a:avLst/>
            </a:prstTxWarp>
          </a:bodyPr>
          <a:lstStyle/>
          <a:p>
            <a:pPr algn="ctr" fontAlgn="base">
              <a:spcBef>
                <a:spcPct val="0"/>
              </a:spcBef>
              <a:spcAft>
                <a:spcPct val="0"/>
              </a:spcAft>
            </a:pPr>
            <a:r>
              <a:rPr lang="en-US" sz="900" b="1" dirty="0">
                <a:latin typeface="Arial" charset="0"/>
                <a:ea typeface="ＭＳ Ｐゴシック" pitchFamily="34" charset="-128"/>
              </a:rPr>
              <a:t>MSCI </a:t>
            </a:r>
          </a:p>
          <a:p>
            <a:pPr algn="ctr" fontAlgn="base">
              <a:spcBef>
                <a:spcPct val="0"/>
              </a:spcBef>
              <a:spcAft>
                <a:spcPct val="0"/>
              </a:spcAft>
            </a:pPr>
            <a:r>
              <a:rPr lang="en-US" sz="900" b="1" dirty="0">
                <a:latin typeface="Arial" charset="0"/>
                <a:ea typeface="ＭＳ Ｐゴシック" pitchFamily="34" charset="-128"/>
              </a:rPr>
              <a:t>Japan ESG</a:t>
            </a:r>
          </a:p>
          <a:p>
            <a:pPr algn="ctr" fontAlgn="base">
              <a:spcBef>
                <a:spcPct val="0"/>
              </a:spcBef>
              <a:spcAft>
                <a:spcPct val="0"/>
              </a:spcAft>
            </a:pPr>
            <a:r>
              <a:rPr lang="en-US" sz="900" b="1" dirty="0">
                <a:latin typeface="Arial" charset="0"/>
                <a:ea typeface="ＭＳ Ｐゴシック" pitchFamily="34" charset="-128"/>
              </a:rPr>
              <a:t>Screened</a:t>
            </a:r>
            <a:endParaRPr lang="en-GB" sz="900" b="1" dirty="0">
              <a:latin typeface="Arial" charset="0"/>
              <a:ea typeface="ＭＳ Ｐゴシック" pitchFamily="34" charset="-128"/>
            </a:endParaRPr>
          </a:p>
        </p:txBody>
      </p:sp>
      <p:sp>
        <p:nvSpPr>
          <p:cNvPr id="21" name="Circle: Hollow 20">
            <a:extLst>
              <a:ext uri="{FF2B5EF4-FFF2-40B4-BE49-F238E27FC236}">
                <a16:creationId xmlns:a16="http://schemas.microsoft.com/office/drawing/2014/main" id="{242B76CF-8DD4-4DDD-9285-1EC652443B3F}"/>
              </a:ext>
            </a:extLst>
          </p:cNvPr>
          <p:cNvSpPr/>
          <p:nvPr/>
        </p:nvSpPr>
        <p:spPr bwMode="auto">
          <a:xfrm>
            <a:off x="4548555" y="3510102"/>
            <a:ext cx="926595" cy="900430"/>
          </a:xfrm>
          <a:prstGeom prst="donut">
            <a:avLst>
              <a:gd name="adj" fmla="val 7035"/>
            </a:avLst>
          </a:prstGeom>
          <a:solidFill>
            <a:schemeClr val="accent1"/>
          </a:solidFill>
          <a:ln w="19050"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72000" tIns="36000" rIns="72000" bIns="36000" numCol="1" rtlCol="0" anchor="ctr" anchorCtr="0" compatLnSpc="1">
            <a:prstTxWarp prst="textNoShape">
              <a:avLst/>
            </a:prstTxWarp>
          </a:bodyPr>
          <a:lstStyle/>
          <a:p>
            <a:pPr algn="ctr" fontAlgn="base">
              <a:spcBef>
                <a:spcPct val="0"/>
              </a:spcBef>
              <a:spcAft>
                <a:spcPct val="0"/>
              </a:spcAft>
            </a:pPr>
            <a:r>
              <a:rPr lang="en-US" sz="900" b="1" dirty="0">
                <a:latin typeface="Arial" charset="0"/>
                <a:ea typeface="ＭＳ Ｐゴシック" pitchFamily="34" charset="-128"/>
              </a:rPr>
              <a:t>MSCI </a:t>
            </a:r>
          </a:p>
          <a:p>
            <a:pPr algn="ctr" fontAlgn="base">
              <a:spcBef>
                <a:spcPct val="0"/>
              </a:spcBef>
              <a:spcAft>
                <a:spcPct val="0"/>
              </a:spcAft>
            </a:pPr>
            <a:r>
              <a:rPr lang="en-US" sz="900" b="1" dirty="0">
                <a:latin typeface="Arial" charset="0"/>
                <a:ea typeface="ＭＳ Ｐゴシック" pitchFamily="34" charset="-128"/>
              </a:rPr>
              <a:t>World ESG</a:t>
            </a:r>
          </a:p>
          <a:p>
            <a:pPr algn="ctr" fontAlgn="base">
              <a:spcBef>
                <a:spcPct val="0"/>
              </a:spcBef>
              <a:spcAft>
                <a:spcPct val="0"/>
              </a:spcAft>
            </a:pPr>
            <a:r>
              <a:rPr lang="en-US" sz="900" b="1" dirty="0">
                <a:latin typeface="Arial" charset="0"/>
                <a:ea typeface="ＭＳ Ｐゴシック" pitchFamily="34" charset="-128"/>
              </a:rPr>
              <a:t>Screened</a:t>
            </a:r>
            <a:endParaRPr lang="en-GB" sz="900" b="1" dirty="0">
              <a:latin typeface="Arial" charset="0"/>
              <a:ea typeface="ＭＳ Ｐゴシック" pitchFamily="34" charset="-128"/>
            </a:endParaRPr>
          </a:p>
        </p:txBody>
      </p:sp>
      <p:sp>
        <p:nvSpPr>
          <p:cNvPr id="22" name="Circle: Hollow 21">
            <a:extLst>
              <a:ext uri="{FF2B5EF4-FFF2-40B4-BE49-F238E27FC236}">
                <a16:creationId xmlns:a16="http://schemas.microsoft.com/office/drawing/2014/main" id="{14596050-BE78-49C9-A60E-A86781A6D64A}"/>
              </a:ext>
            </a:extLst>
          </p:cNvPr>
          <p:cNvSpPr/>
          <p:nvPr/>
        </p:nvSpPr>
        <p:spPr bwMode="auto">
          <a:xfrm>
            <a:off x="5961374" y="3040980"/>
            <a:ext cx="926595" cy="900430"/>
          </a:xfrm>
          <a:prstGeom prst="donut">
            <a:avLst>
              <a:gd name="adj" fmla="val 7035"/>
            </a:avLst>
          </a:prstGeom>
          <a:solidFill>
            <a:schemeClr val="accent1"/>
          </a:solidFill>
          <a:ln w="19050"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72000" tIns="36000" rIns="72000" bIns="36000" numCol="1" rtlCol="0" anchor="ctr" anchorCtr="0" compatLnSpc="1">
            <a:prstTxWarp prst="textNoShape">
              <a:avLst/>
            </a:prstTxWarp>
          </a:bodyPr>
          <a:lstStyle/>
          <a:p>
            <a:pPr algn="ctr" fontAlgn="base">
              <a:spcBef>
                <a:spcPct val="0"/>
              </a:spcBef>
              <a:spcAft>
                <a:spcPct val="0"/>
              </a:spcAft>
            </a:pPr>
            <a:r>
              <a:rPr lang="en-US" sz="900" b="1" dirty="0">
                <a:latin typeface="Arial" charset="0"/>
                <a:ea typeface="ＭＳ Ｐゴシック" pitchFamily="34" charset="-128"/>
              </a:rPr>
              <a:t>MSCI </a:t>
            </a:r>
          </a:p>
          <a:p>
            <a:pPr algn="ctr" fontAlgn="base">
              <a:spcBef>
                <a:spcPct val="0"/>
              </a:spcBef>
              <a:spcAft>
                <a:spcPct val="0"/>
              </a:spcAft>
            </a:pPr>
            <a:r>
              <a:rPr lang="en-US" sz="900" b="1" dirty="0">
                <a:latin typeface="Arial" charset="0"/>
                <a:ea typeface="ＭＳ Ｐゴシック" pitchFamily="34" charset="-128"/>
              </a:rPr>
              <a:t>EAFE ESG</a:t>
            </a:r>
          </a:p>
          <a:p>
            <a:pPr algn="ctr" fontAlgn="base">
              <a:spcBef>
                <a:spcPct val="0"/>
              </a:spcBef>
              <a:spcAft>
                <a:spcPct val="0"/>
              </a:spcAft>
            </a:pPr>
            <a:r>
              <a:rPr lang="en-US" sz="900" b="1" dirty="0">
                <a:latin typeface="Arial" charset="0"/>
                <a:ea typeface="ＭＳ Ｐゴシック" pitchFamily="34" charset="-128"/>
              </a:rPr>
              <a:t>Screened</a:t>
            </a:r>
            <a:endParaRPr lang="en-GB" sz="900" b="1" dirty="0">
              <a:latin typeface="Arial" charset="0"/>
              <a:ea typeface="ＭＳ Ｐゴシック" pitchFamily="34" charset="-128"/>
            </a:endParaRPr>
          </a:p>
        </p:txBody>
      </p:sp>
      <p:sp>
        <p:nvSpPr>
          <p:cNvPr id="23" name="Circle: Hollow 22">
            <a:extLst>
              <a:ext uri="{FF2B5EF4-FFF2-40B4-BE49-F238E27FC236}">
                <a16:creationId xmlns:a16="http://schemas.microsoft.com/office/drawing/2014/main" id="{63D65447-E4A1-425D-854A-B5FC4CF6B68D}"/>
              </a:ext>
            </a:extLst>
          </p:cNvPr>
          <p:cNvSpPr/>
          <p:nvPr/>
        </p:nvSpPr>
        <p:spPr bwMode="auto">
          <a:xfrm>
            <a:off x="7393882" y="3467774"/>
            <a:ext cx="926595" cy="900430"/>
          </a:xfrm>
          <a:prstGeom prst="donut">
            <a:avLst>
              <a:gd name="adj" fmla="val 7035"/>
            </a:avLst>
          </a:prstGeom>
          <a:solidFill>
            <a:schemeClr val="accent1"/>
          </a:solidFill>
          <a:ln w="19050"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72000" tIns="36000" rIns="72000" bIns="36000" numCol="1" rtlCol="0" anchor="ctr" anchorCtr="0" compatLnSpc="1">
            <a:prstTxWarp prst="textNoShape">
              <a:avLst/>
            </a:prstTxWarp>
          </a:bodyPr>
          <a:lstStyle/>
          <a:p>
            <a:pPr algn="ctr" fontAlgn="base">
              <a:spcBef>
                <a:spcPct val="0"/>
              </a:spcBef>
              <a:spcAft>
                <a:spcPct val="0"/>
              </a:spcAft>
            </a:pPr>
            <a:r>
              <a:rPr lang="en-US" sz="900" b="1" dirty="0">
                <a:latin typeface="Arial" charset="0"/>
                <a:ea typeface="ＭＳ Ｐゴシック" pitchFamily="34" charset="-128"/>
              </a:rPr>
              <a:t>MSCI </a:t>
            </a:r>
          </a:p>
          <a:p>
            <a:pPr algn="ctr" fontAlgn="base">
              <a:spcBef>
                <a:spcPct val="0"/>
              </a:spcBef>
              <a:spcAft>
                <a:spcPct val="0"/>
              </a:spcAft>
            </a:pPr>
            <a:r>
              <a:rPr lang="en-US" sz="900" b="1" dirty="0">
                <a:latin typeface="Arial" charset="0"/>
                <a:ea typeface="ＭＳ Ｐゴシック" pitchFamily="34" charset="-128"/>
              </a:rPr>
              <a:t>EM ESG</a:t>
            </a:r>
          </a:p>
          <a:p>
            <a:pPr algn="ctr" fontAlgn="base">
              <a:spcBef>
                <a:spcPct val="0"/>
              </a:spcBef>
              <a:spcAft>
                <a:spcPct val="0"/>
              </a:spcAft>
            </a:pPr>
            <a:r>
              <a:rPr lang="en-US" sz="900" b="1" dirty="0">
                <a:latin typeface="Arial" charset="0"/>
                <a:ea typeface="ＭＳ Ｐゴシック" pitchFamily="34" charset="-128"/>
              </a:rPr>
              <a:t>Screened</a:t>
            </a:r>
            <a:endParaRPr lang="en-GB" sz="900" b="1" dirty="0">
              <a:latin typeface="Arial" charset="0"/>
              <a:ea typeface="ＭＳ Ｐゴシック" pitchFamily="34" charset="-128"/>
            </a:endParaRPr>
          </a:p>
        </p:txBody>
      </p:sp>
      <p:sp>
        <p:nvSpPr>
          <p:cNvPr id="15" name="Title 2">
            <a:extLst>
              <a:ext uri="{FF2B5EF4-FFF2-40B4-BE49-F238E27FC236}">
                <a16:creationId xmlns:a16="http://schemas.microsoft.com/office/drawing/2014/main" id="{C9F8C80F-C41E-433F-906E-A85982CCAE88}"/>
              </a:ext>
            </a:extLst>
          </p:cNvPr>
          <p:cNvSpPr>
            <a:spLocks noGrp="1"/>
          </p:cNvSpPr>
          <p:nvPr>
            <p:ph type="title"/>
          </p:nvPr>
        </p:nvSpPr>
        <p:spPr>
          <a:xfrm>
            <a:off x="587375" y="368300"/>
            <a:ext cx="11017250" cy="515277"/>
          </a:xfrm>
        </p:spPr>
        <p:txBody>
          <a:bodyPr/>
          <a:lstStyle/>
          <a:p>
            <a:r>
              <a:rPr lang="en-GB" dirty="0"/>
              <a:t>Growth Drivers: </a:t>
            </a:r>
            <a:r>
              <a:rPr lang="en-GB" dirty="0">
                <a:sym typeface="Wingdings" panose="05000000000000000000" pitchFamily="2" charset="2"/>
              </a:rPr>
              <a:t>Building an MSCI Ecosystem</a:t>
            </a:r>
            <a:br>
              <a:rPr lang="en-GB" dirty="0">
                <a:sym typeface="Wingdings" panose="05000000000000000000" pitchFamily="2" charset="2"/>
              </a:rPr>
            </a:br>
            <a:r>
              <a:rPr lang="en-US" sz="2000" b="0" kern="0" dirty="0"/>
              <a:t>Futures on MSCI ESG Screened Indexes were launched on </a:t>
            </a:r>
            <a:r>
              <a:rPr lang="en-GB" sz="2000" b="0" kern="0" dirty="0"/>
              <a:t>March 2, 2020</a:t>
            </a:r>
            <a:br>
              <a:rPr lang="en-GB" kern="0" dirty="0">
                <a:solidFill>
                  <a:schemeClr val="accent6"/>
                </a:solidFill>
              </a:rPr>
            </a:br>
            <a:endParaRPr lang="en-GB" dirty="0"/>
          </a:p>
        </p:txBody>
      </p:sp>
      <p:sp>
        <p:nvSpPr>
          <p:cNvPr id="2" name="Slide Number Placeholder 1">
            <a:extLst>
              <a:ext uri="{FF2B5EF4-FFF2-40B4-BE49-F238E27FC236}">
                <a16:creationId xmlns:a16="http://schemas.microsoft.com/office/drawing/2014/main" id="{78FD9B99-80A7-4194-87DC-1FD45BF9FDD2}"/>
              </a:ext>
            </a:extLst>
          </p:cNvPr>
          <p:cNvSpPr>
            <a:spLocks noGrp="1"/>
          </p:cNvSpPr>
          <p:nvPr>
            <p:ph type="sldNum" sz="quarter" idx="10"/>
          </p:nvPr>
        </p:nvSpPr>
        <p:spPr>
          <a:xfrm>
            <a:off x="4953000" y="6356350"/>
            <a:ext cx="1368165" cy="158256"/>
          </a:xfrm>
        </p:spPr>
        <p:txBody>
          <a:bodyPr/>
          <a:lstStyle/>
          <a:p>
            <a:fld id="{31022D49-741E-407F-9227-832A7318F1E9}" type="slidenum">
              <a:rPr lang="en-GB" smtClean="0"/>
              <a:pPr/>
              <a:t>20</a:t>
            </a:fld>
            <a:endParaRPr lang="en-GB"/>
          </a:p>
        </p:txBody>
      </p:sp>
      <p:sp>
        <p:nvSpPr>
          <p:cNvPr id="4" name="Date Placeholder 3">
            <a:extLst>
              <a:ext uri="{FF2B5EF4-FFF2-40B4-BE49-F238E27FC236}">
                <a16:creationId xmlns:a16="http://schemas.microsoft.com/office/drawing/2014/main" id="{B8AA4AF2-031E-43E5-9AB2-099264B903D3}"/>
              </a:ext>
            </a:extLst>
          </p:cNvPr>
          <p:cNvSpPr>
            <a:spLocks noGrp="1"/>
          </p:cNvSpPr>
          <p:nvPr>
            <p:ph type="dt" sz="half" idx="10"/>
          </p:nvPr>
        </p:nvSpPr>
        <p:spPr>
          <a:xfrm>
            <a:off x="10236460" y="6324600"/>
            <a:ext cx="1368165" cy="158256"/>
          </a:xfrm>
        </p:spPr>
        <p:txBody>
          <a:bodyPr/>
          <a:lstStyle/>
          <a:p>
            <a:fld id="{C489BC76-A984-4963-88B5-9C52443B25AE}" type="datetime3">
              <a:rPr lang="en-US" noProof="0" smtClean="0"/>
              <a:t>6 October 2020</a:t>
            </a:fld>
            <a:endParaRPr lang="en-US" noProof="0" dirty="0"/>
          </a:p>
        </p:txBody>
      </p:sp>
    </p:spTree>
    <p:extLst>
      <p:ext uri="{BB962C8B-B14F-4D97-AF65-F5344CB8AC3E}">
        <p14:creationId xmlns:p14="http://schemas.microsoft.com/office/powerpoint/2010/main" val="301961250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2">
            <a:extLst>
              <a:ext uri="{FF2B5EF4-FFF2-40B4-BE49-F238E27FC236}">
                <a16:creationId xmlns:a16="http://schemas.microsoft.com/office/drawing/2014/main" id="{A1C91CA1-4015-4161-BF99-C2FE99BCEAA5}"/>
              </a:ext>
            </a:extLst>
          </p:cNvPr>
          <p:cNvSpPr>
            <a:spLocks noGrp="1"/>
          </p:cNvSpPr>
          <p:nvPr>
            <p:ph type="title"/>
          </p:nvPr>
        </p:nvSpPr>
        <p:spPr/>
        <p:txBody>
          <a:bodyPr>
            <a:normAutofit fontScale="90000"/>
          </a:bodyPr>
          <a:lstStyle/>
          <a:p>
            <a:r>
              <a:rPr lang="en-US" sz="3300" dirty="0"/>
              <a:t>MSCI ESG Screened Indexes are closest to benchmark (1/2)</a:t>
            </a:r>
            <a:br>
              <a:rPr lang="en-US" sz="3300" dirty="0"/>
            </a:br>
            <a:r>
              <a:rPr lang="en-US" sz="2200" b="0" dirty="0"/>
              <a:t>Easy access to ESG compliance without compromising performance</a:t>
            </a:r>
            <a:br>
              <a:rPr lang="en-US" dirty="0">
                <a:solidFill>
                  <a:schemeClr val="accent6"/>
                </a:solidFill>
              </a:rPr>
            </a:br>
            <a:endParaRPr lang="en-GB" dirty="0"/>
          </a:p>
        </p:txBody>
      </p:sp>
      <p:sp>
        <p:nvSpPr>
          <p:cNvPr id="2" name="Content Placeholder 1">
            <a:extLst>
              <a:ext uri="{FF2B5EF4-FFF2-40B4-BE49-F238E27FC236}">
                <a16:creationId xmlns:a16="http://schemas.microsoft.com/office/drawing/2014/main" id="{2EE84E58-FF0C-4B8D-9BC0-52ED9EC0F0C5}"/>
              </a:ext>
            </a:extLst>
          </p:cNvPr>
          <p:cNvSpPr>
            <a:spLocks noGrp="1"/>
          </p:cNvSpPr>
          <p:nvPr>
            <p:ph idx="4294967295"/>
          </p:nvPr>
        </p:nvSpPr>
        <p:spPr>
          <a:xfrm>
            <a:off x="587376" y="1921396"/>
            <a:ext cx="8231396" cy="4191543"/>
          </a:xfrm>
        </p:spPr>
        <p:txBody>
          <a:bodyPr>
            <a:normAutofit/>
          </a:bodyPr>
          <a:lstStyle/>
          <a:p>
            <a:pPr lvl="1">
              <a:buFont typeface="Wingdings" panose="05000000000000000000" pitchFamily="2" charset="2"/>
              <a:buChar char="§"/>
            </a:pPr>
            <a:r>
              <a:rPr lang="en-GB" sz="1400" b="1" dirty="0"/>
              <a:t>Flexible </a:t>
            </a:r>
            <a:r>
              <a:rPr lang="en-GB" sz="1400" dirty="0"/>
              <a:t>solution for asset managers with strict mandates to achieve ESG compliance</a:t>
            </a:r>
          </a:p>
          <a:p>
            <a:pPr lvl="1">
              <a:buFont typeface="Wingdings" panose="05000000000000000000" pitchFamily="2" charset="2"/>
              <a:buChar char="§"/>
            </a:pPr>
            <a:r>
              <a:rPr lang="en-GB" sz="1400" dirty="0"/>
              <a:t>Based on </a:t>
            </a:r>
            <a:r>
              <a:rPr lang="en-GB" sz="1400" b="1" dirty="0"/>
              <a:t>liquid and successful </a:t>
            </a:r>
            <a:r>
              <a:rPr lang="en-GB" sz="1400" dirty="0"/>
              <a:t>benchmark indices </a:t>
            </a:r>
          </a:p>
          <a:p>
            <a:pPr lvl="1">
              <a:buFont typeface="Wingdings" panose="05000000000000000000" pitchFamily="2" charset="2"/>
              <a:buChar char="§"/>
            </a:pPr>
            <a:r>
              <a:rPr lang="en-GB" sz="1400" b="1" dirty="0"/>
              <a:t>Similar risk and return figures </a:t>
            </a:r>
            <a:r>
              <a:rPr lang="en-GB" sz="1400" dirty="0"/>
              <a:t>compared to related benchmarks</a:t>
            </a:r>
            <a:endParaRPr lang="en-GB" sz="1400" b="1" dirty="0"/>
          </a:p>
          <a:p>
            <a:pPr lvl="1">
              <a:buFont typeface="Wingdings" panose="05000000000000000000" pitchFamily="2" charset="2"/>
              <a:buChar char="§"/>
            </a:pPr>
            <a:r>
              <a:rPr lang="en-GB" sz="1400" b="1" dirty="0"/>
              <a:t>Simple and fast integration</a:t>
            </a:r>
            <a:r>
              <a:rPr lang="en-GB" sz="1400" dirty="0"/>
              <a:t> of the ESG Futures </a:t>
            </a:r>
            <a:r>
              <a:rPr lang="en-GB" sz="1400" b="1" dirty="0"/>
              <a:t>into the existing trading infrastructure</a:t>
            </a:r>
          </a:p>
          <a:p>
            <a:pPr lvl="1">
              <a:buFont typeface="Wingdings" panose="05000000000000000000" pitchFamily="2" charset="2"/>
              <a:buChar char="§"/>
            </a:pPr>
            <a:r>
              <a:rPr lang="en-US" sz="1400" dirty="0"/>
              <a:t>Portfolio risk based margin (PRISMA) </a:t>
            </a:r>
            <a:r>
              <a:rPr lang="en-US" sz="1400" b="1" dirty="0"/>
              <a:t>enables margin offsets</a:t>
            </a:r>
            <a:endParaRPr lang="en-GB" sz="1400" b="1" dirty="0"/>
          </a:p>
          <a:p>
            <a:pPr lvl="1">
              <a:buFont typeface="Wingdings" panose="05000000000000000000" pitchFamily="2" charset="2"/>
              <a:buChar char="§"/>
            </a:pPr>
            <a:r>
              <a:rPr lang="en-US" sz="1400" dirty="0"/>
              <a:t>Eurex ESG futures will </a:t>
            </a:r>
            <a:r>
              <a:rPr lang="en-US" sz="1400" b="1" dirty="0"/>
              <a:t>lower </a:t>
            </a:r>
            <a:r>
              <a:rPr lang="en-GB" sz="1400" b="1" dirty="0"/>
              <a:t>carbon footprint</a:t>
            </a:r>
          </a:p>
          <a:p>
            <a:pPr lvl="1">
              <a:buFont typeface="Wingdings" panose="05000000000000000000" pitchFamily="2" charset="2"/>
              <a:buChar char="§"/>
            </a:pPr>
            <a:r>
              <a:rPr lang="en-GB" sz="1400" b="1" dirty="0"/>
              <a:t>Cost Efficient </a:t>
            </a:r>
            <a:r>
              <a:rPr lang="en-GB" sz="1400" dirty="0"/>
              <a:t>to incorporate ESG into investment strategies and manage undesired sustainability risks</a:t>
            </a:r>
          </a:p>
          <a:p>
            <a:pPr marL="361950" lvl="1" indent="0">
              <a:buNone/>
            </a:pPr>
            <a:endParaRPr lang="en-GB" sz="1400" b="1" dirty="0"/>
          </a:p>
          <a:p>
            <a:pPr marL="0" indent="0">
              <a:buNone/>
            </a:pPr>
            <a:r>
              <a:rPr lang="en-GB" sz="1400" b="1" dirty="0">
                <a:solidFill>
                  <a:srgbClr val="201751"/>
                </a:solidFill>
              </a:rPr>
              <a:t>General Facts</a:t>
            </a:r>
          </a:p>
          <a:p>
            <a:pPr marL="0" indent="0">
              <a:buNone/>
            </a:pPr>
            <a:r>
              <a:rPr lang="en-GB" sz="1400" dirty="0">
                <a:solidFill>
                  <a:srgbClr val="201751"/>
                </a:solidFill>
                <a:latin typeface="Arial" panose="020B0604020202020204" pitchFamily="34" charset="0"/>
                <a:ea typeface="SimSun" panose="02010600030101010101" pitchFamily="2" charset="-122"/>
                <a:cs typeface="Arial" panose="020B0604020202020204" pitchFamily="34" charset="0"/>
              </a:rPr>
              <a:t> </a:t>
            </a:r>
            <a:endParaRPr lang="en-US" sz="1400" b="1" dirty="0">
              <a:solidFill>
                <a:srgbClr val="201751"/>
              </a:solidFill>
            </a:endParaRPr>
          </a:p>
          <a:p>
            <a:pPr lvl="1">
              <a:buFont typeface="Wingdings" panose="05000000000000000000" pitchFamily="2" charset="2"/>
              <a:buChar char="§"/>
            </a:pPr>
            <a:r>
              <a:rPr lang="en-GB" sz="1400" dirty="0"/>
              <a:t>For the entire ESG offering, the index investment families are covering negative/exclusionary screening, norms-based screening, positive/best-in-class screening and sustainability themed investing</a:t>
            </a:r>
          </a:p>
          <a:p>
            <a:pPr lvl="1">
              <a:buFont typeface="Wingdings" panose="05000000000000000000" pitchFamily="2" charset="2"/>
              <a:buChar char="§"/>
            </a:pPr>
            <a:r>
              <a:rPr lang="en-GB" sz="1400" b="1" dirty="0"/>
              <a:t>Stepwise extension </a:t>
            </a:r>
            <a:r>
              <a:rPr lang="en-GB" sz="1400" dirty="0"/>
              <a:t>to complementary sustainability offerings, further regions and options</a:t>
            </a:r>
          </a:p>
          <a:p>
            <a:pPr lvl="1">
              <a:buFont typeface="Wingdings" panose="05000000000000000000" pitchFamily="2" charset="2"/>
              <a:buChar char="§"/>
            </a:pPr>
            <a:r>
              <a:rPr lang="en-GB" sz="1400" dirty="0"/>
              <a:t>Exclusions can help clients align their portfolios with: Social values; Financial, risk mitigation objectives; Regulations, global norms and treaties</a:t>
            </a:r>
          </a:p>
        </p:txBody>
      </p:sp>
      <p:graphicFrame>
        <p:nvGraphicFramePr>
          <p:cNvPr id="4" name="Diagram 3">
            <a:extLst>
              <a:ext uri="{FF2B5EF4-FFF2-40B4-BE49-F238E27FC236}">
                <a16:creationId xmlns:a16="http://schemas.microsoft.com/office/drawing/2014/main" id="{926C930C-661C-4B9C-BE4D-02BCBBCB267D}"/>
              </a:ext>
            </a:extLst>
          </p:cNvPr>
          <p:cNvGraphicFramePr/>
          <p:nvPr>
            <p:extLst>
              <p:ext uri="{D42A27DB-BD31-4B8C-83A1-F6EECF244321}">
                <p14:modId xmlns:p14="http://schemas.microsoft.com/office/powerpoint/2010/main" val="267764451"/>
              </p:ext>
            </p:extLst>
          </p:nvPr>
        </p:nvGraphicFramePr>
        <p:xfrm>
          <a:off x="8926254" y="1921397"/>
          <a:ext cx="2656146" cy="420794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a:extLst>
              <a:ext uri="{FF2B5EF4-FFF2-40B4-BE49-F238E27FC236}">
                <a16:creationId xmlns:a16="http://schemas.microsoft.com/office/drawing/2014/main" id="{4EDAA827-1D02-483F-A85D-A7CA737F15B6}"/>
              </a:ext>
            </a:extLst>
          </p:cNvPr>
          <p:cNvSpPr txBox="1"/>
          <p:nvPr/>
        </p:nvSpPr>
        <p:spPr>
          <a:xfrm>
            <a:off x="9044013" y="2209800"/>
            <a:ext cx="2384893" cy="310919"/>
          </a:xfrm>
          <a:prstGeom prst="rect">
            <a:avLst/>
          </a:prstGeom>
          <a:noFill/>
        </p:spPr>
        <p:txBody>
          <a:bodyPr wrap="square" rtlCol="0">
            <a:spAutoFit/>
          </a:bodyPr>
          <a:lstStyle/>
          <a:p>
            <a:pPr algn="ctr"/>
            <a:r>
              <a:rPr lang="en-US" sz="1400" b="1" dirty="0">
                <a:solidFill>
                  <a:srgbClr val="201751"/>
                </a:solidFill>
              </a:rPr>
              <a:t>Key Values</a:t>
            </a:r>
            <a:endParaRPr lang="en-GB" sz="1400" b="1" dirty="0">
              <a:solidFill>
                <a:srgbClr val="201751"/>
              </a:solidFill>
            </a:endParaRPr>
          </a:p>
        </p:txBody>
      </p:sp>
      <p:sp>
        <p:nvSpPr>
          <p:cNvPr id="3" name="Date Placeholder 2">
            <a:extLst>
              <a:ext uri="{FF2B5EF4-FFF2-40B4-BE49-F238E27FC236}">
                <a16:creationId xmlns:a16="http://schemas.microsoft.com/office/drawing/2014/main" id="{F45CB04D-5FE9-4F04-879E-568B85511773}"/>
              </a:ext>
            </a:extLst>
          </p:cNvPr>
          <p:cNvSpPr>
            <a:spLocks noGrp="1"/>
          </p:cNvSpPr>
          <p:nvPr>
            <p:ph type="dt" sz="half" idx="10"/>
          </p:nvPr>
        </p:nvSpPr>
        <p:spPr/>
        <p:txBody>
          <a:bodyPr/>
          <a:lstStyle/>
          <a:p>
            <a:fld id="{8CD9E92D-BF9E-48D4-B608-819CA68B0048}" type="datetime3">
              <a:rPr lang="en-US" noProof="0" smtClean="0"/>
              <a:t>6 October 2020</a:t>
            </a:fld>
            <a:endParaRPr lang="en-US" noProof="0"/>
          </a:p>
        </p:txBody>
      </p:sp>
      <p:sp>
        <p:nvSpPr>
          <p:cNvPr id="7" name="Slide Number Placeholder 6">
            <a:extLst>
              <a:ext uri="{FF2B5EF4-FFF2-40B4-BE49-F238E27FC236}">
                <a16:creationId xmlns:a16="http://schemas.microsoft.com/office/drawing/2014/main" id="{E30D25BA-7FE8-46C6-A8DD-8AF8C26F848E}"/>
              </a:ext>
            </a:extLst>
          </p:cNvPr>
          <p:cNvSpPr>
            <a:spLocks noGrp="1"/>
          </p:cNvSpPr>
          <p:nvPr>
            <p:ph type="sldNum" sz="quarter" idx="11"/>
          </p:nvPr>
        </p:nvSpPr>
        <p:spPr/>
        <p:txBody>
          <a:bodyPr/>
          <a:lstStyle/>
          <a:p>
            <a:fld id="{62CB3E74-FC4B-418A-B5F6-72ED80208EB2}" type="slidenum">
              <a:rPr lang="en-US" noProof="0" smtClean="0"/>
              <a:pPr/>
              <a:t>21</a:t>
            </a:fld>
            <a:endParaRPr lang="en-US" noProof="0"/>
          </a:p>
        </p:txBody>
      </p:sp>
      <p:sp>
        <p:nvSpPr>
          <p:cNvPr id="6" name="Rectangle 5">
            <a:extLst>
              <a:ext uri="{FF2B5EF4-FFF2-40B4-BE49-F238E27FC236}">
                <a16:creationId xmlns:a16="http://schemas.microsoft.com/office/drawing/2014/main" id="{9195F001-038D-4A15-ACBC-8CEB20FFE5A5}"/>
              </a:ext>
            </a:extLst>
          </p:cNvPr>
          <p:cNvSpPr/>
          <p:nvPr/>
        </p:nvSpPr>
        <p:spPr>
          <a:xfrm>
            <a:off x="587375" y="1510520"/>
            <a:ext cx="1193981" cy="218586"/>
          </a:xfrm>
          <a:prstGeom prst="rect">
            <a:avLst/>
          </a:prstGeom>
        </p:spPr>
        <p:txBody>
          <a:bodyPr wrap="none" lIns="0" tIns="0" rIns="0" bIns="0">
            <a:spAutoFit/>
          </a:bodyPr>
          <a:lstStyle/>
          <a:p>
            <a:r>
              <a:rPr lang="en-GB" sz="1400" b="1" dirty="0">
                <a:solidFill>
                  <a:srgbClr val="201751"/>
                </a:solidFill>
              </a:rPr>
              <a:t>Product Value</a:t>
            </a:r>
          </a:p>
        </p:txBody>
      </p:sp>
    </p:spTree>
    <p:extLst>
      <p:ext uri="{BB962C8B-B14F-4D97-AF65-F5344CB8AC3E}">
        <p14:creationId xmlns:p14="http://schemas.microsoft.com/office/powerpoint/2010/main" val="305308617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2">
            <a:extLst>
              <a:ext uri="{FF2B5EF4-FFF2-40B4-BE49-F238E27FC236}">
                <a16:creationId xmlns:a16="http://schemas.microsoft.com/office/drawing/2014/main" id="{A1C91CA1-4015-4161-BF99-C2FE99BCEAA5}"/>
              </a:ext>
            </a:extLst>
          </p:cNvPr>
          <p:cNvSpPr>
            <a:spLocks noGrp="1"/>
          </p:cNvSpPr>
          <p:nvPr>
            <p:ph type="title"/>
          </p:nvPr>
        </p:nvSpPr>
        <p:spPr/>
        <p:txBody>
          <a:bodyPr>
            <a:normAutofit fontScale="90000"/>
          </a:bodyPr>
          <a:lstStyle/>
          <a:p>
            <a:r>
              <a:rPr lang="en-US" sz="3300" dirty="0"/>
              <a:t>MSCI ESG Screened Indexes are closest to benchmark (2/2)</a:t>
            </a:r>
            <a:br>
              <a:rPr lang="en-US" sz="3300" dirty="0"/>
            </a:br>
            <a:r>
              <a:rPr lang="en-US" sz="2200" b="0" dirty="0"/>
              <a:t>Easy access to ESG compliance without compromising performance</a:t>
            </a:r>
            <a:br>
              <a:rPr lang="en-US" dirty="0">
                <a:solidFill>
                  <a:schemeClr val="accent6"/>
                </a:solidFill>
              </a:rPr>
            </a:br>
            <a:endParaRPr lang="en-GB" dirty="0"/>
          </a:p>
        </p:txBody>
      </p:sp>
      <p:sp>
        <p:nvSpPr>
          <p:cNvPr id="2" name="Content Placeholder 1">
            <a:extLst>
              <a:ext uri="{FF2B5EF4-FFF2-40B4-BE49-F238E27FC236}">
                <a16:creationId xmlns:a16="http://schemas.microsoft.com/office/drawing/2014/main" id="{2EE84E58-FF0C-4B8D-9BC0-52ED9EC0F0C5}"/>
              </a:ext>
            </a:extLst>
          </p:cNvPr>
          <p:cNvSpPr>
            <a:spLocks noGrp="1"/>
          </p:cNvSpPr>
          <p:nvPr>
            <p:ph idx="4294967295"/>
          </p:nvPr>
        </p:nvSpPr>
        <p:spPr>
          <a:xfrm>
            <a:off x="602615" y="1891665"/>
            <a:ext cx="3729673" cy="237490"/>
          </a:xfrm>
        </p:spPr>
        <p:txBody>
          <a:bodyPr>
            <a:normAutofit/>
          </a:bodyPr>
          <a:lstStyle/>
          <a:p>
            <a:pPr marL="4763" indent="0">
              <a:buNone/>
            </a:pPr>
            <a:r>
              <a:rPr lang="en-GB" sz="1400" b="1" dirty="0">
                <a:solidFill>
                  <a:srgbClr val="201751"/>
                </a:solidFill>
              </a:rPr>
              <a:t>Why choose MSCI ESG Screened Indexes?</a:t>
            </a:r>
          </a:p>
          <a:p>
            <a:pPr lvl="1">
              <a:buFont typeface="Wingdings" panose="05000000000000000000" pitchFamily="2" charset="2"/>
              <a:buChar char="§"/>
            </a:pPr>
            <a:endParaRPr lang="en-GB" sz="1400" dirty="0"/>
          </a:p>
          <a:p>
            <a:pPr marL="361950" lvl="1" indent="0">
              <a:buNone/>
            </a:pPr>
            <a:endParaRPr lang="en-GB" sz="1400" dirty="0"/>
          </a:p>
          <a:p>
            <a:pPr marL="0" indent="0">
              <a:buNone/>
            </a:pPr>
            <a:endParaRPr lang="en-GB" sz="1400" b="1" dirty="0">
              <a:solidFill>
                <a:schemeClr val="accent6"/>
              </a:solidFill>
            </a:endParaRPr>
          </a:p>
        </p:txBody>
      </p:sp>
      <p:graphicFrame>
        <p:nvGraphicFramePr>
          <p:cNvPr id="6" name="Diagram 5">
            <a:extLst>
              <a:ext uri="{FF2B5EF4-FFF2-40B4-BE49-F238E27FC236}">
                <a16:creationId xmlns:a16="http://schemas.microsoft.com/office/drawing/2014/main" id="{FF7318F3-287C-4F0C-BE6C-5D5DCFDAF4B5}"/>
              </a:ext>
            </a:extLst>
          </p:cNvPr>
          <p:cNvGraphicFramePr/>
          <p:nvPr>
            <p:extLst>
              <p:ext uri="{D42A27DB-BD31-4B8C-83A1-F6EECF244321}">
                <p14:modId xmlns:p14="http://schemas.microsoft.com/office/powerpoint/2010/main" val="1128641095"/>
              </p:ext>
            </p:extLst>
          </p:nvPr>
        </p:nvGraphicFramePr>
        <p:xfrm>
          <a:off x="604738" y="2819400"/>
          <a:ext cx="10999888" cy="12541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Date Placeholder 2">
            <a:extLst>
              <a:ext uri="{FF2B5EF4-FFF2-40B4-BE49-F238E27FC236}">
                <a16:creationId xmlns:a16="http://schemas.microsoft.com/office/drawing/2014/main" id="{F45CB04D-5FE9-4F04-879E-568B85511773}"/>
              </a:ext>
            </a:extLst>
          </p:cNvPr>
          <p:cNvSpPr>
            <a:spLocks noGrp="1"/>
          </p:cNvSpPr>
          <p:nvPr>
            <p:ph type="dt" sz="half" idx="10"/>
          </p:nvPr>
        </p:nvSpPr>
        <p:spPr/>
        <p:txBody>
          <a:bodyPr/>
          <a:lstStyle/>
          <a:p>
            <a:fld id="{8CD9E92D-BF9E-48D4-B608-819CA68B0048}" type="datetime3">
              <a:rPr lang="en-US" noProof="0" smtClean="0"/>
              <a:t>6 October 2020</a:t>
            </a:fld>
            <a:endParaRPr lang="en-US" noProof="0"/>
          </a:p>
        </p:txBody>
      </p:sp>
      <p:sp>
        <p:nvSpPr>
          <p:cNvPr id="7" name="Slide Number Placeholder 6">
            <a:extLst>
              <a:ext uri="{FF2B5EF4-FFF2-40B4-BE49-F238E27FC236}">
                <a16:creationId xmlns:a16="http://schemas.microsoft.com/office/drawing/2014/main" id="{E30D25BA-7FE8-46C6-A8DD-8AF8C26F848E}"/>
              </a:ext>
            </a:extLst>
          </p:cNvPr>
          <p:cNvSpPr>
            <a:spLocks noGrp="1"/>
          </p:cNvSpPr>
          <p:nvPr>
            <p:ph type="sldNum" sz="quarter" idx="11"/>
          </p:nvPr>
        </p:nvSpPr>
        <p:spPr/>
        <p:txBody>
          <a:bodyPr/>
          <a:lstStyle/>
          <a:p>
            <a:fld id="{62CB3E74-FC4B-418A-B5F6-72ED80208EB2}" type="slidenum">
              <a:rPr lang="en-US" noProof="0" smtClean="0"/>
              <a:pPr/>
              <a:t>22</a:t>
            </a:fld>
            <a:endParaRPr lang="en-US" noProof="0"/>
          </a:p>
        </p:txBody>
      </p:sp>
    </p:spTree>
    <p:extLst>
      <p:ext uri="{BB962C8B-B14F-4D97-AF65-F5344CB8AC3E}">
        <p14:creationId xmlns:p14="http://schemas.microsoft.com/office/powerpoint/2010/main" val="277158591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 name="Object 16" hidden="1">
            <a:extLst>
              <a:ext uri="{FF2B5EF4-FFF2-40B4-BE49-F238E27FC236}">
                <a16:creationId xmlns:a16="http://schemas.microsoft.com/office/drawing/2014/main" id="{F45793F4-A5B2-4D61-988A-6E1B224FEF5A}"/>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1507" name="think-cell Slide" r:id="rId6" imgW="286" imgH="286" progId="TCLayout.ActiveDocument.1">
                  <p:embed/>
                </p:oleObj>
              </mc:Choice>
              <mc:Fallback>
                <p:oleObj name="think-cell Slide" r:id="rId6" imgW="286" imgH="286" progId="TCLayout.ActiveDocument.1">
                  <p:embed/>
                  <p:pic>
                    <p:nvPicPr>
                      <p:cNvPr id="17" name="Object 16" hidden="1">
                        <a:extLst>
                          <a:ext uri="{FF2B5EF4-FFF2-40B4-BE49-F238E27FC236}">
                            <a16:creationId xmlns:a16="http://schemas.microsoft.com/office/drawing/2014/main" id="{F45793F4-A5B2-4D61-988A-6E1B224FEF5A}"/>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16" name="Rectangle 15" hidden="1">
            <a:extLst>
              <a:ext uri="{FF2B5EF4-FFF2-40B4-BE49-F238E27FC236}">
                <a16:creationId xmlns:a16="http://schemas.microsoft.com/office/drawing/2014/main" id="{68750E53-2CC1-4130-A148-1B95CD2CDFB5}"/>
              </a:ext>
            </a:extLst>
          </p:cNvPr>
          <p:cNvSpPr/>
          <p:nvPr>
            <p:custDataLst>
              <p:tags r:id="rId3"/>
            </p:custDataLst>
          </p:nvPr>
        </p:nvSpPr>
        <p:spPr>
          <a:xfrm>
            <a:off x="0" y="0"/>
            <a:ext cx="158750" cy="1587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algn="ctr"/>
            <a:endParaRPr lang="en-US" sz="2000" b="1" dirty="0">
              <a:latin typeface="Arial" panose="020B0604020202020204" pitchFamily="34" charset="0"/>
              <a:ea typeface="+mj-ea"/>
              <a:cs typeface="+mj-cs"/>
              <a:sym typeface="Arial" panose="020B0604020202020204" pitchFamily="34" charset="0"/>
            </a:endParaRPr>
          </a:p>
        </p:txBody>
      </p:sp>
      <p:sp>
        <p:nvSpPr>
          <p:cNvPr id="3" name="Title 2">
            <a:extLst>
              <a:ext uri="{FF2B5EF4-FFF2-40B4-BE49-F238E27FC236}">
                <a16:creationId xmlns:a16="http://schemas.microsoft.com/office/drawing/2014/main" id="{DD92316D-C1F9-40BB-BA0A-92324D50C137}"/>
              </a:ext>
            </a:extLst>
          </p:cNvPr>
          <p:cNvSpPr>
            <a:spLocks noGrp="1"/>
          </p:cNvSpPr>
          <p:nvPr>
            <p:ph type="title"/>
          </p:nvPr>
        </p:nvSpPr>
        <p:spPr>
          <a:xfrm>
            <a:off x="581026" y="368300"/>
            <a:ext cx="11017250" cy="468412"/>
          </a:xfrm>
        </p:spPr>
        <p:txBody>
          <a:bodyPr>
            <a:normAutofit fontScale="90000"/>
          </a:bodyPr>
          <a:lstStyle/>
          <a:p>
            <a:r>
              <a:rPr lang="en-US" sz="3300" dirty="0"/>
              <a:t>Exclusion Criteria for MSCI ESG Screened Indexes</a:t>
            </a:r>
            <a:br>
              <a:rPr lang="en-US" dirty="0"/>
            </a:br>
            <a:r>
              <a:rPr lang="en-US" sz="2200" b="0" kern="0" dirty="0"/>
              <a:t>Selection of exclusion</a:t>
            </a:r>
            <a:endParaRPr lang="en-GB" sz="2200" b="0" dirty="0"/>
          </a:p>
        </p:txBody>
      </p:sp>
      <p:sp>
        <p:nvSpPr>
          <p:cNvPr id="11" name="Freeform: Shape 10">
            <a:extLst>
              <a:ext uri="{FF2B5EF4-FFF2-40B4-BE49-F238E27FC236}">
                <a16:creationId xmlns:a16="http://schemas.microsoft.com/office/drawing/2014/main" id="{5A7C3318-455C-46E7-BA5F-626FD6EFBBFB}"/>
              </a:ext>
            </a:extLst>
          </p:cNvPr>
          <p:cNvSpPr/>
          <p:nvPr/>
        </p:nvSpPr>
        <p:spPr>
          <a:xfrm>
            <a:off x="4116388" y="1921841"/>
            <a:ext cx="7631216" cy="1038793"/>
          </a:xfrm>
          <a:custGeom>
            <a:avLst/>
            <a:gdLst>
              <a:gd name="connsiteX0" fmla="*/ 0 w 5623779"/>
              <a:gd name="connsiteY0" fmla="*/ 0 h 1038793"/>
              <a:gd name="connsiteX1" fmla="*/ 5623779 w 5623779"/>
              <a:gd name="connsiteY1" fmla="*/ 0 h 1038793"/>
              <a:gd name="connsiteX2" fmla="*/ 5623779 w 5623779"/>
              <a:gd name="connsiteY2" fmla="*/ 1038793 h 1038793"/>
              <a:gd name="connsiteX3" fmla="*/ 0 w 5623779"/>
              <a:gd name="connsiteY3" fmla="*/ 1038793 h 1038793"/>
              <a:gd name="connsiteX4" fmla="*/ 0 w 5623779"/>
              <a:gd name="connsiteY4" fmla="*/ 0 h 10387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23779" h="1038793">
                <a:moveTo>
                  <a:pt x="0" y="0"/>
                </a:moveTo>
                <a:lnTo>
                  <a:pt x="5623779" y="0"/>
                </a:lnTo>
                <a:lnTo>
                  <a:pt x="5623779" y="1038793"/>
                </a:lnTo>
                <a:lnTo>
                  <a:pt x="0" y="1038793"/>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7780" tIns="17780" rIns="17780" bIns="17780" numCol="1" spcCol="1270" anchor="ctr" anchorCtr="0">
            <a:noAutofit/>
          </a:bodyPr>
          <a:lstStyle/>
          <a:p>
            <a:pPr marL="285750" lvl="0" indent="-285750" algn="l" defTabSz="622300">
              <a:lnSpc>
                <a:spcPct val="90000"/>
              </a:lnSpc>
              <a:spcBef>
                <a:spcPct val="0"/>
              </a:spcBef>
              <a:spcAft>
                <a:spcPct val="10000"/>
              </a:spcAft>
              <a:buFont typeface="Wingdings" panose="05000000000000000000" pitchFamily="2" charset="2"/>
              <a:buChar char="§"/>
            </a:pPr>
            <a:endParaRPr lang="en-GB" sz="1200" b="0" i="0" kern="1200" dirty="0">
              <a:solidFill>
                <a:schemeClr val="tx1"/>
              </a:solidFill>
              <a:latin typeface="+mn-lt"/>
              <a:ea typeface="+mn-ea"/>
              <a:cs typeface="+mn-cs"/>
            </a:endParaRPr>
          </a:p>
        </p:txBody>
      </p:sp>
      <p:sp>
        <p:nvSpPr>
          <p:cNvPr id="13" name="Freeform: Shape 12">
            <a:extLst>
              <a:ext uri="{FF2B5EF4-FFF2-40B4-BE49-F238E27FC236}">
                <a16:creationId xmlns:a16="http://schemas.microsoft.com/office/drawing/2014/main" id="{28919521-021E-4003-AC75-8A53EC1AAED5}"/>
              </a:ext>
            </a:extLst>
          </p:cNvPr>
          <p:cNvSpPr/>
          <p:nvPr/>
        </p:nvSpPr>
        <p:spPr>
          <a:xfrm>
            <a:off x="3962400" y="3936638"/>
            <a:ext cx="7036385" cy="2472893"/>
          </a:xfrm>
          <a:custGeom>
            <a:avLst/>
            <a:gdLst>
              <a:gd name="connsiteX0" fmla="*/ 0 w 5890736"/>
              <a:gd name="connsiteY0" fmla="*/ 0 h 2803881"/>
              <a:gd name="connsiteX1" fmla="*/ 5890736 w 5890736"/>
              <a:gd name="connsiteY1" fmla="*/ 0 h 2803881"/>
              <a:gd name="connsiteX2" fmla="*/ 5890736 w 5890736"/>
              <a:gd name="connsiteY2" fmla="*/ 2803881 h 2803881"/>
              <a:gd name="connsiteX3" fmla="*/ 0 w 5890736"/>
              <a:gd name="connsiteY3" fmla="*/ 2803881 h 2803881"/>
              <a:gd name="connsiteX4" fmla="*/ 0 w 5890736"/>
              <a:gd name="connsiteY4" fmla="*/ 0 h 28038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90736" h="2803881">
                <a:moveTo>
                  <a:pt x="0" y="0"/>
                </a:moveTo>
                <a:lnTo>
                  <a:pt x="5890736" y="0"/>
                </a:lnTo>
                <a:lnTo>
                  <a:pt x="5890736" y="2803881"/>
                </a:lnTo>
                <a:lnTo>
                  <a:pt x="0" y="2803881"/>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7780" tIns="17780" rIns="17780" bIns="17780" numCol="1" spcCol="1270" anchor="ctr" anchorCtr="0">
            <a:noAutofit/>
          </a:bodyPr>
          <a:lstStyle/>
          <a:p>
            <a:pPr marL="177800" lvl="0" indent="-177800" algn="l" defTabSz="622300">
              <a:lnSpc>
                <a:spcPct val="90000"/>
              </a:lnSpc>
              <a:spcBef>
                <a:spcPct val="0"/>
              </a:spcBef>
              <a:spcAft>
                <a:spcPct val="10000"/>
              </a:spcAft>
              <a:buFont typeface="Wingdings" panose="05000000000000000000" pitchFamily="2" charset="2"/>
              <a:buChar char="§"/>
            </a:pPr>
            <a:endParaRPr lang="en-GB" sz="1200" kern="1200" dirty="0">
              <a:solidFill>
                <a:schemeClr val="tx1"/>
              </a:solidFill>
              <a:latin typeface="+mn-lt"/>
            </a:endParaRPr>
          </a:p>
        </p:txBody>
      </p:sp>
      <p:sp>
        <p:nvSpPr>
          <p:cNvPr id="18" name="Date Placeholder 17">
            <a:extLst>
              <a:ext uri="{FF2B5EF4-FFF2-40B4-BE49-F238E27FC236}">
                <a16:creationId xmlns:a16="http://schemas.microsoft.com/office/drawing/2014/main" id="{35357EBD-132A-4A71-9AD5-B67290F953E3}"/>
              </a:ext>
            </a:extLst>
          </p:cNvPr>
          <p:cNvSpPr>
            <a:spLocks noGrp="1"/>
          </p:cNvSpPr>
          <p:nvPr>
            <p:ph type="dt" sz="half" idx="10"/>
          </p:nvPr>
        </p:nvSpPr>
        <p:spPr/>
        <p:txBody>
          <a:bodyPr/>
          <a:lstStyle/>
          <a:p>
            <a:fld id="{F03A9FEF-B42C-4C04-8F28-7F2226ECA95E}" type="datetime3">
              <a:rPr lang="en-US" noProof="0" smtClean="0"/>
              <a:t>6 October 2020</a:t>
            </a:fld>
            <a:endParaRPr lang="en-US" noProof="0"/>
          </a:p>
        </p:txBody>
      </p:sp>
      <p:sp>
        <p:nvSpPr>
          <p:cNvPr id="19" name="Slide Number Placeholder 18">
            <a:extLst>
              <a:ext uri="{FF2B5EF4-FFF2-40B4-BE49-F238E27FC236}">
                <a16:creationId xmlns:a16="http://schemas.microsoft.com/office/drawing/2014/main" id="{9B43DE02-237F-4E82-81CF-BC33E75060C6}"/>
              </a:ext>
            </a:extLst>
          </p:cNvPr>
          <p:cNvSpPr>
            <a:spLocks noGrp="1"/>
          </p:cNvSpPr>
          <p:nvPr>
            <p:ph type="sldNum" sz="quarter" idx="11"/>
          </p:nvPr>
        </p:nvSpPr>
        <p:spPr/>
        <p:txBody>
          <a:bodyPr/>
          <a:lstStyle/>
          <a:p>
            <a:fld id="{62CB3E74-FC4B-418A-B5F6-72ED80208EB2}" type="slidenum">
              <a:rPr lang="en-US" noProof="0" smtClean="0"/>
              <a:pPr/>
              <a:t>23</a:t>
            </a:fld>
            <a:endParaRPr lang="en-US" noProof="0"/>
          </a:p>
        </p:txBody>
      </p:sp>
      <p:graphicFrame>
        <p:nvGraphicFramePr>
          <p:cNvPr id="2" name="Table 4">
            <a:extLst>
              <a:ext uri="{FF2B5EF4-FFF2-40B4-BE49-F238E27FC236}">
                <a16:creationId xmlns:a16="http://schemas.microsoft.com/office/drawing/2014/main" id="{5A5303D7-2D08-43FF-A26F-9F94A15209F0}"/>
              </a:ext>
            </a:extLst>
          </p:cNvPr>
          <p:cNvGraphicFramePr>
            <a:graphicFrameLocks noGrp="1"/>
          </p:cNvGraphicFramePr>
          <p:nvPr>
            <p:extLst>
              <p:ext uri="{D42A27DB-BD31-4B8C-83A1-F6EECF244321}">
                <p14:modId xmlns:p14="http://schemas.microsoft.com/office/powerpoint/2010/main" val="1076083801"/>
              </p:ext>
            </p:extLst>
          </p:nvPr>
        </p:nvGraphicFramePr>
        <p:xfrm>
          <a:off x="586158" y="1703616"/>
          <a:ext cx="11018466" cy="4425721"/>
        </p:xfrm>
        <a:graphic>
          <a:graphicData uri="http://schemas.openxmlformats.org/drawingml/2006/table">
            <a:tbl>
              <a:tblPr firstRow="1" bandRow="1">
                <a:tableStyleId>{69E97D87-A029-4C6C-A0FF-1963AD8DBCBE}</a:tableStyleId>
              </a:tblPr>
              <a:tblGrid>
                <a:gridCol w="3672822">
                  <a:extLst>
                    <a:ext uri="{9D8B030D-6E8A-4147-A177-3AD203B41FA5}">
                      <a16:colId xmlns:a16="http://schemas.microsoft.com/office/drawing/2014/main" val="2347849747"/>
                    </a:ext>
                  </a:extLst>
                </a:gridCol>
                <a:gridCol w="3672822">
                  <a:extLst>
                    <a:ext uri="{9D8B030D-6E8A-4147-A177-3AD203B41FA5}">
                      <a16:colId xmlns:a16="http://schemas.microsoft.com/office/drawing/2014/main" val="4147795007"/>
                    </a:ext>
                  </a:extLst>
                </a:gridCol>
                <a:gridCol w="3672822">
                  <a:extLst>
                    <a:ext uri="{9D8B030D-6E8A-4147-A177-3AD203B41FA5}">
                      <a16:colId xmlns:a16="http://schemas.microsoft.com/office/drawing/2014/main" val="3244810427"/>
                    </a:ext>
                  </a:extLst>
                </a:gridCol>
              </a:tblGrid>
              <a:tr h="291145">
                <a:tc gridSpan="3">
                  <a:txBody>
                    <a:bodyPr/>
                    <a:lstStyle/>
                    <a:p>
                      <a:pPr algn="ctr"/>
                      <a:r>
                        <a:rPr lang="de-DE" dirty="0">
                          <a:solidFill>
                            <a:schemeClr val="tx1"/>
                          </a:solidFill>
                        </a:rPr>
                        <a:t>ESG - </a:t>
                      </a:r>
                      <a:r>
                        <a:rPr lang="de-DE" dirty="0" err="1">
                          <a:solidFill>
                            <a:schemeClr val="tx1"/>
                          </a:solidFill>
                        </a:rPr>
                        <a:t>Exclusion</a:t>
                      </a:r>
                      <a:r>
                        <a:rPr lang="de-DE" dirty="0">
                          <a:solidFill>
                            <a:schemeClr val="tx1"/>
                          </a:solidFill>
                        </a:rPr>
                        <a:t> </a:t>
                      </a:r>
                      <a:r>
                        <a:rPr lang="de-DE" dirty="0" err="1">
                          <a:solidFill>
                            <a:schemeClr val="tx1"/>
                          </a:solidFill>
                        </a:rPr>
                        <a:t>criteria</a:t>
                      </a:r>
                      <a:endParaRPr lang="de-DE" dirty="0">
                        <a:solidFill>
                          <a:schemeClr val="tx1"/>
                        </a:solidFill>
                      </a:endParaRPr>
                    </a:p>
                  </a:txBody>
                  <a:tcPr>
                    <a:solidFill>
                      <a:schemeClr val="tx2"/>
                    </a:solidFill>
                  </a:tcPr>
                </a:tc>
                <a:tc hMerge="1">
                  <a:txBody>
                    <a:bodyPr/>
                    <a:lstStyle/>
                    <a:p>
                      <a:endParaRPr lang="de-DE" dirty="0"/>
                    </a:p>
                  </a:txBody>
                  <a:tcPr/>
                </a:tc>
                <a:tc hMerge="1">
                  <a:txBody>
                    <a:bodyPr/>
                    <a:lstStyle/>
                    <a:p>
                      <a:endParaRPr lang="de-DE" dirty="0"/>
                    </a:p>
                  </a:txBody>
                  <a:tcPr/>
                </a:tc>
                <a:extLst>
                  <a:ext uri="{0D108BD9-81ED-4DB2-BD59-A6C34878D82A}">
                    <a16:rowId xmlns:a16="http://schemas.microsoft.com/office/drawing/2014/main" val="1741923617"/>
                  </a:ext>
                </a:extLst>
              </a:tr>
              <a:tr h="280116">
                <a:tc>
                  <a:txBody>
                    <a:bodyPr/>
                    <a:lstStyle/>
                    <a:p>
                      <a:pPr algn="ctr"/>
                      <a:r>
                        <a:rPr lang="de-DE" b="1" dirty="0">
                          <a:solidFill>
                            <a:schemeClr val="bg1"/>
                          </a:solidFill>
                        </a:rPr>
                        <a:t>E</a:t>
                      </a:r>
                    </a:p>
                  </a:txBody>
                  <a:tcPr>
                    <a:solidFill>
                      <a:srgbClr val="201751"/>
                    </a:solidFill>
                  </a:tcPr>
                </a:tc>
                <a:tc>
                  <a:txBody>
                    <a:bodyPr/>
                    <a:lstStyle/>
                    <a:p>
                      <a:pPr algn="ctr"/>
                      <a:r>
                        <a:rPr lang="de-DE" b="1" dirty="0">
                          <a:solidFill>
                            <a:schemeClr val="bg1"/>
                          </a:solidFill>
                        </a:rPr>
                        <a:t>S</a:t>
                      </a:r>
                    </a:p>
                  </a:txBody>
                  <a:tcPr>
                    <a:solidFill>
                      <a:srgbClr val="201751"/>
                    </a:solidFill>
                  </a:tcPr>
                </a:tc>
                <a:tc>
                  <a:txBody>
                    <a:bodyPr/>
                    <a:lstStyle/>
                    <a:p>
                      <a:pPr algn="ctr"/>
                      <a:r>
                        <a:rPr lang="de-DE" b="1" dirty="0">
                          <a:solidFill>
                            <a:schemeClr val="bg1"/>
                          </a:solidFill>
                        </a:rPr>
                        <a:t>G</a:t>
                      </a:r>
                    </a:p>
                  </a:txBody>
                  <a:tcPr>
                    <a:solidFill>
                      <a:srgbClr val="201751"/>
                    </a:solidFill>
                  </a:tcPr>
                </a:tc>
                <a:extLst>
                  <a:ext uri="{0D108BD9-81ED-4DB2-BD59-A6C34878D82A}">
                    <a16:rowId xmlns:a16="http://schemas.microsoft.com/office/drawing/2014/main" val="3169115775"/>
                  </a:ext>
                </a:extLst>
              </a:tr>
              <a:tr h="823782">
                <a:tc>
                  <a:txBody>
                    <a:bodyPr/>
                    <a:lstStyle/>
                    <a:p>
                      <a:pPr marL="0" marR="0" lvl="0" indent="0" algn="l" defTabSz="914400" rtl="0" eaLnBrk="1" fontAlgn="auto" latinLnBrk="0" hangingPunct="1">
                        <a:lnSpc>
                          <a:spcPct val="110000"/>
                        </a:lnSpc>
                        <a:spcBef>
                          <a:spcPts val="0"/>
                        </a:spcBef>
                        <a:spcAft>
                          <a:spcPts val="0"/>
                        </a:spcAft>
                        <a:buClrTx/>
                        <a:buSzTx/>
                        <a:buFont typeface="Wingdings" panose="05000000000000000000" pitchFamily="2" charset="2"/>
                        <a:buNone/>
                        <a:tabLst/>
                        <a:defRPr/>
                      </a:pPr>
                      <a:r>
                        <a:rPr lang="en-US" sz="1100" b="1" kern="1200" dirty="0">
                          <a:solidFill>
                            <a:schemeClr val="tx1"/>
                          </a:solidFill>
                          <a:latin typeface="+mn-lt"/>
                        </a:rPr>
                        <a:t>Thermal Coal: </a:t>
                      </a:r>
                      <a:r>
                        <a:rPr lang="en-GB" sz="1100" b="0" i="0" kern="1200" dirty="0">
                          <a:solidFill>
                            <a:schemeClr val="tx1"/>
                          </a:solidFill>
                          <a:latin typeface="+mn-lt"/>
                        </a:rPr>
                        <a:t>Companies deriving 5% or more revenue from mining or thermal coal or 5% or more revenue from thermal coal based power generation</a:t>
                      </a:r>
                    </a:p>
                  </a:txBody>
                  <a:tcPr/>
                </a:tc>
                <a:tc>
                  <a:txBody>
                    <a:bodyPr/>
                    <a:lstStyle/>
                    <a:p>
                      <a:pPr marL="0" marR="0" lvl="0" indent="0" algn="l" defTabSz="914400" rtl="0" eaLnBrk="1" fontAlgn="auto" latinLnBrk="0" hangingPunct="1">
                        <a:lnSpc>
                          <a:spcPct val="110000"/>
                        </a:lnSpc>
                        <a:spcBef>
                          <a:spcPts val="0"/>
                        </a:spcBef>
                        <a:spcAft>
                          <a:spcPts val="0"/>
                        </a:spcAft>
                        <a:buClrTx/>
                        <a:buSzTx/>
                        <a:buFont typeface="Wingdings" panose="05000000000000000000" pitchFamily="2" charset="2"/>
                        <a:buNone/>
                        <a:tabLst/>
                        <a:defRPr/>
                      </a:pPr>
                      <a:r>
                        <a:rPr lang="en-US" sz="1100" b="1" kern="1200" dirty="0">
                          <a:solidFill>
                            <a:schemeClr val="tx1"/>
                          </a:solidFill>
                          <a:latin typeface="+mn-lt"/>
                        </a:rPr>
                        <a:t>Tobacco: </a:t>
                      </a:r>
                      <a:r>
                        <a:rPr lang="en-GB" sz="1100" b="0" i="0" kern="1200" dirty="0">
                          <a:solidFill>
                            <a:schemeClr val="tx1"/>
                          </a:solidFill>
                          <a:latin typeface="+mn-lt"/>
                        </a:rPr>
                        <a:t>Companies classified as producers or deriving 5% or more aggregate revenue from production, distribution, retail and supply of tobacco-related products</a:t>
                      </a:r>
                    </a:p>
                  </a:txBody>
                  <a:tcPr/>
                </a:tc>
                <a:tc>
                  <a:txBody>
                    <a:bodyPr/>
                    <a:lstStyle/>
                    <a:p>
                      <a:pPr marL="0" marR="0" lvl="0" indent="0" algn="l" defTabSz="914400" rtl="0" eaLnBrk="1" fontAlgn="auto" latinLnBrk="0" hangingPunct="1">
                        <a:lnSpc>
                          <a:spcPct val="110000"/>
                        </a:lnSpc>
                        <a:spcBef>
                          <a:spcPts val="0"/>
                        </a:spcBef>
                        <a:spcAft>
                          <a:spcPts val="0"/>
                        </a:spcAft>
                        <a:buClrTx/>
                        <a:buSzTx/>
                        <a:buFont typeface="Wingdings" panose="05000000000000000000" pitchFamily="2" charset="2"/>
                        <a:buNone/>
                        <a:tabLst/>
                        <a:defRPr/>
                      </a:pPr>
                      <a:r>
                        <a:rPr lang="en-US" sz="1100" b="1" kern="1200" dirty="0">
                          <a:solidFill>
                            <a:schemeClr val="tx1"/>
                          </a:solidFill>
                          <a:latin typeface="+mn-lt"/>
                        </a:rPr>
                        <a:t>UN Global Compact: </a:t>
                      </a:r>
                      <a:r>
                        <a:rPr lang="en-GB" sz="1100" b="0" i="0" kern="1200" dirty="0">
                          <a:solidFill>
                            <a:schemeClr val="tx1"/>
                          </a:solidFill>
                          <a:latin typeface="+mn-lt"/>
                        </a:rPr>
                        <a:t>Companies that are not in compliance with the United Nations Global Compact principles</a:t>
                      </a:r>
                    </a:p>
                  </a:txBody>
                  <a:tcPr/>
                </a:tc>
                <a:extLst>
                  <a:ext uri="{0D108BD9-81ED-4DB2-BD59-A6C34878D82A}">
                    <a16:rowId xmlns:a16="http://schemas.microsoft.com/office/drawing/2014/main" val="2898910573"/>
                  </a:ext>
                </a:extLst>
              </a:tr>
              <a:tr h="1010226">
                <a:tc>
                  <a:txBody>
                    <a:bodyPr/>
                    <a:lstStyle/>
                    <a:p>
                      <a:pPr marL="0" marR="0" lvl="0" indent="0" algn="l" defTabSz="914400" rtl="0" eaLnBrk="1" fontAlgn="auto" latinLnBrk="0" hangingPunct="1">
                        <a:lnSpc>
                          <a:spcPct val="110000"/>
                        </a:lnSpc>
                        <a:spcBef>
                          <a:spcPts val="0"/>
                        </a:spcBef>
                        <a:spcAft>
                          <a:spcPts val="0"/>
                        </a:spcAft>
                        <a:buClrTx/>
                        <a:buSzTx/>
                        <a:buFont typeface="Wingdings" panose="05000000000000000000" pitchFamily="2" charset="2"/>
                        <a:buNone/>
                        <a:tabLst/>
                        <a:defRPr/>
                      </a:pPr>
                      <a:r>
                        <a:rPr lang="en-US" sz="1100" b="1" kern="1200" dirty="0">
                          <a:solidFill>
                            <a:schemeClr val="tx1"/>
                          </a:solidFill>
                          <a:latin typeface="+mn-lt"/>
                        </a:rPr>
                        <a:t>Oil Sands: </a:t>
                      </a:r>
                      <a:r>
                        <a:rPr lang="en-GB" sz="1100" b="0" i="0" kern="1200" dirty="0">
                          <a:solidFill>
                            <a:schemeClr val="tx1"/>
                          </a:solidFill>
                          <a:latin typeface="+mn-lt"/>
                          <a:ea typeface="+mn-ea"/>
                          <a:cs typeface="+mn-cs"/>
                        </a:rPr>
                        <a:t>Companies deriving 5% or more revenue from oil sands extraction</a:t>
                      </a:r>
                      <a:r>
                        <a:rPr lang="en-US" sz="1100" b="0" i="0" kern="1200" dirty="0">
                          <a:solidFill>
                            <a:schemeClr val="tx1"/>
                          </a:solidFill>
                          <a:latin typeface="+mn-lt"/>
                          <a:ea typeface="+mn-ea"/>
                          <a:cs typeface="+mn-cs"/>
                        </a:rPr>
                        <a:t> </a:t>
                      </a:r>
                      <a:endParaRPr lang="en-GB" sz="1100" b="0" i="0" kern="1200" dirty="0">
                        <a:solidFill>
                          <a:schemeClr val="tx1"/>
                        </a:solidFill>
                        <a:latin typeface="+mn-lt"/>
                        <a:ea typeface="+mn-ea"/>
                        <a:cs typeface="+mn-cs"/>
                      </a:endParaRPr>
                    </a:p>
                  </a:txBody>
                  <a:tcPr/>
                </a:tc>
                <a:tc>
                  <a:txBody>
                    <a:bodyPr/>
                    <a:lstStyle/>
                    <a:p>
                      <a:pPr marL="0" marR="0" lvl="0" indent="0" algn="l" defTabSz="914400" rtl="0" eaLnBrk="1" fontAlgn="auto" latinLnBrk="0" hangingPunct="1">
                        <a:lnSpc>
                          <a:spcPct val="110000"/>
                        </a:lnSpc>
                        <a:spcBef>
                          <a:spcPts val="0"/>
                        </a:spcBef>
                        <a:spcAft>
                          <a:spcPts val="0"/>
                        </a:spcAft>
                        <a:buClrTx/>
                        <a:buSzTx/>
                        <a:buFont typeface="Wingdings" panose="05000000000000000000" pitchFamily="2" charset="2"/>
                        <a:buNone/>
                        <a:tabLst/>
                        <a:defRPr/>
                      </a:pPr>
                      <a:r>
                        <a:rPr lang="en-US" sz="1100" b="1" kern="1200" dirty="0">
                          <a:solidFill>
                            <a:schemeClr val="tx1"/>
                          </a:solidFill>
                          <a:latin typeface="+mn-lt"/>
                        </a:rPr>
                        <a:t>Controversial weapons: </a:t>
                      </a:r>
                      <a:r>
                        <a:rPr lang="en-GB" sz="1100" b="0" i="0" kern="1200" dirty="0">
                          <a:solidFill>
                            <a:schemeClr val="tx1"/>
                          </a:solidFill>
                          <a:latin typeface="+mn-lt"/>
                        </a:rPr>
                        <a:t>Companies with ties to cluster bombs, landmines, depleted uranium weapons, chemical and biological weapons, blinding laser weapons, non-detectable fragments, incendiary weapons</a:t>
                      </a:r>
                    </a:p>
                  </a:txBody>
                  <a:tcPr/>
                </a:tc>
                <a:tc>
                  <a:txBody>
                    <a:bodyPr/>
                    <a:lstStyle/>
                    <a:p>
                      <a:endParaRPr lang="de-DE" sz="1100" dirty="0"/>
                    </a:p>
                  </a:txBody>
                  <a:tcPr/>
                </a:tc>
                <a:extLst>
                  <a:ext uri="{0D108BD9-81ED-4DB2-BD59-A6C34878D82A}">
                    <a16:rowId xmlns:a16="http://schemas.microsoft.com/office/drawing/2014/main" val="423502724"/>
                  </a:ext>
                </a:extLst>
              </a:tr>
              <a:tr h="1010226">
                <a:tc>
                  <a:txBody>
                    <a:bodyPr/>
                    <a:lstStyle/>
                    <a:p>
                      <a:endParaRPr lang="de-DE" sz="1100" dirty="0"/>
                    </a:p>
                  </a:txBody>
                  <a:tcPr/>
                </a:tc>
                <a:tc>
                  <a:txBody>
                    <a:bodyPr/>
                    <a:lstStyle/>
                    <a:p>
                      <a:pPr marL="0" marR="0" lvl="0" indent="0" algn="l" defTabSz="914400" rtl="0" eaLnBrk="1" fontAlgn="auto" latinLnBrk="0" hangingPunct="1">
                        <a:lnSpc>
                          <a:spcPct val="110000"/>
                        </a:lnSpc>
                        <a:spcBef>
                          <a:spcPts val="0"/>
                        </a:spcBef>
                        <a:spcAft>
                          <a:spcPts val="0"/>
                        </a:spcAft>
                        <a:buClrTx/>
                        <a:buSzTx/>
                        <a:buFont typeface="Wingdings" panose="05000000000000000000" pitchFamily="2" charset="2"/>
                        <a:buNone/>
                        <a:tabLst/>
                        <a:defRPr/>
                      </a:pPr>
                      <a:r>
                        <a:rPr lang="en-US" sz="1100" b="1" kern="1200" dirty="0">
                          <a:solidFill>
                            <a:schemeClr val="tx1"/>
                          </a:solidFill>
                          <a:latin typeface="+mn-lt"/>
                        </a:rPr>
                        <a:t>Civilian Firearms: </a:t>
                      </a:r>
                      <a:r>
                        <a:rPr lang="en-GB" sz="1100" b="0" i="0" kern="1200" dirty="0">
                          <a:solidFill>
                            <a:schemeClr val="tx1"/>
                          </a:solidFill>
                          <a:latin typeface="+mn-lt"/>
                        </a:rPr>
                        <a:t>Companies classified as producers of firearms and small arms ammunition for civilian market </a:t>
                      </a:r>
                      <a:br>
                        <a:rPr lang="en-GB" sz="1100" b="0" i="0" kern="1200" dirty="0">
                          <a:solidFill>
                            <a:schemeClr val="tx1"/>
                          </a:solidFill>
                          <a:latin typeface="+mn-lt"/>
                        </a:rPr>
                      </a:br>
                      <a:r>
                        <a:rPr lang="en-GB" sz="1100" b="0" i="0" kern="1200" dirty="0">
                          <a:solidFill>
                            <a:schemeClr val="tx1"/>
                          </a:solidFill>
                          <a:latin typeface="+mn-lt"/>
                        </a:rPr>
                        <a:t>or deriving 5% or more revenue from distribution of firearms and small arms</a:t>
                      </a:r>
                    </a:p>
                  </a:txBody>
                  <a:tcPr/>
                </a:tc>
                <a:tc>
                  <a:txBody>
                    <a:bodyPr/>
                    <a:lstStyle/>
                    <a:p>
                      <a:endParaRPr lang="de-DE" sz="1100" dirty="0"/>
                    </a:p>
                  </a:txBody>
                  <a:tcPr/>
                </a:tc>
                <a:extLst>
                  <a:ext uri="{0D108BD9-81ED-4DB2-BD59-A6C34878D82A}">
                    <a16:rowId xmlns:a16="http://schemas.microsoft.com/office/drawing/2014/main" val="994084658"/>
                  </a:ext>
                </a:extLst>
              </a:tr>
              <a:tr h="1010226">
                <a:tc>
                  <a:txBody>
                    <a:bodyPr/>
                    <a:lstStyle/>
                    <a:p>
                      <a:endParaRPr lang="de-DE" sz="1100"/>
                    </a:p>
                  </a:txBody>
                  <a:tcPr/>
                </a:tc>
                <a:tc>
                  <a:txBody>
                    <a:bodyPr/>
                    <a:lstStyle/>
                    <a:p>
                      <a:pPr marL="0" marR="0" lvl="0" indent="0" algn="l" defTabSz="914400" rtl="0" eaLnBrk="1" fontAlgn="auto" latinLnBrk="0" hangingPunct="1">
                        <a:lnSpc>
                          <a:spcPct val="110000"/>
                        </a:lnSpc>
                        <a:spcBef>
                          <a:spcPts val="0"/>
                        </a:spcBef>
                        <a:spcAft>
                          <a:spcPts val="0"/>
                        </a:spcAft>
                        <a:buClrTx/>
                        <a:buSzTx/>
                        <a:buFont typeface="Wingdings" panose="05000000000000000000" pitchFamily="2" charset="2"/>
                        <a:buNone/>
                        <a:tabLst/>
                        <a:defRPr/>
                      </a:pPr>
                      <a:r>
                        <a:rPr lang="en-US" sz="1100" b="1" kern="1200" dirty="0">
                          <a:solidFill>
                            <a:schemeClr val="tx1"/>
                          </a:solidFill>
                          <a:latin typeface="+mn-lt"/>
                        </a:rPr>
                        <a:t>Nuclear Weapons: </a:t>
                      </a:r>
                      <a:r>
                        <a:rPr lang="en-GB" sz="1100" i="0" kern="1200" dirty="0">
                          <a:solidFill>
                            <a:schemeClr val="tx1"/>
                          </a:solidFill>
                          <a:latin typeface="+mn-lt"/>
                        </a:rPr>
                        <a:t>Companies connect with nuclear weapons: Manufacturers, providers of components or auxiliary services related to nuclear warheads and missiles; Assemblers of delivery platforms for nuclear </a:t>
                      </a:r>
                      <a:br>
                        <a:rPr lang="en-GB" sz="1100" i="0" kern="1200" dirty="0">
                          <a:solidFill>
                            <a:schemeClr val="tx1"/>
                          </a:solidFill>
                          <a:latin typeface="+mn-lt"/>
                        </a:rPr>
                      </a:br>
                      <a:r>
                        <a:rPr lang="en-GB" sz="1100" i="0" kern="1200" dirty="0">
                          <a:solidFill>
                            <a:schemeClr val="tx1"/>
                          </a:solidFill>
                          <a:latin typeface="+mn-lt"/>
                        </a:rPr>
                        <a:t>weapons</a:t>
                      </a:r>
                      <a:endParaRPr lang="en-GB" sz="1100" kern="1200" dirty="0">
                        <a:solidFill>
                          <a:schemeClr val="tx1"/>
                        </a:solidFill>
                        <a:latin typeface="+mn-lt"/>
                      </a:endParaRPr>
                    </a:p>
                  </a:txBody>
                  <a:tcPr/>
                </a:tc>
                <a:tc>
                  <a:txBody>
                    <a:bodyPr/>
                    <a:lstStyle/>
                    <a:p>
                      <a:endParaRPr lang="de-DE" sz="1100" dirty="0"/>
                    </a:p>
                  </a:txBody>
                  <a:tcPr/>
                </a:tc>
                <a:extLst>
                  <a:ext uri="{0D108BD9-81ED-4DB2-BD59-A6C34878D82A}">
                    <a16:rowId xmlns:a16="http://schemas.microsoft.com/office/drawing/2014/main" val="2393900944"/>
                  </a:ext>
                </a:extLst>
              </a:tr>
            </a:tbl>
          </a:graphicData>
        </a:graphic>
      </p:graphicFrame>
    </p:spTree>
    <p:extLst>
      <p:ext uri="{BB962C8B-B14F-4D97-AF65-F5344CB8AC3E}">
        <p14:creationId xmlns:p14="http://schemas.microsoft.com/office/powerpoint/2010/main" val="75580420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882F139-D21B-45B2-B54E-44EDC7722B52}"/>
              </a:ext>
            </a:extLst>
          </p:cNvPr>
          <p:cNvSpPr>
            <a:spLocks noGrp="1"/>
          </p:cNvSpPr>
          <p:nvPr>
            <p:ph type="title"/>
          </p:nvPr>
        </p:nvSpPr>
        <p:spPr/>
        <p:txBody>
          <a:bodyPr>
            <a:normAutofit/>
          </a:bodyPr>
          <a:lstStyle/>
          <a:p>
            <a:r>
              <a:rPr lang="en-US" dirty="0"/>
              <a:t>Product Specifications (1/2)</a:t>
            </a:r>
            <a:endParaRPr lang="en-GB" dirty="0"/>
          </a:p>
        </p:txBody>
      </p:sp>
      <p:sp>
        <p:nvSpPr>
          <p:cNvPr id="5" name="TextBox 4">
            <a:extLst>
              <a:ext uri="{FF2B5EF4-FFF2-40B4-BE49-F238E27FC236}">
                <a16:creationId xmlns:a16="http://schemas.microsoft.com/office/drawing/2014/main" id="{3B7172A2-D9CF-4A1D-BB2B-8C3E814AA035}"/>
              </a:ext>
            </a:extLst>
          </p:cNvPr>
          <p:cNvSpPr txBox="1"/>
          <p:nvPr/>
        </p:nvSpPr>
        <p:spPr>
          <a:xfrm>
            <a:off x="1916114" y="5804502"/>
            <a:ext cx="7179461" cy="184666"/>
          </a:xfrm>
          <a:prstGeom prst="rect">
            <a:avLst/>
          </a:prstGeom>
          <a:noFill/>
        </p:spPr>
        <p:txBody>
          <a:bodyPr wrap="square" rtlCol="0">
            <a:spAutoFit/>
          </a:bodyPr>
          <a:lstStyle/>
          <a:p>
            <a:r>
              <a:rPr lang="en-US" sz="600" i="1" dirty="0">
                <a:solidFill>
                  <a:schemeClr val="bg2"/>
                </a:solidFill>
              </a:rPr>
              <a:t>Source: </a:t>
            </a:r>
            <a:r>
              <a:rPr lang="en-GB" sz="600" i="1" dirty="0">
                <a:solidFill>
                  <a:schemeClr val="bg2"/>
                </a:solidFill>
                <a:hlinkClick r:id="rId3">
                  <a:extLst>
                    <a:ext uri="{A12FA001-AC4F-418D-AE19-62706E023703}">
                      <ahyp:hlinkClr xmlns:ahyp="http://schemas.microsoft.com/office/drawing/2018/hyperlinkcolor" val="tx"/>
                    </a:ext>
                  </a:extLst>
                </a:hlinkClick>
              </a:rPr>
              <a:t>https://www.eurexchange.com/resource/blob/1736802/3c240e6ffa2235b577e2ea838e5d2209/data/Eurex_Circular_006_20_en_Attach1.pdf</a:t>
            </a:r>
            <a:endParaRPr lang="en-GB" sz="600" i="1" dirty="0">
              <a:solidFill>
                <a:schemeClr val="bg2"/>
              </a:solidFill>
            </a:endParaRPr>
          </a:p>
        </p:txBody>
      </p:sp>
      <p:graphicFrame>
        <p:nvGraphicFramePr>
          <p:cNvPr id="6" name="Table 5">
            <a:extLst>
              <a:ext uri="{FF2B5EF4-FFF2-40B4-BE49-F238E27FC236}">
                <a16:creationId xmlns:a16="http://schemas.microsoft.com/office/drawing/2014/main" id="{9E6A2D64-69A1-489F-8B13-7D9D731BD8C1}"/>
              </a:ext>
            </a:extLst>
          </p:cNvPr>
          <p:cNvGraphicFramePr>
            <a:graphicFrameLocks noGrp="1"/>
          </p:cNvGraphicFramePr>
          <p:nvPr>
            <p:extLst>
              <p:ext uri="{D42A27DB-BD31-4B8C-83A1-F6EECF244321}">
                <p14:modId xmlns:p14="http://schemas.microsoft.com/office/powerpoint/2010/main" val="2854274460"/>
              </p:ext>
            </p:extLst>
          </p:nvPr>
        </p:nvGraphicFramePr>
        <p:xfrm>
          <a:off x="587376" y="1916113"/>
          <a:ext cx="11017246" cy="4213225"/>
        </p:xfrm>
        <a:graphic>
          <a:graphicData uri="http://schemas.openxmlformats.org/drawingml/2006/table">
            <a:tbl>
              <a:tblPr>
                <a:tableStyleId>{08FB837D-C827-4EFA-A057-4D05807E0F7C}</a:tableStyleId>
              </a:tblPr>
              <a:tblGrid>
                <a:gridCol w="3147786">
                  <a:extLst>
                    <a:ext uri="{9D8B030D-6E8A-4147-A177-3AD203B41FA5}">
                      <a16:colId xmlns:a16="http://schemas.microsoft.com/office/drawing/2014/main" val="688261854"/>
                    </a:ext>
                  </a:extLst>
                </a:gridCol>
                <a:gridCol w="1573892">
                  <a:extLst>
                    <a:ext uri="{9D8B030D-6E8A-4147-A177-3AD203B41FA5}">
                      <a16:colId xmlns:a16="http://schemas.microsoft.com/office/drawing/2014/main" val="2131858044"/>
                    </a:ext>
                  </a:extLst>
                </a:gridCol>
                <a:gridCol w="1573892">
                  <a:extLst>
                    <a:ext uri="{9D8B030D-6E8A-4147-A177-3AD203B41FA5}">
                      <a16:colId xmlns:a16="http://schemas.microsoft.com/office/drawing/2014/main" val="1912488823"/>
                    </a:ext>
                  </a:extLst>
                </a:gridCol>
                <a:gridCol w="1573892">
                  <a:extLst>
                    <a:ext uri="{9D8B030D-6E8A-4147-A177-3AD203B41FA5}">
                      <a16:colId xmlns:a16="http://schemas.microsoft.com/office/drawing/2014/main" val="1992948545"/>
                    </a:ext>
                  </a:extLst>
                </a:gridCol>
                <a:gridCol w="1573892">
                  <a:extLst>
                    <a:ext uri="{9D8B030D-6E8A-4147-A177-3AD203B41FA5}">
                      <a16:colId xmlns:a16="http://schemas.microsoft.com/office/drawing/2014/main" val="326731599"/>
                    </a:ext>
                  </a:extLst>
                </a:gridCol>
                <a:gridCol w="1573892">
                  <a:extLst>
                    <a:ext uri="{9D8B030D-6E8A-4147-A177-3AD203B41FA5}">
                      <a16:colId xmlns:a16="http://schemas.microsoft.com/office/drawing/2014/main" val="2056864170"/>
                    </a:ext>
                  </a:extLst>
                </a:gridCol>
              </a:tblGrid>
              <a:tr h="614393">
                <a:tc>
                  <a:txBody>
                    <a:bodyPr/>
                    <a:lstStyle/>
                    <a:p>
                      <a:pPr algn="l" fontAlgn="ctr"/>
                      <a:r>
                        <a:rPr lang="en-GB" sz="1200" u="none" strike="noStrike" dirty="0">
                          <a:effectLst/>
                        </a:rPr>
                        <a:t> </a:t>
                      </a:r>
                      <a:endParaRPr lang="en-GB" sz="1200" b="1" i="0" u="none" strike="noStrike" dirty="0">
                        <a:solidFill>
                          <a:srgbClr val="FFFFFF"/>
                        </a:solidFill>
                        <a:effectLst/>
                        <a:latin typeface="+mn-lt"/>
                      </a:endParaRPr>
                    </a:p>
                  </a:txBody>
                  <a:tcPr marL="9525" marR="9525" marT="9525" marB="0" anchor="ctr">
                    <a:lnL w="6350" cap="flat" cmpd="sng" algn="ctr">
                      <a:noFill/>
                      <a:prstDash val="solid"/>
                      <a:miter lim="800000"/>
                    </a:lnL>
                    <a:lnR w="12700" cap="flat" cmpd="sng" algn="ctr">
                      <a:solidFill>
                        <a:schemeClr val="bg1"/>
                      </a:solidFill>
                      <a:prstDash val="solid"/>
                      <a:round/>
                      <a:headEnd type="none" w="med" len="med"/>
                      <a:tailEnd type="none" w="med" len="med"/>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tcPr>
                </a:tc>
                <a:tc>
                  <a:txBody>
                    <a:bodyPr/>
                    <a:lstStyle/>
                    <a:p>
                      <a:pPr algn="ctr" fontAlgn="ctr"/>
                      <a:r>
                        <a:rPr lang="en-US" sz="1200" u="none" strike="noStrike" dirty="0">
                          <a:solidFill>
                            <a:schemeClr val="bg1"/>
                          </a:solidFill>
                          <a:effectLst/>
                        </a:rPr>
                        <a:t>MSCI World ESG Screened futures</a:t>
                      </a:r>
                      <a:endParaRPr lang="en-US" sz="1200" b="1" i="0" u="none" strike="noStrike" dirty="0">
                        <a:solidFill>
                          <a:schemeClr val="bg1"/>
                        </a:solidFill>
                        <a:effectLst/>
                        <a:latin typeface="+mn-lt"/>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solidFill>
                      <a:srgbClr val="201751"/>
                    </a:solidFill>
                  </a:tcPr>
                </a:tc>
                <a:tc>
                  <a:txBody>
                    <a:bodyPr/>
                    <a:lstStyle/>
                    <a:p>
                      <a:pPr algn="ctr" fontAlgn="ctr"/>
                      <a:r>
                        <a:rPr lang="en-GB" sz="1200" u="none" strike="noStrike" dirty="0">
                          <a:solidFill>
                            <a:schemeClr val="bg1"/>
                          </a:solidFill>
                          <a:effectLst/>
                        </a:rPr>
                        <a:t>MSCI EM ESG Screened futures</a:t>
                      </a:r>
                      <a:endParaRPr lang="en-GB" sz="1200" b="1" i="0" u="none" strike="noStrike" dirty="0">
                        <a:solidFill>
                          <a:schemeClr val="bg1"/>
                        </a:solidFill>
                        <a:effectLst/>
                        <a:latin typeface="+mn-lt"/>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solidFill>
                      <a:srgbClr val="201751"/>
                    </a:solidFill>
                  </a:tcPr>
                </a:tc>
                <a:tc>
                  <a:txBody>
                    <a:bodyPr/>
                    <a:lstStyle/>
                    <a:p>
                      <a:pPr algn="ctr" fontAlgn="ctr"/>
                      <a:r>
                        <a:rPr lang="en-US" sz="1200" u="none" strike="noStrike" dirty="0">
                          <a:solidFill>
                            <a:schemeClr val="bg1"/>
                          </a:solidFill>
                          <a:effectLst/>
                        </a:rPr>
                        <a:t>MSCI EAFE ESG Screened futures</a:t>
                      </a:r>
                      <a:endParaRPr lang="en-US" sz="1200" b="1" i="0" u="none" strike="noStrike" dirty="0">
                        <a:solidFill>
                          <a:schemeClr val="bg1"/>
                        </a:solidFill>
                        <a:effectLst/>
                        <a:latin typeface="+mn-lt"/>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solidFill>
                      <a:srgbClr val="201751"/>
                    </a:solidFill>
                  </a:tcPr>
                </a:tc>
                <a:tc>
                  <a:txBody>
                    <a:bodyPr/>
                    <a:lstStyle/>
                    <a:p>
                      <a:pPr algn="ctr" fontAlgn="ctr"/>
                      <a:r>
                        <a:rPr lang="en-GB" sz="1200" u="none" strike="noStrike" dirty="0">
                          <a:solidFill>
                            <a:schemeClr val="bg1"/>
                          </a:solidFill>
                          <a:effectLst/>
                        </a:rPr>
                        <a:t>MSCI USA ESG Screened futures</a:t>
                      </a:r>
                      <a:endParaRPr lang="en-GB" sz="1200" b="1" i="0" u="none" strike="noStrike" dirty="0">
                        <a:solidFill>
                          <a:schemeClr val="bg1"/>
                        </a:solidFill>
                        <a:effectLst/>
                        <a:latin typeface="+mn-lt"/>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solidFill>
                      <a:srgbClr val="201751"/>
                    </a:solidFill>
                  </a:tcPr>
                </a:tc>
                <a:tc>
                  <a:txBody>
                    <a:bodyPr/>
                    <a:lstStyle/>
                    <a:p>
                      <a:pPr algn="ctr" fontAlgn="ctr"/>
                      <a:r>
                        <a:rPr lang="en-US" sz="1200" u="none" strike="noStrike" dirty="0">
                          <a:solidFill>
                            <a:schemeClr val="bg1"/>
                          </a:solidFill>
                          <a:effectLst/>
                        </a:rPr>
                        <a:t>MSCI Japan ESG Screened futures</a:t>
                      </a:r>
                      <a:endParaRPr lang="en-US" sz="1200" b="1" i="0" u="none" strike="noStrike" dirty="0">
                        <a:solidFill>
                          <a:schemeClr val="bg1"/>
                        </a:solidFill>
                        <a:effectLst/>
                        <a:latin typeface="+mn-lt"/>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solidFill>
                      <a:srgbClr val="201751"/>
                    </a:solidFill>
                  </a:tcPr>
                </a:tc>
                <a:extLst>
                  <a:ext uri="{0D108BD9-81ED-4DB2-BD59-A6C34878D82A}">
                    <a16:rowId xmlns:a16="http://schemas.microsoft.com/office/drawing/2014/main" val="31933916"/>
                  </a:ext>
                </a:extLst>
              </a:tr>
              <a:tr h="449854">
                <a:tc>
                  <a:txBody>
                    <a:bodyPr/>
                    <a:lstStyle/>
                    <a:p>
                      <a:pPr algn="l" fontAlgn="ctr"/>
                      <a:r>
                        <a:rPr lang="en-GB" sz="1200" u="none" strike="noStrike" dirty="0">
                          <a:solidFill>
                            <a:srgbClr val="F3F3F3"/>
                          </a:solidFill>
                          <a:effectLst/>
                        </a:rPr>
                        <a:t>  EUREX Product Code</a:t>
                      </a:r>
                      <a:endParaRPr lang="en-GB" sz="1200" b="1" i="0" u="none" strike="noStrike" dirty="0">
                        <a:solidFill>
                          <a:srgbClr val="F3F3F3"/>
                        </a:solidFill>
                        <a:effectLst/>
                        <a:latin typeface="+mn-lt"/>
                      </a:endParaRPr>
                    </a:p>
                  </a:txBody>
                  <a:tcPr marL="9525" marR="9525" marT="9525" marB="0" anchor="ctr">
                    <a:lnL w="6350" cap="flat" cmpd="sng" algn="ctr">
                      <a:noFill/>
                      <a:prstDash val="solid"/>
                      <a:miter lim="800000"/>
                    </a:lnL>
                    <a:lnR w="6350" cap="flat" cmpd="sng" algn="ctr">
                      <a:noFill/>
                      <a:prstDash val="solid"/>
                      <a:miter lim="800000"/>
                    </a:lnR>
                    <a:lnT w="6350" cap="flat" cmpd="sng" algn="ctr">
                      <a:noFill/>
                      <a:prstDash val="solid"/>
                      <a:miter lim="800000"/>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01751"/>
                    </a:solidFill>
                  </a:tcPr>
                </a:tc>
                <a:tc>
                  <a:txBody>
                    <a:bodyPr/>
                    <a:lstStyle/>
                    <a:p>
                      <a:pPr algn="ctr" fontAlgn="ctr"/>
                      <a:r>
                        <a:rPr lang="en-GB" sz="1200" u="none" strike="noStrike" dirty="0">
                          <a:effectLst/>
                        </a:rPr>
                        <a:t>FMSW</a:t>
                      </a:r>
                      <a:endParaRPr lang="en-GB" sz="1200" b="0" i="0" u="none" strike="noStrike" dirty="0">
                        <a:solidFill>
                          <a:srgbClr val="000000"/>
                        </a:solidFill>
                        <a:effectLst/>
                        <a:latin typeface="+mn-lt"/>
                      </a:endParaRPr>
                    </a:p>
                  </a:txBody>
                  <a:tcPr marL="9525" marR="9525" marT="9525" marB="0" anchor="ctr">
                    <a:lnL w="6350" cap="flat" cmpd="sng" algn="ctr">
                      <a:noFill/>
                      <a:prstDash val="solid"/>
                      <a:miter lim="800000"/>
                    </a:lnL>
                    <a:lnR w="12700" cap="flat" cmpd="sng" algn="ctr">
                      <a:solidFill>
                        <a:schemeClr val="accent5"/>
                      </a:solidFill>
                      <a:prstDash val="solid"/>
                      <a:round/>
                      <a:headEnd type="none" w="med" len="med"/>
                      <a:tailEnd type="none" w="med" len="med"/>
                    </a:lnR>
                    <a:lnT w="6350" cap="flat" cmpd="sng" algn="ctr">
                      <a:noFill/>
                      <a:prstDash val="solid"/>
                      <a:miter lim="800000"/>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GB" sz="1200" u="none" strike="noStrike" dirty="0">
                          <a:effectLst/>
                        </a:rPr>
                        <a:t>FMSM</a:t>
                      </a:r>
                      <a:endParaRPr lang="en-GB" sz="1200" b="0" i="0" u="none" strike="noStrike" dirty="0">
                        <a:solidFill>
                          <a:srgbClr val="000000"/>
                        </a:solidFill>
                        <a:effectLst/>
                        <a:latin typeface="+mn-lt"/>
                      </a:endParaRPr>
                    </a:p>
                  </a:txBody>
                  <a:tcPr marL="9525" marR="9525" marT="9525" marB="0" anchor="ct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6350" cap="flat" cmpd="sng" algn="ctr">
                      <a:noFill/>
                      <a:prstDash val="solid"/>
                      <a:miter lim="800000"/>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GB" sz="1200" u="none" strike="noStrike" dirty="0">
                          <a:effectLst/>
                        </a:rPr>
                        <a:t>FMSF</a:t>
                      </a:r>
                      <a:endParaRPr lang="en-GB" sz="1200" b="0" i="0" u="none" strike="noStrike" dirty="0">
                        <a:solidFill>
                          <a:srgbClr val="000000"/>
                        </a:solidFill>
                        <a:effectLst/>
                        <a:latin typeface="+mn-lt"/>
                      </a:endParaRPr>
                    </a:p>
                  </a:txBody>
                  <a:tcPr marL="9525" marR="9525" marT="9525" marB="0" anchor="ct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6350" cap="flat" cmpd="sng" algn="ctr">
                      <a:noFill/>
                      <a:prstDash val="solid"/>
                      <a:miter lim="800000"/>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GB" sz="1200" u="none" strike="noStrike" dirty="0">
                          <a:effectLst/>
                        </a:rPr>
                        <a:t>FMSU</a:t>
                      </a:r>
                      <a:endParaRPr lang="en-GB" sz="1200" b="0" i="0" u="none" strike="noStrike" dirty="0">
                        <a:solidFill>
                          <a:srgbClr val="000000"/>
                        </a:solidFill>
                        <a:effectLst/>
                        <a:latin typeface="+mn-lt"/>
                      </a:endParaRPr>
                    </a:p>
                  </a:txBody>
                  <a:tcPr marL="9525" marR="9525" marT="9525" marB="0" anchor="ct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6350" cap="flat" cmpd="sng" algn="ctr">
                      <a:noFill/>
                      <a:prstDash val="solid"/>
                      <a:miter lim="800000"/>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GB" sz="1200" u="none" strike="noStrike" dirty="0">
                          <a:effectLst/>
                        </a:rPr>
                        <a:t>FMSJ</a:t>
                      </a:r>
                      <a:endParaRPr lang="en-GB" sz="1200" b="0" i="0" u="none" strike="noStrike" dirty="0">
                        <a:solidFill>
                          <a:srgbClr val="000000"/>
                        </a:solidFill>
                        <a:effectLst/>
                        <a:latin typeface="+mn-lt"/>
                      </a:endParaRPr>
                    </a:p>
                  </a:txBody>
                  <a:tcPr marL="9525" marR="9525" marT="9525" marB="0" anchor="ct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6350" cap="flat" cmpd="sng" algn="ctr">
                      <a:noFill/>
                      <a:prstDash val="solid"/>
                      <a:miter lim="800000"/>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311951018"/>
                  </a:ext>
                </a:extLst>
              </a:tr>
              <a:tr h="449854">
                <a:tc>
                  <a:txBody>
                    <a:bodyPr/>
                    <a:lstStyle/>
                    <a:p>
                      <a:pPr algn="l" fontAlgn="ctr"/>
                      <a:r>
                        <a:rPr lang="en-GB" sz="1200" u="none" strike="noStrike" dirty="0">
                          <a:solidFill>
                            <a:srgbClr val="F3F3F3"/>
                          </a:solidFill>
                          <a:effectLst/>
                        </a:rPr>
                        <a:t>  Index Type</a:t>
                      </a:r>
                      <a:endParaRPr lang="en-GB" sz="1200" b="1" i="0" u="none" strike="noStrike" dirty="0">
                        <a:solidFill>
                          <a:srgbClr val="F3F3F3"/>
                        </a:solidFill>
                        <a:effectLst/>
                        <a:latin typeface="+mn-lt"/>
                      </a:endParaRPr>
                    </a:p>
                  </a:txBody>
                  <a:tcPr marL="9525" marR="9525" marT="9525" marB="0" anchor="ctr">
                    <a:lnL w="6350" cap="flat" cmpd="sng" algn="ctr">
                      <a:noFill/>
                      <a:prstDash val="solid"/>
                      <a:miter lim="800000"/>
                    </a:lnL>
                    <a:lnR w="6350" cap="flat" cmpd="sng" algn="ctr">
                      <a:noFill/>
                      <a:prstDash val="solid"/>
                      <a:miter lim="800000"/>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01751"/>
                    </a:solidFill>
                  </a:tcPr>
                </a:tc>
                <a:tc>
                  <a:txBody>
                    <a:bodyPr/>
                    <a:lstStyle/>
                    <a:p>
                      <a:pPr algn="ctr" fontAlgn="ctr"/>
                      <a:r>
                        <a:rPr lang="en-GB" sz="1200" u="none" strike="noStrike" dirty="0">
                          <a:effectLst/>
                        </a:rPr>
                        <a:t>USD/NTR</a:t>
                      </a:r>
                      <a:endParaRPr lang="en-GB" sz="1200" b="0" i="0" u="none" strike="noStrike" dirty="0">
                        <a:solidFill>
                          <a:srgbClr val="000000"/>
                        </a:solidFill>
                        <a:effectLst/>
                        <a:latin typeface="+mn-lt"/>
                      </a:endParaRPr>
                    </a:p>
                  </a:txBody>
                  <a:tcPr marL="9525" marR="9525" marT="9525" marB="0" anchor="ctr">
                    <a:lnL w="6350" cap="flat" cmpd="sng" algn="ctr">
                      <a:noFill/>
                      <a:prstDash val="solid"/>
                      <a:miter lim="800000"/>
                    </a:lnL>
                    <a:lnR w="12700" cap="flat" cmpd="sng" algn="ctr">
                      <a:solidFill>
                        <a:schemeClr val="accent5"/>
                      </a:solid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F3F3F3"/>
                    </a:solidFill>
                  </a:tcPr>
                </a:tc>
                <a:tc>
                  <a:txBody>
                    <a:bodyPr/>
                    <a:lstStyle/>
                    <a:p>
                      <a:pPr algn="ctr" fontAlgn="ctr"/>
                      <a:r>
                        <a:rPr lang="en-GB" sz="1200" u="none" strike="noStrike" dirty="0">
                          <a:effectLst/>
                        </a:rPr>
                        <a:t>USD/NTR</a:t>
                      </a:r>
                      <a:endParaRPr lang="en-GB" sz="1200" b="0" i="0" u="none" strike="noStrike" dirty="0">
                        <a:solidFill>
                          <a:srgbClr val="000000"/>
                        </a:solidFill>
                        <a:effectLst/>
                        <a:latin typeface="+mn-lt"/>
                      </a:endParaRPr>
                    </a:p>
                  </a:txBody>
                  <a:tcPr marL="9525" marR="9525" marT="9525" marB="0" anchor="ctr">
                    <a:lnL w="12700" cap="flat" cmpd="sng" algn="ctr">
                      <a:solidFill>
                        <a:schemeClr val="accent5"/>
                      </a:solid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F3F3F3"/>
                    </a:solidFill>
                  </a:tcPr>
                </a:tc>
                <a:tc>
                  <a:txBody>
                    <a:bodyPr/>
                    <a:lstStyle/>
                    <a:p>
                      <a:pPr algn="ctr" fontAlgn="ctr"/>
                      <a:r>
                        <a:rPr lang="en-GB" sz="1200" u="none" strike="noStrike" dirty="0">
                          <a:effectLst/>
                        </a:rPr>
                        <a:t>USD/NTR</a:t>
                      </a:r>
                      <a:endParaRPr lang="en-GB" sz="1200" b="0" i="0" u="none" strike="noStrike" dirty="0">
                        <a:solidFill>
                          <a:srgbClr val="000000"/>
                        </a:solidFill>
                        <a:effectLst/>
                        <a:latin typeface="+mn-lt"/>
                      </a:endParaRPr>
                    </a:p>
                  </a:txBody>
                  <a:tcPr marL="9525" marR="9525" marT="9525"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F3F3F3"/>
                    </a:solidFill>
                  </a:tcPr>
                </a:tc>
                <a:tc>
                  <a:txBody>
                    <a:bodyPr/>
                    <a:lstStyle/>
                    <a:p>
                      <a:pPr algn="ctr" fontAlgn="ctr"/>
                      <a:r>
                        <a:rPr lang="en-GB" sz="1200" u="none" strike="noStrike" dirty="0">
                          <a:effectLst/>
                        </a:rPr>
                        <a:t>USD/NTR</a:t>
                      </a:r>
                      <a:endParaRPr lang="en-GB" sz="1200" b="0" i="0" u="none" strike="noStrike" dirty="0">
                        <a:solidFill>
                          <a:srgbClr val="000000"/>
                        </a:solidFill>
                        <a:effectLst/>
                        <a:latin typeface="+mn-lt"/>
                      </a:endParaRPr>
                    </a:p>
                  </a:txBody>
                  <a:tcPr marL="9525" marR="9525" marT="9525" marB="0" anchor="ctr">
                    <a:lnL w="9525" cap="flat" cmpd="sng" algn="ctr">
                      <a:noFill/>
                      <a:prstDash val="solid"/>
                      <a:round/>
                      <a:headEnd type="none" w="med" len="med"/>
                      <a:tailEnd type="none" w="med" len="med"/>
                    </a:lnL>
                    <a:lnR w="12700" cap="flat" cmpd="sng" algn="ctr">
                      <a:solidFill>
                        <a:schemeClr val="accent5"/>
                      </a:solid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F3F3F3"/>
                    </a:solidFill>
                  </a:tcPr>
                </a:tc>
                <a:tc>
                  <a:txBody>
                    <a:bodyPr/>
                    <a:lstStyle/>
                    <a:p>
                      <a:pPr algn="ctr" fontAlgn="ctr"/>
                      <a:r>
                        <a:rPr lang="en-GB" sz="1200" u="none" strike="noStrike" dirty="0">
                          <a:effectLst/>
                        </a:rPr>
                        <a:t>USD/NTR</a:t>
                      </a:r>
                      <a:endParaRPr lang="en-GB" sz="1200" b="0" i="0" u="none" strike="noStrike" dirty="0">
                        <a:solidFill>
                          <a:srgbClr val="000000"/>
                        </a:solidFill>
                        <a:effectLst/>
                        <a:latin typeface="+mn-lt"/>
                      </a:endParaRPr>
                    </a:p>
                  </a:txBody>
                  <a:tcPr marL="9525" marR="9525" marT="9525" marB="0" anchor="ct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F3F3F3"/>
                    </a:solidFill>
                  </a:tcPr>
                </a:tc>
                <a:extLst>
                  <a:ext uri="{0D108BD9-81ED-4DB2-BD59-A6C34878D82A}">
                    <a16:rowId xmlns:a16="http://schemas.microsoft.com/office/drawing/2014/main" val="532318259"/>
                  </a:ext>
                </a:extLst>
              </a:tr>
              <a:tr h="449854">
                <a:tc>
                  <a:txBody>
                    <a:bodyPr/>
                    <a:lstStyle/>
                    <a:p>
                      <a:pPr algn="l" fontAlgn="ctr"/>
                      <a:r>
                        <a:rPr lang="en-GB" sz="1200" u="none" strike="noStrike" dirty="0">
                          <a:solidFill>
                            <a:srgbClr val="F3F3F3"/>
                          </a:solidFill>
                          <a:effectLst/>
                        </a:rPr>
                        <a:t>  Bloomberg Product Code</a:t>
                      </a:r>
                      <a:endParaRPr lang="en-GB" sz="1200" b="1" i="0" u="none" strike="noStrike" dirty="0">
                        <a:solidFill>
                          <a:srgbClr val="F3F3F3"/>
                        </a:solidFill>
                        <a:effectLst/>
                        <a:latin typeface="+mn-lt"/>
                      </a:endParaRPr>
                    </a:p>
                  </a:txBody>
                  <a:tcPr marL="9525" marR="9525" marT="9525" marB="0" anchor="ctr">
                    <a:lnL w="6350" cap="flat" cmpd="sng" algn="ctr">
                      <a:noFill/>
                      <a:prstDash val="solid"/>
                      <a:miter lim="800000"/>
                    </a:lnL>
                    <a:lnR w="6350" cap="flat" cmpd="sng" algn="ctr">
                      <a:noFill/>
                      <a:prstDash val="solid"/>
                      <a:miter lim="800000"/>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01751"/>
                    </a:solidFill>
                  </a:tcPr>
                </a:tc>
                <a:tc>
                  <a:txBody>
                    <a:bodyPr/>
                    <a:lstStyle/>
                    <a:p>
                      <a:pPr algn="ctr" fontAlgn="ctr"/>
                      <a:r>
                        <a:rPr lang="en-GB" sz="1200" u="none" strike="noStrike" dirty="0">
                          <a:effectLst/>
                        </a:rPr>
                        <a:t>HRLA</a:t>
                      </a:r>
                      <a:endParaRPr lang="en-GB" sz="1200" b="0" i="0" u="none" strike="noStrike" dirty="0">
                        <a:solidFill>
                          <a:srgbClr val="000000"/>
                        </a:solidFill>
                        <a:effectLst/>
                        <a:latin typeface="+mn-lt"/>
                      </a:endParaRPr>
                    </a:p>
                  </a:txBody>
                  <a:tcPr marL="9525" marR="9525" marT="9525" marB="0" anchor="ctr">
                    <a:lnL w="6350" cap="flat" cmpd="sng" algn="ctr">
                      <a:noFill/>
                      <a:prstDash val="solid"/>
                      <a:miter lim="800000"/>
                    </a:lnL>
                    <a:lnR w="12700" cap="flat" cmpd="sng" algn="ctr">
                      <a:solidFill>
                        <a:schemeClr val="accent5"/>
                      </a:solid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GB" sz="1200" u="none" strike="noStrike" dirty="0">
                          <a:effectLst/>
                        </a:rPr>
                        <a:t>HRRA</a:t>
                      </a:r>
                      <a:endParaRPr lang="en-GB" sz="1200" b="0" i="0" u="none" strike="noStrike" dirty="0">
                        <a:solidFill>
                          <a:srgbClr val="000000"/>
                        </a:solidFill>
                        <a:effectLst/>
                        <a:latin typeface="+mn-lt"/>
                      </a:endParaRPr>
                    </a:p>
                  </a:txBody>
                  <a:tcPr marL="9525" marR="9525" marT="9525" marB="0" anchor="ct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9525"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GB" sz="1200" u="none" strike="noStrike" dirty="0">
                          <a:effectLst/>
                        </a:rPr>
                        <a:t>HRWA</a:t>
                      </a:r>
                      <a:endParaRPr lang="en-GB" sz="1200" b="0" i="0" u="none" strike="noStrike" dirty="0">
                        <a:solidFill>
                          <a:srgbClr val="000000"/>
                        </a:solidFill>
                        <a:effectLst/>
                        <a:latin typeface="+mn-lt"/>
                      </a:endParaRPr>
                    </a:p>
                  </a:txBody>
                  <a:tcPr marL="9525" marR="9525" marT="9525" marB="0" anchor="ct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9525"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GB" sz="1200" u="none" strike="noStrike" dirty="0">
                          <a:effectLst/>
                        </a:rPr>
                        <a:t>HRIA</a:t>
                      </a:r>
                      <a:endParaRPr lang="en-GB" sz="1200" b="0" i="0" u="none" strike="noStrike" dirty="0">
                        <a:solidFill>
                          <a:srgbClr val="000000"/>
                        </a:solidFill>
                        <a:effectLst/>
                        <a:latin typeface="+mn-lt"/>
                      </a:endParaRPr>
                    </a:p>
                  </a:txBody>
                  <a:tcPr marL="9525" marR="9525" marT="9525" marB="0" anchor="ct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9525"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GB" sz="1200" u="none" strike="noStrike" dirty="0">
                          <a:effectLst/>
                        </a:rPr>
                        <a:t>HRYA</a:t>
                      </a:r>
                      <a:endParaRPr lang="en-GB" sz="1200" b="0" i="0" u="none" strike="noStrike" dirty="0">
                        <a:solidFill>
                          <a:srgbClr val="000000"/>
                        </a:solidFill>
                        <a:effectLst/>
                        <a:latin typeface="+mn-lt"/>
                      </a:endParaRPr>
                    </a:p>
                  </a:txBody>
                  <a:tcPr marL="9525" marR="9525" marT="9525" marB="0" anchor="ct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9525"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581330996"/>
                  </a:ext>
                </a:extLst>
              </a:tr>
              <a:tr h="449854">
                <a:tc>
                  <a:txBody>
                    <a:bodyPr/>
                    <a:lstStyle/>
                    <a:p>
                      <a:pPr algn="l" fontAlgn="ctr"/>
                      <a:r>
                        <a:rPr lang="en-GB" sz="1200" u="none" strike="noStrike" dirty="0">
                          <a:solidFill>
                            <a:srgbClr val="F3F3F3"/>
                          </a:solidFill>
                          <a:effectLst/>
                        </a:rPr>
                        <a:t>  Contract Multiplier (USD) </a:t>
                      </a:r>
                      <a:endParaRPr lang="en-GB" sz="1200" b="1" i="0" u="none" strike="noStrike" dirty="0">
                        <a:solidFill>
                          <a:srgbClr val="F3F3F3"/>
                        </a:solidFill>
                        <a:effectLst/>
                        <a:latin typeface="+mn-lt"/>
                      </a:endParaRPr>
                    </a:p>
                  </a:txBody>
                  <a:tcPr marL="9525" marR="9525" marT="9525" marB="0" anchor="ctr">
                    <a:lnL w="6350" cap="flat" cmpd="sng" algn="ctr">
                      <a:noFill/>
                      <a:prstDash val="solid"/>
                      <a:miter lim="800000"/>
                    </a:lnL>
                    <a:lnR w="6350" cap="flat" cmpd="sng" algn="ctr">
                      <a:noFill/>
                      <a:prstDash val="solid"/>
                      <a:miter lim="800000"/>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01751"/>
                    </a:solidFill>
                  </a:tcPr>
                </a:tc>
                <a:tc gridSpan="5">
                  <a:txBody>
                    <a:bodyPr/>
                    <a:lstStyle/>
                    <a:p>
                      <a:pPr algn="ctr" fontAlgn="ctr"/>
                      <a:r>
                        <a:rPr lang="en-US" sz="1200" u="none" strike="noStrike" dirty="0">
                          <a:effectLst/>
                        </a:rPr>
                        <a:t>USD 10 per Index point</a:t>
                      </a:r>
                      <a:endParaRPr lang="en-US" sz="1200" b="0" i="0" u="none" strike="noStrike" dirty="0">
                        <a:solidFill>
                          <a:srgbClr val="000000"/>
                        </a:solidFill>
                        <a:effectLst/>
                        <a:latin typeface="+mn-lt"/>
                      </a:endParaRPr>
                    </a:p>
                  </a:txBody>
                  <a:tcPr marL="9525" marR="9525" marT="9525" marB="0" anchor="ctr">
                    <a:lnL w="6350" cap="flat" cmpd="sng" algn="ctr">
                      <a:noFill/>
                      <a:prstDash val="solid"/>
                      <a:miter lim="800000"/>
                    </a:lnL>
                    <a:lnR w="12700"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F3F3F3"/>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859833249"/>
                  </a:ext>
                </a:extLst>
              </a:tr>
              <a:tr h="449854">
                <a:tc>
                  <a:txBody>
                    <a:bodyPr/>
                    <a:lstStyle/>
                    <a:p>
                      <a:pPr algn="l" fontAlgn="ctr"/>
                      <a:r>
                        <a:rPr lang="en-GB" sz="1200" u="none" strike="noStrike" dirty="0">
                          <a:solidFill>
                            <a:srgbClr val="F3F3F3"/>
                          </a:solidFill>
                          <a:effectLst/>
                        </a:rPr>
                        <a:t>  Minimum Price Change</a:t>
                      </a:r>
                      <a:endParaRPr lang="en-GB" sz="1200" b="1" i="0" u="none" strike="noStrike" dirty="0">
                        <a:solidFill>
                          <a:srgbClr val="F3F3F3"/>
                        </a:solidFill>
                        <a:effectLst/>
                        <a:latin typeface="+mn-lt"/>
                      </a:endParaRPr>
                    </a:p>
                  </a:txBody>
                  <a:tcPr marL="9525" marR="9525" marT="9525" marB="0" anchor="ctr">
                    <a:lnL w="6350" cap="flat" cmpd="sng" algn="ctr">
                      <a:noFill/>
                      <a:prstDash val="solid"/>
                      <a:miter lim="800000"/>
                    </a:lnL>
                    <a:lnR w="6350" cap="flat" cmpd="sng" algn="ctr">
                      <a:noFill/>
                      <a:prstDash val="solid"/>
                      <a:miter lim="800000"/>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01751"/>
                    </a:solidFill>
                  </a:tcPr>
                </a:tc>
                <a:tc gridSpan="5">
                  <a:txBody>
                    <a:bodyPr/>
                    <a:lstStyle/>
                    <a:p>
                      <a:pPr algn="ctr" fontAlgn="ctr"/>
                      <a:r>
                        <a:rPr lang="en-US" sz="1200" u="none" strike="noStrike" dirty="0">
                          <a:effectLst/>
                        </a:rPr>
                        <a:t>USD  0.5 index points</a:t>
                      </a:r>
                      <a:endParaRPr lang="en-US" sz="1200" b="0" i="0" u="none" strike="noStrike" dirty="0">
                        <a:solidFill>
                          <a:srgbClr val="000000"/>
                        </a:solidFill>
                        <a:effectLst/>
                        <a:latin typeface="+mn-lt"/>
                      </a:endParaRPr>
                    </a:p>
                  </a:txBody>
                  <a:tcPr marL="9525" marR="9525" marT="9525" marB="0" anchor="ctr">
                    <a:lnL w="6350" cap="flat" cmpd="sng" algn="ctr">
                      <a:noFill/>
                      <a:prstDash val="solid"/>
                      <a:miter lim="800000"/>
                    </a:lnL>
                    <a:lnR w="12700" cap="flat" cmpd="sng" algn="ctr">
                      <a:solidFill>
                        <a:schemeClr val="accent5"/>
                      </a:solid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537403063"/>
                  </a:ext>
                </a:extLst>
              </a:tr>
              <a:tr h="449854">
                <a:tc>
                  <a:txBody>
                    <a:bodyPr/>
                    <a:lstStyle/>
                    <a:p>
                      <a:pPr algn="l" fontAlgn="ctr"/>
                      <a:r>
                        <a:rPr lang="en-GB" sz="1200" u="none" strike="noStrike" dirty="0">
                          <a:solidFill>
                            <a:srgbClr val="F3F3F3"/>
                          </a:solidFill>
                          <a:effectLst/>
                        </a:rPr>
                        <a:t>  Minimum Block Trade Size</a:t>
                      </a:r>
                      <a:endParaRPr lang="en-GB" sz="1200" b="1" i="0" u="none" strike="noStrike" dirty="0">
                        <a:solidFill>
                          <a:srgbClr val="F3F3F3"/>
                        </a:solidFill>
                        <a:effectLst/>
                        <a:latin typeface="+mn-lt"/>
                      </a:endParaRPr>
                    </a:p>
                  </a:txBody>
                  <a:tcPr marL="9525" marR="9525" marT="9525" marB="0" anchor="ctr">
                    <a:lnL w="6350" cap="flat" cmpd="sng" algn="ctr">
                      <a:noFill/>
                      <a:prstDash val="solid"/>
                      <a:miter lim="800000"/>
                    </a:lnL>
                    <a:lnR w="6350" cap="flat" cmpd="sng" algn="ctr">
                      <a:noFill/>
                      <a:prstDash val="solid"/>
                      <a:miter lim="800000"/>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01751"/>
                    </a:solidFill>
                  </a:tcPr>
                </a:tc>
                <a:tc>
                  <a:txBody>
                    <a:bodyPr/>
                    <a:lstStyle/>
                    <a:p>
                      <a:pPr algn="ctr" fontAlgn="ctr"/>
                      <a:r>
                        <a:rPr lang="en-GB" sz="1200" u="none" strike="noStrike" dirty="0">
                          <a:effectLst/>
                        </a:rPr>
                        <a:t>100</a:t>
                      </a:r>
                      <a:endParaRPr lang="en-GB" sz="1200" b="0" i="0" u="none" strike="noStrike" dirty="0">
                        <a:solidFill>
                          <a:srgbClr val="000000"/>
                        </a:solidFill>
                        <a:effectLst/>
                        <a:latin typeface="+mn-lt"/>
                      </a:endParaRPr>
                    </a:p>
                  </a:txBody>
                  <a:tcPr marL="9525" marR="9525" marT="9525" marB="0" anchor="ctr">
                    <a:lnL w="6350" cap="flat" cmpd="sng" algn="ctr">
                      <a:noFill/>
                      <a:prstDash val="solid"/>
                      <a:miter lim="800000"/>
                    </a:lnL>
                    <a:lnR w="12700" cap="flat" cmpd="sng" algn="ctr">
                      <a:solidFill>
                        <a:schemeClr val="accent5"/>
                      </a:solid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F3F3F3"/>
                    </a:solidFill>
                  </a:tcPr>
                </a:tc>
                <a:tc>
                  <a:txBody>
                    <a:bodyPr/>
                    <a:lstStyle/>
                    <a:p>
                      <a:pPr algn="ctr" fontAlgn="ctr"/>
                      <a:r>
                        <a:rPr lang="en-GB" sz="1200" u="none" strike="noStrike" dirty="0">
                          <a:effectLst/>
                        </a:rPr>
                        <a:t>50</a:t>
                      </a:r>
                      <a:endParaRPr lang="en-GB" sz="1200" b="0" i="0" u="none" strike="noStrike" dirty="0">
                        <a:solidFill>
                          <a:srgbClr val="000000"/>
                        </a:solidFill>
                        <a:effectLst/>
                        <a:latin typeface="+mn-lt"/>
                      </a:endParaRPr>
                    </a:p>
                  </a:txBody>
                  <a:tcPr marL="9525" marR="9525" marT="9525" marB="0" anchor="ct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3F3F3"/>
                    </a:solidFill>
                  </a:tcPr>
                </a:tc>
                <a:tc>
                  <a:txBody>
                    <a:bodyPr/>
                    <a:lstStyle/>
                    <a:p>
                      <a:pPr algn="ctr" fontAlgn="ctr"/>
                      <a:r>
                        <a:rPr lang="en-GB" sz="1200" u="none" strike="noStrike" dirty="0">
                          <a:effectLst/>
                        </a:rPr>
                        <a:t>50</a:t>
                      </a:r>
                      <a:endParaRPr lang="en-GB" sz="1200" b="0" i="0" u="none" strike="noStrike" dirty="0">
                        <a:solidFill>
                          <a:srgbClr val="000000"/>
                        </a:solidFill>
                        <a:effectLst/>
                        <a:latin typeface="+mn-lt"/>
                      </a:endParaRPr>
                    </a:p>
                  </a:txBody>
                  <a:tcPr marL="9525" marR="9525" marT="9525" marB="0" anchor="ct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3F3F3"/>
                    </a:solidFill>
                  </a:tcPr>
                </a:tc>
                <a:tc>
                  <a:txBody>
                    <a:bodyPr/>
                    <a:lstStyle/>
                    <a:p>
                      <a:pPr algn="ctr" fontAlgn="ctr"/>
                      <a:r>
                        <a:rPr lang="en-GB" sz="1200" u="none" strike="noStrike" dirty="0">
                          <a:effectLst/>
                        </a:rPr>
                        <a:t>100</a:t>
                      </a:r>
                      <a:endParaRPr lang="en-GB" sz="1200" b="0" i="0" u="none" strike="noStrike" dirty="0">
                        <a:solidFill>
                          <a:srgbClr val="000000"/>
                        </a:solidFill>
                        <a:effectLst/>
                        <a:latin typeface="+mn-lt"/>
                      </a:endParaRPr>
                    </a:p>
                  </a:txBody>
                  <a:tcPr marL="9525" marR="9525" marT="9525" marB="0" anchor="ct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3F3F3"/>
                    </a:solidFill>
                  </a:tcPr>
                </a:tc>
                <a:tc>
                  <a:txBody>
                    <a:bodyPr/>
                    <a:lstStyle/>
                    <a:p>
                      <a:pPr algn="ctr" fontAlgn="ctr"/>
                      <a:r>
                        <a:rPr lang="en-GB" sz="1200" u="none" strike="noStrike" dirty="0">
                          <a:effectLst/>
                        </a:rPr>
                        <a:t>50</a:t>
                      </a:r>
                      <a:endParaRPr lang="en-GB" sz="1200" b="0" i="0" u="none" strike="noStrike" dirty="0">
                        <a:solidFill>
                          <a:srgbClr val="000000"/>
                        </a:solidFill>
                        <a:effectLst/>
                        <a:latin typeface="+mn-lt"/>
                      </a:endParaRPr>
                    </a:p>
                  </a:txBody>
                  <a:tcPr marL="9525" marR="9525" marT="9525" marB="0" anchor="ctr">
                    <a:lnL w="12700" cap="flat" cmpd="sng" algn="ctr">
                      <a:solidFill>
                        <a:schemeClr val="accent5"/>
                      </a:solidFill>
                      <a:prstDash val="solid"/>
                      <a:round/>
                      <a:headEnd type="none" w="med" len="med"/>
                      <a:tailEnd type="none" w="med" len="med"/>
                    </a:lnL>
                    <a:lnR w="9525"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3F3F3"/>
                    </a:solidFill>
                  </a:tcPr>
                </a:tc>
                <a:extLst>
                  <a:ext uri="{0D108BD9-81ED-4DB2-BD59-A6C34878D82A}">
                    <a16:rowId xmlns:a16="http://schemas.microsoft.com/office/drawing/2014/main" val="2322714941"/>
                  </a:ext>
                </a:extLst>
              </a:tr>
              <a:tr h="449854">
                <a:tc>
                  <a:txBody>
                    <a:bodyPr/>
                    <a:lstStyle/>
                    <a:p>
                      <a:pPr algn="l" fontAlgn="ctr"/>
                      <a:r>
                        <a:rPr lang="en-GB" sz="1200" u="none" strike="noStrike" dirty="0">
                          <a:solidFill>
                            <a:srgbClr val="F3F3F3"/>
                          </a:solidFill>
                          <a:effectLst/>
                        </a:rPr>
                        <a:t>  Price Quotation</a:t>
                      </a:r>
                      <a:endParaRPr lang="en-GB" sz="1200" b="1" i="0" u="none" strike="noStrike" dirty="0">
                        <a:solidFill>
                          <a:srgbClr val="F3F3F3"/>
                        </a:solidFill>
                        <a:effectLst/>
                        <a:latin typeface="+mn-lt"/>
                      </a:endParaRPr>
                    </a:p>
                  </a:txBody>
                  <a:tcPr marL="9525" marR="9525" marT="9525" marB="0" anchor="ctr">
                    <a:lnL w="6350" cap="flat" cmpd="sng" algn="ctr">
                      <a:noFill/>
                      <a:prstDash val="solid"/>
                      <a:miter lim="800000"/>
                    </a:lnL>
                    <a:lnR w="6350" cap="flat" cmpd="sng" algn="ctr">
                      <a:noFill/>
                      <a:prstDash val="solid"/>
                      <a:miter lim="800000"/>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01751"/>
                    </a:solidFill>
                  </a:tcPr>
                </a:tc>
                <a:tc gridSpan="5">
                  <a:txBody>
                    <a:bodyPr/>
                    <a:lstStyle/>
                    <a:p>
                      <a:pPr algn="ctr" fontAlgn="ctr"/>
                      <a:r>
                        <a:rPr lang="en-US" sz="1200" u="none" strike="noStrike" dirty="0">
                          <a:effectLst/>
                        </a:rPr>
                        <a:t>In points with two decimal places</a:t>
                      </a:r>
                      <a:endParaRPr lang="en-US" sz="1200" b="0" i="0" u="none" strike="noStrike" dirty="0">
                        <a:solidFill>
                          <a:srgbClr val="000000"/>
                        </a:solidFill>
                        <a:effectLst/>
                        <a:latin typeface="+mn-lt"/>
                      </a:endParaRPr>
                    </a:p>
                  </a:txBody>
                  <a:tcPr marL="9525" marR="9525" marT="9525" marB="0" anchor="ctr">
                    <a:lnL w="6350" cap="flat" cmpd="sng" algn="ctr">
                      <a:noFill/>
                      <a:prstDash val="solid"/>
                      <a:miter lim="800000"/>
                    </a:lnL>
                    <a:lnR w="12700" cap="flat" cmpd="sng" algn="ctr">
                      <a:solidFill>
                        <a:schemeClr val="accent5"/>
                      </a:solid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693557141"/>
                  </a:ext>
                </a:extLst>
              </a:tr>
              <a:tr h="449854">
                <a:tc>
                  <a:txBody>
                    <a:bodyPr/>
                    <a:lstStyle/>
                    <a:p>
                      <a:pPr algn="l" fontAlgn="ctr"/>
                      <a:r>
                        <a:rPr lang="en-GB" sz="1200" u="none" strike="noStrike" dirty="0">
                          <a:solidFill>
                            <a:srgbClr val="F3F3F3"/>
                          </a:solidFill>
                          <a:effectLst/>
                        </a:rPr>
                        <a:t>  Contract months/Maturities</a:t>
                      </a:r>
                      <a:endParaRPr lang="en-GB" sz="1200" b="1" i="0" u="none" strike="noStrike" dirty="0">
                        <a:solidFill>
                          <a:srgbClr val="F3F3F3"/>
                        </a:solidFill>
                        <a:effectLst/>
                        <a:latin typeface="+mn-lt"/>
                      </a:endParaRPr>
                    </a:p>
                  </a:txBody>
                  <a:tcPr marL="9525" marR="9525" marT="9525" marB="0" anchor="ctr">
                    <a:lnL w="6350" cap="flat" cmpd="sng" algn="ctr">
                      <a:noFill/>
                      <a:prstDash val="solid"/>
                      <a:miter lim="800000"/>
                    </a:lnL>
                    <a:lnR w="6350" cap="flat" cmpd="sng" algn="ctr">
                      <a:noFill/>
                      <a:prstDash val="solid"/>
                      <a:miter lim="800000"/>
                    </a:lnR>
                    <a:lnT w="12700" cap="flat" cmpd="sng" algn="ctr">
                      <a:solidFill>
                        <a:schemeClr val="bg1"/>
                      </a:solidFill>
                      <a:prstDash val="solid"/>
                      <a:round/>
                      <a:headEnd type="none" w="med" len="med"/>
                      <a:tailEnd type="none" w="med" len="med"/>
                    </a:lnT>
                    <a:lnB w="6350" cap="flat" cmpd="sng" algn="ctr">
                      <a:noFill/>
                      <a:prstDash val="solid"/>
                      <a:miter lim="800000"/>
                    </a:lnB>
                    <a:lnTlToBr w="12700" cmpd="sng">
                      <a:noFill/>
                      <a:prstDash val="solid"/>
                    </a:lnTlToBr>
                    <a:lnBlToTr w="12700" cmpd="sng">
                      <a:noFill/>
                      <a:prstDash val="solid"/>
                    </a:lnBlToTr>
                    <a:solidFill>
                      <a:srgbClr val="201751"/>
                    </a:solidFill>
                  </a:tcPr>
                </a:tc>
                <a:tc gridSpan="5">
                  <a:txBody>
                    <a:bodyPr/>
                    <a:lstStyle/>
                    <a:p>
                      <a:pPr algn="ctr" fontAlgn="ctr"/>
                      <a:r>
                        <a:rPr lang="en-US" sz="1200" u="none" strike="noStrike" dirty="0">
                          <a:effectLst/>
                        </a:rPr>
                        <a:t>Up to 36 months; quarterly months</a:t>
                      </a:r>
                      <a:endParaRPr lang="en-US" sz="1200" b="0" i="0" u="none" strike="noStrike" dirty="0">
                        <a:solidFill>
                          <a:srgbClr val="000000"/>
                        </a:solidFill>
                        <a:effectLst/>
                        <a:latin typeface="+mn-lt"/>
                      </a:endParaRPr>
                    </a:p>
                  </a:txBody>
                  <a:tcPr marL="9525" marR="9525" marT="9525" marB="0" anchor="ctr">
                    <a:lnL w="6350" cap="flat" cmpd="sng" algn="ctr">
                      <a:noFill/>
                      <a:prstDash val="solid"/>
                      <a:miter lim="800000"/>
                    </a:lnL>
                    <a:lnR w="12700" cap="flat" cmpd="sng" algn="ctr">
                      <a:solidFill>
                        <a:schemeClr val="accent5"/>
                      </a:solid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F3F3F3"/>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98961208"/>
                  </a:ext>
                </a:extLst>
              </a:tr>
            </a:tbl>
          </a:graphicData>
        </a:graphic>
      </p:graphicFrame>
      <p:sp>
        <p:nvSpPr>
          <p:cNvPr id="2" name="Date Placeholder 1">
            <a:extLst>
              <a:ext uri="{FF2B5EF4-FFF2-40B4-BE49-F238E27FC236}">
                <a16:creationId xmlns:a16="http://schemas.microsoft.com/office/drawing/2014/main" id="{892C4A34-44D9-4D12-9336-244F7E9604D0}"/>
              </a:ext>
            </a:extLst>
          </p:cNvPr>
          <p:cNvSpPr>
            <a:spLocks noGrp="1"/>
          </p:cNvSpPr>
          <p:nvPr>
            <p:ph type="dt" sz="half" idx="10"/>
          </p:nvPr>
        </p:nvSpPr>
        <p:spPr/>
        <p:txBody>
          <a:bodyPr/>
          <a:lstStyle/>
          <a:p>
            <a:fld id="{BCA3E220-9573-4A4E-894B-1A2E9D1A6BA3}" type="datetime3">
              <a:rPr lang="en-US" noProof="0" smtClean="0"/>
              <a:t>6 October 2020</a:t>
            </a:fld>
            <a:endParaRPr lang="en-US" noProof="0"/>
          </a:p>
        </p:txBody>
      </p:sp>
      <p:sp>
        <p:nvSpPr>
          <p:cNvPr id="4" name="Slide Number Placeholder 3">
            <a:extLst>
              <a:ext uri="{FF2B5EF4-FFF2-40B4-BE49-F238E27FC236}">
                <a16:creationId xmlns:a16="http://schemas.microsoft.com/office/drawing/2014/main" id="{53DF2903-2292-4948-BEE0-1F20BD7C9E5C}"/>
              </a:ext>
            </a:extLst>
          </p:cNvPr>
          <p:cNvSpPr>
            <a:spLocks noGrp="1"/>
          </p:cNvSpPr>
          <p:nvPr>
            <p:ph type="sldNum" sz="quarter" idx="11"/>
          </p:nvPr>
        </p:nvSpPr>
        <p:spPr/>
        <p:txBody>
          <a:bodyPr/>
          <a:lstStyle/>
          <a:p>
            <a:fld id="{62CB3E74-FC4B-418A-B5F6-72ED80208EB2}" type="slidenum">
              <a:rPr lang="en-US" noProof="0" smtClean="0"/>
              <a:pPr/>
              <a:t>24</a:t>
            </a:fld>
            <a:endParaRPr lang="en-US" noProof="0"/>
          </a:p>
        </p:txBody>
      </p:sp>
    </p:spTree>
    <p:extLst>
      <p:ext uri="{BB962C8B-B14F-4D97-AF65-F5344CB8AC3E}">
        <p14:creationId xmlns:p14="http://schemas.microsoft.com/office/powerpoint/2010/main" val="180489219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882F139-D21B-45B2-B54E-44EDC7722B52}"/>
              </a:ext>
            </a:extLst>
          </p:cNvPr>
          <p:cNvSpPr>
            <a:spLocks noGrp="1"/>
          </p:cNvSpPr>
          <p:nvPr>
            <p:ph type="title"/>
          </p:nvPr>
        </p:nvSpPr>
        <p:spPr/>
        <p:txBody>
          <a:bodyPr>
            <a:normAutofit/>
          </a:bodyPr>
          <a:lstStyle/>
          <a:p>
            <a:r>
              <a:rPr lang="en-US" dirty="0"/>
              <a:t>Product Specifications (2/2)</a:t>
            </a:r>
            <a:endParaRPr lang="en-GB" dirty="0"/>
          </a:p>
        </p:txBody>
      </p:sp>
      <p:sp>
        <p:nvSpPr>
          <p:cNvPr id="5" name="TextBox 4">
            <a:extLst>
              <a:ext uri="{FF2B5EF4-FFF2-40B4-BE49-F238E27FC236}">
                <a16:creationId xmlns:a16="http://schemas.microsoft.com/office/drawing/2014/main" id="{3B7172A2-D9CF-4A1D-BB2B-8C3E814AA035}"/>
              </a:ext>
            </a:extLst>
          </p:cNvPr>
          <p:cNvSpPr txBox="1"/>
          <p:nvPr/>
        </p:nvSpPr>
        <p:spPr>
          <a:xfrm>
            <a:off x="1916114" y="5804502"/>
            <a:ext cx="7179461" cy="184666"/>
          </a:xfrm>
          <a:prstGeom prst="rect">
            <a:avLst/>
          </a:prstGeom>
          <a:noFill/>
        </p:spPr>
        <p:txBody>
          <a:bodyPr wrap="square" rtlCol="0">
            <a:spAutoFit/>
          </a:bodyPr>
          <a:lstStyle/>
          <a:p>
            <a:r>
              <a:rPr lang="en-US" sz="600" i="1" dirty="0">
                <a:solidFill>
                  <a:schemeClr val="bg2"/>
                </a:solidFill>
              </a:rPr>
              <a:t>Source: </a:t>
            </a:r>
            <a:r>
              <a:rPr lang="en-GB" sz="600" i="1" dirty="0">
                <a:solidFill>
                  <a:schemeClr val="bg2"/>
                </a:solidFill>
                <a:hlinkClick r:id="rId3">
                  <a:extLst>
                    <a:ext uri="{A12FA001-AC4F-418D-AE19-62706E023703}">
                      <ahyp:hlinkClr xmlns:ahyp="http://schemas.microsoft.com/office/drawing/2018/hyperlinkcolor" val="tx"/>
                    </a:ext>
                  </a:extLst>
                </a:hlinkClick>
              </a:rPr>
              <a:t>https://www.eurexchange.com/resource/blob/1736802/3c240e6ffa2235b577e2ea838e5d2209/data/Eurex_Circular_006_20_en_Attach1.pdf</a:t>
            </a:r>
            <a:endParaRPr lang="en-GB" sz="600" i="1" dirty="0">
              <a:solidFill>
                <a:schemeClr val="bg2"/>
              </a:solidFill>
            </a:endParaRPr>
          </a:p>
        </p:txBody>
      </p:sp>
      <p:graphicFrame>
        <p:nvGraphicFramePr>
          <p:cNvPr id="6" name="Table 5">
            <a:extLst>
              <a:ext uri="{FF2B5EF4-FFF2-40B4-BE49-F238E27FC236}">
                <a16:creationId xmlns:a16="http://schemas.microsoft.com/office/drawing/2014/main" id="{9E6A2D64-69A1-489F-8B13-7D9D731BD8C1}"/>
              </a:ext>
            </a:extLst>
          </p:cNvPr>
          <p:cNvGraphicFramePr>
            <a:graphicFrameLocks noGrp="1"/>
          </p:cNvGraphicFramePr>
          <p:nvPr>
            <p:extLst>
              <p:ext uri="{D42A27DB-BD31-4B8C-83A1-F6EECF244321}">
                <p14:modId xmlns:p14="http://schemas.microsoft.com/office/powerpoint/2010/main" val="1701992114"/>
              </p:ext>
            </p:extLst>
          </p:nvPr>
        </p:nvGraphicFramePr>
        <p:xfrm>
          <a:off x="579756" y="1916113"/>
          <a:ext cx="11017251" cy="4213229"/>
        </p:xfrm>
        <a:graphic>
          <a:graphicData uri="http://schemas.openxmlformats.org/drawingml/2006/table">
            <a:tbl>
              <a:tblPr>
                <a:tableStyleId>{08FB837D-C827-4EFA-A057-4D05807E0F7C}</a:tableStyleId>
              </a:tblPr>
              <a:tblGrid>
                <a:gridCol w="2126924">
                  <a:extLst>
                    <a:ext uri="{9D8B030D-6E8A-4147-A177-3AD203B41FA5}">
                      <a16:colId xmlns:a16="http://schemas.microsoft.com/office/drawing/2014/main" val="688261854"/>
                    </a:ext>
                  </a:extLst>
                </a:gridCol>
                <a:gridCol w="1020862">
                  <a:extLst>
                    <a:ext uri="{9D8B030D-6E8A-4147-A177-3AD203B41FA5}">
                      <a16:colId xmlns:a16="http://schemas.microsoft.com/office/drawing/2014/main" val="1188875691"/>
                    </a:ext>
                  </a:extLst>
                </a:gridCol>
                <a:gridCol w="1573893">
                  <a:extLst>
                    <a:ext uri="{9D8B030D-6E8A-4147-A177-3AD203B41FA5}">
                      <a16:colId xmlns:a16="http://schemas.microsoft.com/office/drawing/2014/main" val="2131858044"/>
                    </a:ext>
                  </a:extLst>
                </a:gridCol>
                <a:gridCol w="1573893">
                  <a:extLst>
                    <a:ext uri="{9D8B030D-6E8A-4147-A177-3AD203B41FA5}">
                      <a16:colId xmlns:a16="http://schemas.microsoft.com/office/drawing/2014/main" val="1912488823"/>
                    </a:ext>
                  </a:extLst>
                </a:gridCol>
                <a:gridCol w="1573893">
                  <a:extLst>
                    <a:ext uri="{9D8B030D-6E8A-4147-A177-3AD203B41FA5}">
                      <a16:colId xmlns:a16="http://schemas.microsoft.com/office/drawing/2014/main" val="1992948545"/>
                    </a:ext>
                  </a:extLst>
                </a:gridCol>
                <a:gridCol w="1573893">
                  <a:extLst>
                    <a:ext uri="{9D8B030D-6E8A-4147-A177-3AD203B41FA5}">
                      <a16:colId xmlns:a16="http://schemas.microsoft.com/office/drawing/2014/main" val="326731599"/>
                    </a:ext>
                  </a:extLst>
                </a:gridCol>
                <a:gridCol w="1573893">
                  <a:extLst>
                    <a:ext uri="{9D8B030D-6E8A-4147-A177-3AD203B41FA5}">
                      <a16:colId xmlns:a16="http://schemas.microsoft.com/office/drawing/2014/main" val="2056864170"/>
                    </a:ext>
                  </a:extLst>
                </a:gridCol>
              </a:tblGrid>
              <a:tr h="507928">
                <a:tc gridSpan="2">
                  <a:txBody>
                    <a:bodyPr/>
                    <a:lstStyle/>
                    <a:p>
                      <a:pPr algn="l" fontAlgn="ctr"/>
                      <a:r>
                        <a:rPr lang="en-GB" sz="1200" u="none" strike="noStrike" dirty="0">
                          <a:effectLst/>
                        </a:rPr>
                        <a:t> </a:t>
                      </a:r>
                      <a:endParaRPr lang="en-GB" sz="1200" b="1" i="0" u="none" strike="noStrike" dirty="0">
                        <a:solidFill>
                          <a:srgbClr val="FFFFFF"/>
                        </a:solidFill>
                        <a:effectLst/>
                        <a:latin typeface="+mn-lt"/>
                      </a:endParaRPr>
                    </a:p>
                  </a:txBody>
                  <a:tcPr marL="9525" marR="9525" marT="9525" marB="0" anchor="ctr"/>
                </a:tc>
                <a:tc hMerge="1">
                  <a:txBody>
                    <a:bodyPr/>
                    <a:lstStyle/>
                    <a:p>
                      <a:endParaRPr lang="en-GB"/>
                    </a:p>
                  </a:txBody>
                  <a:tcPr/>
                </a:tc>
                <a:tc>
                  <a:txBody>
                    <a:bodyPr/>
                    <a:lstStyle/>
                    <a:p>
                      <a:pPr algn="ctr" fontAlgn="ctr"/>
                      <a:r>
                        <a:rPr lang="en-US" sz="1200" u="none" strike="noStrike" dirty="0">
                          <a:solidFill>
                            <a:schemeClr val="bg1"/>
                          </a:solidFill>
                          <a:effectLst/>
                        </a:rPr>
                        <a:t>MSCI World ESG Screened futures</a:t>
                      </a:r>
                      <a:endParaRPr lang="en-US" sz="1200" b="1" i="0" u="none" strike="noStrike" dirty="0">
                        <a:solidFill>
                          <a:schemeClr val="bg1"/>
                        </a:solidFill>
                        <a:effectLst/>
                        <a:latin typeface="+mn-lt"/>
                      </a:endParaRPr>
                    </a:p>
                  </a:txBody>
                  <a:tcPr marL="9525" marR="9525" marT="9525" marB="0" anchor="ctr">
                    <a:lnB w="6350" cap="flat" cmpd="sng" algn="ctr">
                      <a:noFill/>
                      <a:prstDash val="solid"/>
                      <a:miter lim="800000"/>
                    </a:lnB>
                    <a:solidFill>
                      <a:srgbClr val="201751"/>
                    </a:solidFill>
                  </a:tcPr>
                </a:tc>
                <a:tc>
                  <a:txBody>
                    <a:bodyPr/>
                    <a:lstStyle/>
                    <a:p>
                      <a:pPr algn="ctr" fontAlgn="ctr"/>
                      <a:r>
                        <a:rPr lang="en-GB" sz="1200" u="none" strike="noStrike" dirty="0">
                          <a:solidFill>
                            <a:schemeClr val="bg1"/>
                          </a:solidFill>
                          <a:effectLst/>
                        </a:rPr>
                        <a:t>MSCI EM ESG Screened futures</a:t>
                      </a:r>
                      <a:endParaRPr lang="en-GB" sz="1200" b="1" i="0" u="none" strike="noStrike" dirty="0">
                        <a:solidFill>
                          <a:schemeClr val="bg1"/>
                        </a:solidFill>
                        <a:effectLst/>
                        <a:latin typeface="+mn-lt"/>
                      </a:endParaRPr>
                    </a:p>
                  </a:txBody>
                  <a:tcPr marL="9525" marR="9525" marT="9525" marB="0" anchor="ctr">
                    <a:lnB w="6350" cap="flat" cmpd="sng" algn="ctr">
                      <a:noFill/>
                      <a:prstDash val="solid"/>
                      <a:miter lim="800000"/>
                    </a:lnB>
                    <a:solidFill>
                      <a:srgbClr val="201751"/>
                    </a:solidFill>
                  </a:tcPr>
                </a:tc>
                <a:tc>
                  <a:txBody>
                    <a:bodyPr/>
                    <a:lstStyle/>
                    <a:p>
                      <a:pPr algn="ctr" fontAlgn="ctr"/>
                      <a:r>
                        <a:rPr lang="en-US" sz="1200" u="none" strike="noStrike" dirty="0">
                          <a:solidFill>
                            <a:schemeClr val="bg1"/>
                          </a:solidFill>
                          <a:effectLst/>
                        </a:rPr>
                        <a:t>MSCI EAFE ESG Screened futures</a:t>
                      </a:r>
                      <a:endParaRPr lang="en-US" sz="1200" b="1" i="0" u="none" strike="noStrike" dirty="0">
                        <a:solidFill>
                          <a:schemeClr val="bg1"/>
                        </a:solidFill>
                        <a:effectLst/>
                        <a:latin typeface="+mn-lt"/>
                      </a:endParaRPr>
                    </a:p>
                  </a:txBody>
                  <a:tcPr marL="9525" marR="9525" marT="9525" marB="0" anchor="ctr">
                    <a:lnB w="6350" cap="flat" cmpd="sng" algn="ctr">
                      <a:noFill/>
                      <a:prstDash val="solid"/>
                      <a:miter lim="800000"/>
                    </a:lnB>
                    <a:solidFill>
                      <a:srgbClr val="201751"/>
                    </a:solidFill>
                  </a:tcPr>
                </a:tc>
                <a:tc>
                  <a:txBody>
                    <a:bodyPr/>
                    <a:lstStyle/>
                    <a:p>
                      <a:pPr algn="ctr" fontAlgn="ctr"/>
                      <a:r>
                        <a:rPr lang="en-GB" sz="1200" u="none" strike="noStrike" dirty="0">
                          <a:solidFill>
                            <a:schemeClr val="bg1"/>
                          </a:solidFill>
                          <a:effectLst/>
                        </a:rPr>
                        <a:t>MSCI USA ESG Screened futures</a:t>
                      </a:r>
                      <a:endParaRPr lang="en-GB" sz="1200" b="1" i="0" u="none" strike="noStrike" dirty="0">
                        <a:solidFill>
                          <a:schemeClr val="bg1"/>
                        </a:solidFill>
                        <a:effectLst/>
                        <a:latin typeface="+mn-lt"/>
                      </a:endParaRPr>
                    </a:p>
                  </a:txBody>
                  <a:tcPr marL="9525" marR="9525" marT="9525" marB="0" anchor="ctr">
                    <a:lnB w="6350" cap="flat" cmpd="sng" algn="ctr">
                      <a:noFill/>
                      <a:prstDash val="solid"/>
                      <a:miter lim="800000"/>
                    </a:lnB>
                    <a:solidFill>
                      <a:srgbClr val="201751"/>
                    </a:solidFill>
                  </a:tcPr>
                </a:tc>
                <a:tc>
                  <a:txBody>
                    <a:bodyPr/>
                    <a:lstStyle/>
                    <a:p>
                      <a:pPr algn="ctr" fontAlgn="ctr"/>
                      <a:r>
                        <a:rPr lang="en-US" sz="1200" u="none" strike="noStrike" dirty="0">
                          <a:solidFill>
                            <a:schemeClr val="bg1"/>
                          </a:solidFill>
                          <a:effectLst/>
                        </a:rPr>
                        <a:t>MSCI Japan ESG Screened futures</a:t>
                      </a:r>
                      <a:endParaRPr lang="en-US" sz="1200" b="1" i="0" u="none" strike="noStrike" dirty="0">
                        <a:solidFill>
                          <a:schemeClr val="bg1"/>
                        </a:solidFill>
                        <a:effectLst/>
                        <a:latin typeface="+mn-lt"/>
                      </a:endParaRPr>
                    </a:p>
                  </a:txBody>
                  <a:tcPr marL="9525" marR="9525" marT="9525" marB="0" anchor="ctr">
                    <a:lnB w="6350" cap="flat" cmpd="sng" algn="ctr">
                      <a:noFill/>
                      <a:prstDash val="solid"/>
                      <a:miter lim="800000"/>
                    </a:lnB>
                    <a:solidFill>
                      <a:srgbClr val="201751"/>
                    </a:solidFill>
                  </a:tcPr>
                </a:tc>
                <a:extLst>
                  <a:ext uri="{0D108BD9-81ED-4DB2-BD59-A6C34878D82A}">
                    <a16:rowId xmlns:a16="http://schemas.microsoft.com/office/drawing/2014/main" val="31933916"/>
                  </a:ext>
                </a:extLst>
              </a:tr>
              <a:tr h="314573">
                <a:tc gridSpan="2">
                  <a:txBody>
                    <a:bodyPr/>
                    <a:lstStyle/>
                    <a:p>
                      <a:pPr algn="l" fontAlgn="ctr"/>
                      <a:r>
                        <a:rPr lang="en-GB" sz="1200" u="none" strike="noStrike" dirty="0">
                          <a:solidFill>
                            <a:srgbClr val="F3F3F3"/>
                          </a:solidFill>
                          <a:effectLst/>
                        </a:rPr>
                        <a:t>  Daily settlement price</a:t>
                      </a:r>
                      <a:endParaRPr lang="en-GB" sz="1200" b="1" i="0" u="none" strike="noStrike" dirty="0">
                        <a:solidFill>
                          <a:srgbClr val="F3F3F3"/>
                        </a:solidFill>
                        <a:effectLst/>
                        <a:latin typeface="+mn-lt"/>
                      </a:endParaRPr>
                    </a:p>
                  </a:txBody>
                  <a:tcPr marL="9525" marR="9525" marT="9525" marB="0" anchor="ctr">
                    <a:lnR w="6350" cap="flat" cmpd="sng" algn="ctr">
                      <a:noFill/>
                      <a:prstDash val="solid"/>
                      <a:miter lim="800000"/>
                    </a:lnR>
                    <a:solidFill>
                      <a:srgbClr val="201751"/>
                    </a:solidFill>
                  </a:tcPr>
                </a:tc>
                <a:tc hMerge="1">
                  <a:txBody>
                    <a:bodyPr/>
                    <a:lstStyle/>
                    <a:p>
                      <a:endParaRPr lang="en-GB"/>
                    </a:p>
                  </a:txBody>
                  <a:tcPr/>
                </a:tc>
                <a:tc gridSpan="5">
                  <a:txBody>
                    <a:bodyPr/>
                    <a:lstStyle/>
                    <a:p>
                      <a:pPr algn="ctr" fontAlgn="ctr"/>
                      <a:r>
                        <a:rPr lang="en-US" sz="1200" u="none" strike="noStrike" dirty="0">
                          <a:effectLst/>
                        </a:rPr>
                        <a:t>Volume-weighted average during the last minute before 17:30 CET</a:t>
                      </a:r>
                      <a:endParaRPr lang="en-US" sz="1200" b="0" i="0" u="none" strike="noStrike" dirty="0">
                        <a:solidFill>
                          <a:srgbClr val="000000"/>
                        </a:solidFill>
                        <a:effectLst/>
                        <a:latin typeface="+mn-lt"/>
                      </a:endParaRPr>
                    </a:p>
                  </a:txBody>
                  <a:tcPr marL="9525" marR="9525" marT="9525" marB="0" anchor="ctr">
                    <a:lnL w="6350" cap="flat" cmpd="sng" algn="ctr">
                      <a:noFill/>
                      <a:prstDash val="solid"/>
                      <a:miter lim="800000"/>
                    </a:lnL>
                    <a:lnR w="9525" cap="flat" cmpd="sng" algn="ctr">
                      <a:solidFill>
                        <a:srgbClr val="DCDCDC"/>
                      </a:solidFill>
                      <a:prstDash val="solid"/>
                      <a:round/>
                      <a:headEnd type="none" w="med" len="med"/>
                      <a:tailEnd type="none" w="med" len="med"/>
                    </a:lnR>
                    <a:lnT w="9525" cap="flat" cmpd="sng" algn="ctr">
                      <a:noFill/>
                      <a:prstDash val="solid"/>
                      <a:round/>
                      <a:headEnd type="none" w="med" len="med"/>
                      <a:tailEnd type="none" w="med" len="med"/>
                    </a:lnT>
                    <a:lnB w="9525" cap="flat" cmpd="sng" algn="ctr">
                      <a:solidFill>
                        <a:srgbClr val="DCDCDC"/>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538527043"/>
                  </a:ext>
                </a:extLst>
              </a:tr>
              <a:tr h="314573">
                <a:tc gridSpan="2">
                  <a:txBody>
                    <a:bodyPr/>
                    <a:lstStyle/>
                    <a:p>
                      <a:pPr algn="l" fontAlgn="ctr"/>
                      <a:r>
                        <a:rPr lang="en-GB" sz="1200" u="none" strike="noStrike" dirty="0">
                          <a:solidFill>
                            <a:srgbClr val="F3F3F3"/>
                          </a:solidFill>
                          <a:effectLst/>
                        </a:rPr>
                        <a:t>  Settlement</a:t>
                      </a:r>
                      <a:endParaRPr lang="en-GB" sz="1200" b="1" i="0" u="none" strike="noStrike" dirty="0">
                        <a:solidFill>
                          <a:srgbClr val="F3F3F3"/>
                        </a:solidFill>
                        <a:effectLst/>
                        <a:latin typeface="+mn-lt"/>
                      </a:endParaRPr>
                    </a:p>
                  </a:txBody>
                  <a:tcPr marL="9525" marR="9525" marT="9525" marB="0" anchor="ctr">
                    <a:lnR w="6350" cap="flat" cmpd="sng" algn="ctr">
                      <a:noFill/>
                      <a:prstDash val="solid"/>
                      <a:miter lim="800000"/>
                    </a:lnR>
                    <a:solidFill>
                      <a:srgbClr val="201751"/>
                    </a:solidFill>
                  </a:tcPr>
                </a:tc>
                <a:tc hMerge="1">
                  <a:txBody>
                    <a:bodyPr/>
                    <a:lstStyle/>
                    <a:p>
                      <a:endParaRPr lang="en-GB"/>
                    </a:p>
                  </a:txBody>
                  <a:tcPr/>
                </a:tc>
                <a:tc gridSpan="5">
                  <a:txBody>
                    <a:bodyPr/>
                    <a:lstStyle/>
                    <a:p>
                      <a:pPr algn="ctr" fontAlgn="ctr"/>
                      <a:r>
                        <a:rPr lang="en-US" sz="1200" u="none" strike="noStrike" dirty="0">
                          <a:effectLst/>
                        </a:rPr>
                        <a:t>Cash settlement, payable on the first exchange day following the Final Settlement Day</a:t>
                      </a:r>
                      <a:endParaRPr lang="en-US" sz="1200" b="0" i="0" u="none" strike="noStrike" dirty="0">
                        <a:solidFill>
                          <a:srgbClr val="000000"/>
                        </a:solidFill>
                        <a:effectLst/>
                        <a:latin typeface="+mn-lt"/>
                      </a:endParaRPr>
                    </a:p>
                  </a:txBody>
                  <a:tcPr marL="9525" marR="9525" marT="9525" marB="0" anchor="ctr">
                    <a:lnL w="6350" cap="flat" cmpd="sng" algn="ctr">
                      <a:noFill/>
                      <a:prstDash val="solid"/>
                      <a:miter lim="800000"/>
                    </a:lnL>
                    <a:lnR w="9525" cap="flat" cmpd="sng" algn="ctr">
                      <a:solidFill>
                        <a:srgbClr val="DCDCDC"/>
                      </a:solidFill>
                      <a:prstDash val="solid"/>
                      <a:round/>
                      <a:headEnd type="none" w="med" len="med"/>
                      <a:tailEnd type="none" w="med" len="med"/>
                    </a:lnR>
                    <a:lnT w="9525" cap="flat" cmpd="sng" algn="ctr">
                      <a:solidFill>
                        <a:srgbClr val="DCDCDC"/>
                      </a:solidFill>
                      <a:prstDash val="solid"/>
                      <a:round/>
                      <a:headEnd type="none" w="med" len="med"/>
                      <a:tailEnd type="none" w="med" len="med"/>
                    </a:lnT>
                    <a:lnB w="9525" cap="flat" cmpd="sng" algn="ctr">
                      <a:solidFill>
                        <a:srgbClr val="DCDCDC"/>
                      </a:solidFill>
                      <a:prstDash val="solid"/>
                      <a:round/>
                      <a:headEnd type="none" w="med" len="med"/>
                      <a:tailEnd type="none" w="med" len="med"/>
                    </a:lnB>
                    <a:lnTlToBr w="12700" cmpd="sng">
                      <a:noFill/>
                      <a:prstDash val="solid"/>
                    </a:lnTlToBr>
                    <a:lnBlToTr w="12700" cmpd="sng">
                      <a:noFill/>
                      <a:prstDash val="solid"/>
                    </a:lnBlToTr>
                    <a:solidFill>
                      <a:srgbClr val="F3F3F3"/>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193517961"/>
                  </a:ext>
                </a:extLst>
              </a:tr>
              <a:tr h="314573">
                <a:tc gridSpan="2">
                  <a:txBody>
                    <a:bodyPr/>
                    <a:lstStyle/>
                    <a:p>
                      <a:pPr algn="l" fontAlgn="ctr"/>
                      <a:r>
                        <a:rPr lang="en-GB" sz="1200" u="none" strike="noStrike" dirty="0">
                          <a:solidFill>
                            <a:srgbClr val="F3F3F3"/>
                          </a:solidFill>
                          <a:effectLst/>
                        </a:rPr>
                        <a:t>  Final settlement price</a:t>
                      </a:r>
                      <a:endParaRPr lang="en-GB" sz="1200" b="1" i="0" u="none" strike="noStrike" dirty="0">
                        <a:solidFill>
                          <a:srgbClr val="F3F3F3"/>
                        </a:solidFill>
                        <a:effectLst/>
                        <a:latin typeface="+mn-lt"/>
                      </a:endParaRPr>
                    </a:p>
                  </a:txBody>
                  <a:tcPr marL="9525" marR="9525" marT="9525" marB="0" anchor="ctr">
                    <a:lnR w="6350" cap="flat" cmpd="sng" algn="ctr">
                      <a:noFill/>
                      <a:prstDash val="solid"/>
                      <a:miter lim="800000"/>
                    </a:lnR>
                    <a:solidFill>
                      <a:srgbClr val="201751"/>
                    </a:solidFill>
                  </a:tcPr>
                </a:tc>
                <a:tc hMerge="1">
                  <a:txBody>
                    <a:bodyPr/>
                    <a:lstStyle/>
                    <a:p>
                      <a:endParaRPr lang="en-GB"/>
                    </a:p>
                  </a:txBody>
                  <a:tcPr/>
                </a:tc>
                <a:tc gridSpan="5">
                  <a:txBody>
                    <a:bodyPr/>
                    <a:lstStyle/>
                    <a:p>
                      <a:pPr algn="ctr" fontAlgn="ctr"/>
                      <a:r>
                        <a:rPr lang="en-US" sz="1200" u="none" strike="noStrike" dirty="0">
                          <a:effectLst/>
                        </a:rPr>
                        <a:t>The final settlement price for MSCI ESG Screened derivatives is the index closing price on the last trading day.</a:t>
                      </a:r>
                      <a:endParaRPr lang="en-US" sz="1200" b="0" i="0" u="none" strike="noStrike" dirty="0">
                        <a:solidFill>
                          <a:srgbClr val="000000"/>
                        </a:solidFill>
                        <a:effectLst/>
                        <a:latin typeface="+mn-lt"/>
                      </a:endParaRPr>
                    </a:p>
                  </a:txBody>
                  <a:tcPr marL="9525" marR="9525" marT="9525" marB="0" anchor="ctr">
                    <a:lnL w="6350" cap="flat" cmpd="sng" algn="ctr">
                      <a:noFill/>
                      <a:prstDash val="solid"/>
                      <a:miter lim="800000"/>
                    </a:lnL>
                    <a:lnR w="9525" cap="flat" cmpd="sng" algn="ctr">
                      <a:solidFill>
                        <a:srgbClr val="DCDCDC"/>
                      </a:solidFill>
                      <a:prstDash val="solid"/>
                      <a:round/>
                      <a:headEnd type="none" w="med" len="med"/>
                      <a:tailEnd type="none" w="med" len="med"/>
                    </a:lnR>
                    <a:lnT w="9525" cap="flat" cmpd="sng" algn="ctr">
                      <a:solidFill>
                        <a:srgbClr val="DCDCDC"/>
                      </a:solidFill>
                      <a:prstDash val="solid"/>
                      <a:round/>
                      <a:headEnd type="none" w="med" len="med"/>
                      <a:tailEnd type="none" w="med" len="med"/>
                    </a:lnT>
                    <a:lnB w="9525" cap="flat" cmpd="sng" algn="ctr">
                      <a:solidFill>
                        <a:srgbClr val="DCDCDC"/>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897329200"/>
                  </a:ext>
                </a:extLst>
              </a:tr>
              <a:tr h="507928">
                <a:tc gridSpan="2">
                  <a:txBody>
                    <a:bodyPr/>
                    <a:lstStyle/>
                    <a:p>
                      <a:pPr algn="l" fontAlgn="ctr"/>
                      <a:r>
                        <a:rPr lang="en-US" sz="1200" u="none" strike="noStrike" dirty="0">
                          <a:solidFill>
                            <a:srgbClr val="F3F3F3"/>
                          </a:solidFill>
                          <a:effectLst/>
                        </a:rPr>
                        <a:t>  Last Trading day</a:t>
                      </a:r>
                      <a:endParaRPr lang="en-US" sz="1200" b="1" i="0" u="none" strike="noStrike" dirty="0">
                        <a:solidFill>
                          <a:srgbClr val="F3F3F3"/>
                        </a:solidFill>
                        <a:effectLst/>
                        <a:latin typeface="+mn-lt"/>
                      </a:endParaRPr>
                    </a:p>
                  </a:txBody>
                  <a:tcPr marL="9525" marR="9525" marT="9525" marB="0" anchor="ctr">
                    <a:lnR w="6350" cap="flat" cmpd="sng" algn="ctr">
                      <a:noFill/>
                      <a:prstDash val="solid"/>
                      <a:miter lim="800000"/>
                    </a:lnR>
                    <a:solidFill>
                      <a:srgbClr val="201751"/>
                    </a:solidFill>
                  </a:tcPr>
                </a:tc>
                <a:tc hMerge="1">
                  <a:txBody>
                    <a:bodyPr/>
                    <a:lstStyle/>
                    <a:p>
                      <a:endParaRPr lang="en-GB"/>
                    </a:p>
                  </a:txBody>
                  <a:tcPr/>
                </a:tc>
                <a:tc gridSpan="5">
                  <a:txBody>
                    <a:bodyPr/>
                    <a:lstStyle/>
                    <a:p>
                      <a:pPr algn="ctr" fontAlgn="ctr"/>
                      <a:r>
                        <a:rPr lang="en-US" sz="1200" u="none" strike="noStrike" dirty="0">
                          <a:effectLst/>
                        </a:rPr>
                        <a:t>3rd Friday of each expiration month if this is an exchange day; otherwise the exchange day immediately preceding that day. Close of trading in the maturing futures on the Last Trading Day is at 22:00 CET/CEST</a:t>
                      </a:r>
                      <a:endParaRPr lang="en-US" sz="1200" b="0" i="0" u="none" strike="noStrike" dirty="0">
                        <a:solidFill>
                          <a:srgbClr val="000000"/>
                        </a:solidFill>
                        <a:effectLst/>
                        <a:latin typeface="+mn-lt"/>
                      </a:endParaRPr>
                    </a:p>
                  </a:txBody>
                  <a:tcPr marL="9525" marR="9525" marT="9525" marB="0" anchor="ctr">
                    <a:lnL w="6350" cap="flat" cmpd="sng" algn="ctr">
                      <a:noFill/>
                      <a:prstDash val="solid"/>
                      <a:miter lim="800000"/>
                    </a:lnL>
                    <a:lnR w="9525" cap="flat" cmpd="sng" algn="ctr">
                      <a:solidFill>
                        <a:srgbClr val="DCDCDC"/>
                      </a:solidFill>
                      <a:prstDash val="solid"/>
                      <a:round/>
                      <a:headEnd type="none" w="med" len="med"/>
                      <a:tailEnd type="none" w="med" len="med"/>
                    </a:lnR>
                    <a:lnT w="9525" cap="flat" cmpd="sng" algn="ctr">
                      <a:solidFill>
                        <a:srgbClr val="DCDCDC"/>
                      </a:solidFill>
                      <a:prstDash val="solid"/>
                      <a:round/>
                      <a:headEnd type="none" w="med" len="med"/>
                      <a:tailEnd type="none" w="med" len="med"/>
                    </a:lnT>
                    <a:lnB w="9525" cap="flat" cmpd="sng" algn="ctr">
                      <a:solidFill>
                        <a:srgbClr val="DCDCDC"/>
                      </a:solidFill>
                      <a:prstDash val="solid"/>
                      <a:round/>
                      <a:headEnd type="none" w="med" len="med"/>
                      <a:tailEnd type="none" w="med" len="med"/>
                    </a:lnB>
                    <a:lnTlToBr w="12700" cmpd="sng">
                      <a:noFill/>
                      <a:prstDash val="solid"/>
                    </a:lnTlToBr>
                    <a:lnBlToTr w="12700" cmpd="sng">
                      <a:noFill/>
                      <a:prstDash val="solid"/>
                    </a:lnBlToTr>
                    <a:solidFill>
                      <a:srgbClr val="F3F3F3"/>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73128888"/>
                  </a:ext>
                </a:extLst>
              </a:tr>
              <a:tr h="314573">
                <a:tc gridSpan="2">
                  <a:txBody>
                    <a:bodyPr/>
                    <a:lstStyle/>
                    <a:p>
                      <a:pPr algn="l" fontAlgn="ctr"/>
                      <a:r>
                        <a:rPr lang="en-GB" sz="1200" u="none" strike="noStrike" dirty="0">
                          <a:solidFill>
                            <a:srgbClr val="F3F3F3"/>
                          </a:solidFill>
                          <a:effectLst/>
                        </a:rPr>
                        <a:t>  Final Settlement day</a:t>
                      </a:r>
                      <a:endParaRPr lang="en-GB" sz="1200" b="1" i="0" u="none" strike="noStrike" dirty="0">
                        <a:solidFill>
                          <a:srgbClr val="F3F3F3"/>
                        </a:solidFill>
                        <a:effectLst/>
                        <a:latin typeface="+mn-lt"/>
                      </a:endParaRPr>
                    </a:p>
                  </a:txBody>
                  <a:tcPr marL="9525" marR="9525" marT="9525" marB="0" anchor="ctr">
                    <a:lnR w="6350" cap="flat" cmpd="sng" algn="ctr">
                      <a:noFill/>
                      <a:prstDash val="solid"/>
                      <a:miter lim="800000"/>
                    </a:lnR>
                    <a:solidFill>
                      <a:srgbClr val="201751"/>
                    </a:solidFill>
                  </a:tcPr>
                </a:tc>
                <a:tc hMerge="1">
                  <a:txBody>
                    <a:bodyPr/>
                    <a:lstStyle/>
                    <a:p>
                      <a:endParaRPr lang="en-GB"/>
                    </a:p>
                  </a:txBody>
                  <a:tcPr/>
                </a:tc>
                <a:tc gridSpan="5">
                  <a:txBody>
                    <a:bodyPr/>
                    <a:lstStyle/>
                    <a:p>
                      <a:pPr algn="ctr" fontAlgn="ctr"/>
                      <a:r>
                        <a:rPr lang="en-US" sz="1200" u="none" strike="noStrike" dirty="0">
                          <a:effectLst/>
                        </a:rPr>
                        <a:t>The final settlement day is the trading day following the last trading day. </a:t>
                      </a:r>
                      <a:endParaRPr lang="en-US" sz="1200" b="0" i="0" u="none" strike="noStrike" dirty="0">
                        <a:solidFill>
                          <a:srgbClr val="000000"/>
                        </a:solidFill>
                        <a:effectLst/>
                        <a:latin typeface="+mn-lt"/>
                      </a:endParaRPr>
                    </a:p>
                  </a:txBody>
                  <a:tcPr marL="9525" marR="9525" marT="9525" marB="0" anchor="ctr">
                    <a:lnL w="6350" cap="flat" cmpd="sng" algn="ctr">
                      <a:noFill/>
                      <a:prstDash val="solid"/>
                      <a:miter lim="800000"/>
                    </a:lnL>
                    <a:lnR w="9525" cap="flat" cmpd="sng" algn="ctr">
                      <a:solidFill>
                        <a:srgbClr val="DCDCDC"/>
                      </a:solidFill>
                      <a:prstDash val="solid"/>
                      <a:round/>
                      <a:headEnd type="none" w="med" len="med"/>
                      <a:tailEnd type="none" w="med" len="med"/>
                    </a:lnR>
                    <a:lnT w="9525" cap="flat" cmpd="sng" algn="ctr">
                      <a:solidFill>
                        <a:srgbClr val="DCDCDC"/>
                      </a:solidFill>
                      <a:prstDash val="solid"/>
                      <a:round/>
                      <a:headEnd type="none" w="med" len="med"/>
                      <a:tailEnd type="none" w="med" len="med"/>
                    </a:lnT>
                    <a:lnB w="9525" cap="flat" cmpd="sng" algn="ctr">
                      <a:solidFill>
                        <a:srgbClr val="DCDCDC"/>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294758390"/>
                  </a:ext>
                </a:extLst>
              </a:tr>
              <a:tr h="449388">
                <a:tc rowSpan="2">
                  <a:txBody>
                    <a:bodyPr/>
                    <a:lstStyle/>
                    <a:p>
                      <a:pPr algn="l" fontAlgn="ctr"/>
                      <a:r>
                        <a:rPr lang="en-GB" sz="1200" u="none" strike="noStrike" dirty="0">
                          <a:solidFill>
                            <a:srgbClr val="F3F3F3"/>
                          </a:solidFill>
                          <a:effectLst/>
                        </a:rPr>
                        <a:t>  Trading Hours (CET)</a:t>
                      </a:r>
                      <a:endParaRPr lang="en-GB" sz="1200" b="1" i="0" u="none" strike="noStrike" dirty="0">
                        <a:solidFill>
                          <a:srgbClr val="F3F3F3"/>
                        </a:solidFill>
                        <a:effectLst/>
                        <a:latin typeface="+mn-lt"/>
                      </a:endParaRPr>
                    </a:p>
                  </a:txBody>
                  <a:tcPr marL="9525" marR="9525" marT="9525" marB="0" anchor="ctr">
                    <a:solidFill>
                      <a:srgbClr val="201751"/>
                    </a:solidFill>
                  </a:tcPr>
                </a:tc>
                <a:tc>
                  <a:txBody>
                    <a:bodyPr/>
                    <a:lstStyle/>
                    <a:p>
                      <a:pPr algn="l" fontAlgn="ctr"/>
                      <a:r>
                        <a:rPr lang="en-GB" sz="1200" u="none" strike="noStrike" dirty="0" err="1">
                          <a:solidFill>
                            <a:srgbClr val="F3F3F3"/>
                          </a:solidFill>
                          <a:effectLst/>
                        </a:rPr>
                        <a:t>Onbook</a:t>
                      </a:r>
                      <a:endParaRPr lang="en-GB" sz="1200" b="0" i="0" u="none" strike="noStrike" dirty="0">
                        <a:solidFill>
                          <a:srgbClr val="F3F3F3"/>
                        </a:solidFill>
                        <a:effectLst/>
                        <a:latin typeface="+mn-lt"/>
                      </a:endParaRPr>
                    </a:p>
                  </a:txBody>
                  <a:tcPr marL="9525" marR="9525" marT="9525" marB="0" anchor="ctr">
                    <a:lnR w="6350" cap="flat" cmpd="sng" algn="ctr">
                      <a:noFill/>
                      <a:prstDash val="solid"/>
                      <a:miter lim="800000"/>
                    </a:lnR>
                    <a:solidFill>
                      <a:srgbClr val="201751"/>
                    </a:solidFill>
                  </a:tcPr>
                </a:tc>
                <a:tc gridSpan="5">
                  <a:txBody>
                    <a:bodyPr/>
                    <a:lstStyle/>
                    <a:p>
                      <a:pPr algn="ctr" fontAlgn="ctr"/>
                      <a:r>
                        <a:rPr lang="en-US" sz="1200" u="none" strike="noStrike" dirty="0">
                          <a:effectLst/>
                        </a:rPr>
                        <a:t>Pre-Trading Period: 01:00-01:10 CET; Continuous Trading:  01:10-22:00 CET; Post-Trading Period: 22:00-22:10 CET</a:t>
                      </a:r>
                      <a:endParaRPr lang="en-US" sz="1200" b="1" i="0" u="none" strike="noStrike" dirty="0">
                        <a:solidFill>
                          <a:srgbClr val="000000"/>
                        </a:solidFill>
                        <a:effectLst/>
                        <a:latin typeface="+mn-lt"/>
                      </a:endParaRPr>
                    </a:p>
                  </a:txBody>
                  <a:tcPr marL="9525" marR="9525" marT="9525" marB="0" anchor="ctr">
                    <a:lnL w="6350" cap="flat" cmpd="sng" algn="ctr">
                      <a:noFill/>
                      <a:prstDash val="solid"/>
                      <a:miter lim="800000"/>
                    </a:lnL>
                    <a:lnR w="9525" cap="flat" cmpd="sng" algn="ctr">
                      <a:solidFill>
                        <a:srgbClr val="DCDCDC"/>
                      </a:solidFill>
                      <a:prstDash val="solid"/>
                      <a:round/>
                      <a:headEnd type="none" w="med" len="med"/>
                      <a:tailEnd type="none" w="med" len="med"/>
                    </a:lnR>
                    <a:lnT w="9525" cap="flat" cmpd="sng" algn="ctr">
                      <a:solidFill>
                        <a:srgbClr val="DCDCDC"/>
                      </a:solidFill>
                      <a:prstDash val="solid"/>
                      <a:round/>
                      <a:headEnd type="none" w="med" len="med"/>
                      <a:tailEnd type="none" w="med" len="med"/>
                    </a:lnT>
                    <a:lnB w="9525" cap="flat" cmpd="sng" algn="ctr">
                      <a:solidFill>
                        <a:srgbClr val="DCDCDC"/>
                      </a:solidFill>
                      <a:prstDash val="solid"/>
                      <a:round/>
                      <a:headEnd type="none" w="med" len="med"/>
                      <a:tailEnd type="none" w="med" len="med"/>
                    </a:lnB>
                    <a:lnTlToBr w="12700" cmpd="sng">
                      <a:noFill/>
                      <a:prstDash val="solid"/>
                    </a:lnTlToBr>
                    <a:lnBlToTr w="12700" cmpd="sng">
                      <a:noFill/>
                      <a:prstDash val="solid"/>
                    </a:lnBlToTr>
                    <a:solidFill>
                      <a:srgbClr val="F3F3F3"/>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459302233"/>
                  </a:ext>
                </a:extLst>
              </a:tr>
              <a:tr h="314573">
                <a:tc vMerge="1">
                  <a:txBody>
                    <a:bodyPr/>
                    <a:lstStyle/>
                    <a:p>
                      <a:endParaRPr lang="en-GB"/>
                    </a:p>
                  </a:txBody>
                  <a:tcPr/>
                </a:tc>
                <a:tc>
                  <a:txBody>
                    <a:bodyPr/>
                    <a:lstStyle/>
                    <a:p>
                      <a:pPr algn="l" fontAlgn="ctr"/>
                      <a:r>
                        <a:rPr lang="en-GB" sz="1200" u="none" strike="noStrike" dirty="0" err="1">
                          <a:solidFill>
                            <a:srgbClr val="F3F3F3"/>
                          </a:solidFill>
                          <a:effectLst/>
                        </a:rPr>
                        <a:t>Offbook</a:t>
                      </a:r>
                      <a:endParaRPr lang="en-GB" sz="1200" b="0" i="0" u="none" strike="noStrike" dirty="0">
                        <a:solidFill>
                          <a:srgbClr val="F3F3F3"/>
                        </a:solidFill>
                        <a:effectLst/>
                        <a:latin typeface="+mn-lt"/>
                      </a:endParaRPr>
                    </a:p>
                  </a:txBody>
                  <a:tcPr marL="9525" marR="9525" marT="9525" marB="0" anchor="ctr">
                    <a:lnR w="6350" cap="flat" cmpd="sng" algn="ctr">
                      <a:noFill/>
                      <a:prstDash val="solid"/>
                      <a:miter lim="800000"/>
                    </a:lnR>
                    <a:solidFill>
                      <a:srgbClr val="201751"/>
                    </a:solidFill>
                  </a:tcPr>
                </a:tc>
                <a:tc gridSpan="5">
                  <a:txBody>
                    <a:bodyPr/>
                    <a:lstStyle/>
                    <a:p>
                      <a:pPr algn="ctr" fontAlgn="ctr"/>
                      <a:r>
                        <a:rPr lang="en-US" sz="1200" u="none" strike="noStrike" dirty="0">
                          <a:effectLst/>
                        </a:rPr>
                        <a:t>Trading Period:  01:15-22:00 CET; Post-Trading Period: 22:00-22:10 CET</a:t>
                      </a:r>
                      <a:endParaRPr lang="en-US" sz="1200" b="1" i="0" u="none" strike="noStrike" dirty="0">
                        <a:solidFill>
                          <a:srgbClr val="000000"/>
                        </a:solidFill>
                        <a:effectLst/>
                        <a:latin typeface="+mn-lt"/>
                      </a:endParaRPr>
                    </a:p>
                  </a:txBody>
                  <a:tcPr marL="9525" marR="9525" marT="9525" marB="0" anchor="ctr">
                    <a:lnL w="6350" cap="flat" cmpd="sng" algn="ctr">
                      <a:noFill/>
                      <a:prstDash val="solid"/>
                      <a:miter lim="800000"/>
                    </a:lnL>
                    <a:lnR w="9525" cap="flat" cmpd="sng" algn="ctr">
                      <a:solidFill>
                        <a:srgbClr val="DCDCDC"/>
                      </a:solidFill>
                      <a:prstDash val="solid"/>
                      <a:round/>
                      <a:headEnd type="none" w="med" len="med"/>
                      <a:tailEnd type="none" w="med" len="med"/>
                    </a:lnR>
                    <a:lnT w="9525" cap="flat" cmpd="sng" algn="ctr">
                      <a:solidFill>
                        <a:srgbClr val="DCDCDC"/>
                      </a:solidFill>
                      <a:prstDash val="solid"/>
                      <a:round/>
                      <a:headEnd type="none" w="med" len="med"/>
                      <a:tailEnd type="none" w="med" len="med"/>
                    </a:lnT>
                    <a:lnB w="9525" cap="flat" cmpd="sng" algn="ctr">
                      <a:solidFill>
                        <a:srgbClr val="DCDCDC"/>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007236440"/>
                  </a:ext>
                </a:extLst>
              </a:tr>
              <a:tr h="260980">
                <a:tc gridSpan="2">
                  <a:txBody>
                    <a:bodyPr/>
                    <a:lstStyle/>
                    <a:p>
                      <a:pPr algn="l" fontAlgn="ctr"/>
                      <a:r>
                        <a:rPr lang="en-GB" sz="1200" u="none" strike="noStrike" dirty="0">
                          <a:solidFill>
                            <a:srgbClr val="F3F3F3"/>
                          </a:solidFill>
                          <a:effectLst/>
                        </a:rPr>
                        <a:t>  Flexible contracts</a:t>
                      </a:r>
                      <a:endParaRPr lang="en-GB" sz="1200" b="1" i="0" u="none" strike="noStrike" dirty="0">
                        <a:solidFill>
                          <a:srgbClr val="F3F3F3"/>
                        </a:solidFill>
                        <a:effectLst/>
                        <a:latin typeface="+mn-lt"/>
                      </a:endParaRPr>
                    </a:p>
                  </a:txBody>
                  <a:tcPr marL="9525" marR="9525" marT="9525" marB="0" anchor="ctr">
                    <a:lnR w="6350" cap="flat" cmpd="sng" algn="ctr">
                      <a:noFill/>
                      <a:prstDash val="solid"/>
                      <a:miter lim="800000"/>
                    </a:lnR>
                    <a:solidFill>
                      <a:srgbClr val="201751"/>
                    </a:solidFill>
                  </a:tcPr>
                </a:tc>
                <a:tc hMerge="1">
                  <a:txBody>
                    <a:bodyPr/>
                    <a:lstStyle/>
                    <a:p>
                      <a:endParaRPr lang="en-GB"/>
                    </a:p>
                  </a:txBody>
                  <a:tcPr/>
                </a:tc>
                <a:tc gridSpan="5">
                  <a:txBody>
                    <a:bodyPr/>
                    <a:lstStyle/>
                    <a:p>
                      <a:pPr algn="ctr" fontAlgn="ctr"/>
                      <a:r>
                        <a:rPr lang="en-GB" sz="1200" u="none" strike="noStrike" dirty="0">
                          <a:effectLst/>
                        </a:rPr>
                        <a:t>Available</a:t>
                      </a:r>
                      <a:endParaRPr lang="en-GB" sz="1200" b="0" i="0" u="none" strike="noStrike" dirty="0">
                        <a:solidFill>
                          <a:srgbClr val="000000"/>
                        </a:solidFill>
                        <a:effectLst/>
                        <a:latin typeface="+mn-lt"/>
                      </a:endParaRPr>
                    </a:p>
                  </a:txBody>
                  <a:tcPr marL="9525" marR="9525" marT="9525" marB="0" anchor="ctr">
                    <a:lnL w="6350" cap="flat" cmpd="sng" algn="ctr">
                      <a:noFill/>
                      <a:prstDash val="solid"/>
                      <a:miter lim="800000"/>
                    </a:lnL>
                    <a:lnR w="9525" cap="flat" cmpd="sng" algn="ctr">
                      <a:solidFill>
                        <a:srgbClr val="DCDCDC"/>
                      </a:solidFill>
                      <a:prstDash val="solid"/>
                      <a:round/>
                      <a:headEnd type="none" w="med" len="med"/>
                      <a:tailEnd type="none" w="med" len="med"/>
                    </a:lnR>
                    <a:lnT w="9525" cap="flat" cmpd="sng" algn="ctr">
                      <a:solidFill>
                        <a:srgbClr val="DCDCDC"/>
                      </a:solidFill>
                      <a:prstDash val="solid"/>
                      <a:round/>
                      <a:headEnd type="none" w="med" len="med"/>
                      <a:tailEnd type="none" w="med" len="med"/>
                    </a:lnT>
                    <a:lnB w="9525" cap="flat" cmpd="sng" algn="ctr">
                      <a:solidFill>
                        <a:srgbClr val="DCDCDC"/>
                      </a:solidFill>
                      <a:prstDash val="solid"/>
                      <a:round/>
                      <a:headEnd type="none" w="med" len="med"/>
                      <a:tailEnd type="none" w="med" len="med"/>
                    </a:lnB>
                    <a:lnTlToBr w="12700" cmpd="sng">
                      <a:noFill/>
                      <a:prstDash val="solid"/>
                    </a:lnTlToBr>
                    <a:lnBlToTr w="12700" cmpd="sng">
                      <a:noFill/>
                      <a:prstDash val="solid"/>
                    </a:lnBlToTr>
                    <a:solidFill>
                      <a:srgbClr val="F3F3F3"/>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169181728"/>
                  </a:ext>
                </a:extLst>
              </a:tr>
              <a:tr h="314573">
                <a:tc gridSpan="2">
                  <a:txBody>
                    <a:bodyPr/>
                    <a:lstStyle/>
                    <a:p>
                      <a:pPr algn="l" fontAlgn="ctr"/>
                      <a:r>
                        <a:rPr lang="en-GB" sz="1200" u="none" strike="noStrike" dirty="0">
                          <a:solidFill>
                            <a:srgbClr val="F3F3F3"/>
                          </a:solidFill>
                          <a:effectLst/>
                        </a:rPr>
                        <a:t>  CFTC Approved</a:t>
                      </a:r>
                      <a:endParaRPr lang="en-GB" sz="1200" b="1" i="0" u="none" strike="noStrike" dirty="0">
                        <a:solidFill>
                          <a:srgbClr val="F3F3F3"/>
                        </a:solidFill>
                        <a:effectLst/>
                        <a:latin typeface="+mn-lt"/>
                      </a:endParaRPr>
                    </a:p>
                  </a:txBody>
                  <a:tcPr marL="9525" marR="9525" marT="9525" marB="0" anchor="ctr">
                    <a:lnR w="6350" cap="flat" cmpd="sng" algn="ctr">
                      <a:noFill/>
                      <a:prstDash val="solid"/>
                      <a:miter lim="800000"/>
                    </a:lnR>
                    <a:solidFill>
                      <a:srgbClr val="201751"/>
                    </a:solidFill>
                  </a:tcPr>
                </a:tc>
                <a:tc hMerge="1">
                  <a:txBody>
                    <a:bodyPr/>
                    <a:lstStyle/>
                    <a:p>
                      <a:endParaRPr lang="en-GB"/>
                    </a:p>
                  </a:txBody>
                  <a:tcPr/>
                </a:tc>
                <a:tc gridSpan="5">
                  <a:txBody>
                    <a:bodyPr/>
                    <a:lstStyle/>
                    <a:p>
                      <a:pPr algn="ctr" fontAlgn="ctr"/>
                      <a:r>
                        <a:rPr lang="en-GB" sz="1200" u="none" strike="noStrike" dirty="0">
                          <a:effectLst/>
                        </a:rPr>
                        <a:t>Yes</a:t>
                      </a:r>
                      <a:endParaRPr lang="en-GB" sz="1200" b="0" i="0" u="none" strike="noStrike" dirty="0">
                        <a:solidFill>
                          <a:srgbClr val="000000"/>
                        </a:solidFill>
                        <a:effectLst/>
                        <a:latin typeface="+mn-lt"/>
                      </a:endParaRPr>
                    </a:p>
                  </a:txBody>
                  <a:tcPr marL="9525" marR="9525" marT="9525" marB="0" anchor="ctr">
                    <a:lnL w="6350" cap="flat" cmpd="sng" algn="ctr">
                      <a:noFill/>
                      <a:prstDash val="solid"/>
                      <a:miter lim="800000"/>
                    </a:lnL>
                    <a:lnR w="9525" cap="flat" cmpd="sng" algn="ctr">
                      <a:solidFill>
                        <a:srgbClr val="DCDCDC"/>
                      </a:solidFill>
                      <a:prstDash val="solid"/>
                      <a:round/>
                      <a:headEnd type="none" w="med" len="med"/>
                      <a:tailEnd type="none" w="med" len="med"/>
                    </a:lnR>
                    <a:lnT w="9525" cap="flat" cmpd="sng" algn="ctr">
                      <a:solidFill>
                        <a:srgbClr val="DCDCDC"/>
                      </a:solidFill>
                      <a:prstDash val="solid"/>
                      <a:round/>
                      <a:headEnd type="none" w="med" len="med"/>
                      <a:tailEnd type="none" w="med" len="med"/>
                    </a:lnT>
                    <a:lnB w="9525" cap="flat" cmpd="sng" algn="ctr">
                      <a:solidFill>
                        <a:srgbClr val="DCDCDC"/>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618048004"/>
                  </a:ext>
                </a:extLst>
              </a:tr>
              <a:tr h="599567">
                <a:tc gridSpan="2">
                  <a:txBody>
                    <a:bodyPr/>
                    <a:lstStyle/>
                    <a:p>
                      <a:pPr algn="l" fontAlgn="ctr"/>
                      <a:r>
                        <a:rPr lang="en-GB" sz="1200" u="none" strike="noStrike" dirty="0">
                          <a:solidFill>
                            <a:srgbClr val="F3F3F3"/>
                          </a:solidFill>
                          <a:effectLst/>
                        </a:rPr>
                        <a:t>  Underlying MSCI Factsheet</a:t>
                      </a:r>
                      <a:endParaRPr lang="en-GB" sz="1200" b="1" i="0" u="none" strike="noStrike" dirty="0">
                        <a:solidFill>
                          <a:srgbClr val="F3F3F3"/>
                        </a:solidFill>
                        <a:effectLst/>
                        <a:latin typeface="+mn-lt"/>
                      </a:endParaRPr>
                    </a:p>
                  </a:txBody>
                  <a:tcPr marL="9525" marR="9525" marT="9525" marB="0" anchor="ctr">
                    <a:lnR w="6350" cap="flat" cmpd="sng" algn="ctr">
                      <a:noFill/>
                      <a:prstDash val="solid"/>
                      <a:miter lim="800000"/>
                    </a:lnR>
                    <a:solidFill>
                      <a:srgbClr val="201751"/>
                    </a:solidFill>
                  </a:tcPr>
                </a:tc>
                <a:tc hMerge="1">
                  <a:txBody>
                    <a:bodyPr/>
                    <a:lstStyle/>
                    <a:p>
                      <a:endParaRPr lang="en-GB"/>
                    </a:p>
                  </a:txBody>
                  <a:tcPr/>
                </a:tc>
                <a:tc>
                  <a:txBody>
                    <a:bodyPr/>
                    <a:lstStyle/>
                    <a:p>
                      <a:pPr algn="ctr" fontAlgn="ctr"/>
                      <a:r>
                        <a:rPr lang="en-GB" sz="1200" u="none" strike="noStrike" dirty="0">
                          <a:solidFill>
                            <a:srgbClr val="201751"/>
                          </a:solidFill>
                          <a:effectLst/>
                          <a:hlinkClick r:id="rId4">
                            <a:extLst>
                              <a:ext uri="{A12FA001-AC4F-418D-AE19-62706E023703}">
                                <ahyp:hlinkClr xmlns:ahyp="http://schemas.microsoft.com/office/drawing/2018/hyperlinkcolor" val="tx"/>
                              </a:ext>
                            </a:extLst>
                          </a:hlinkClick>
                        </a:rPr>
                        <a:t>MSCI World ESG Screened</a:t>
                      </a:r>
                      <a:endParaRPr lang="en-GB" sz="1200" b="0" i="0" u="none" strike="noStrike" dirty="0">
                        <a:solidFill>
                          <a:srgbClr val="201751"/>
                        </a:solidFill>
                        <a:effectLst/>
                        <a:latin typeface="+mn-lt"/>
                      </a:endParaRPr>
                    </a:p>
                  </a:txBody>
                  <a:tcPr marL="9525" marR="9525" marT="9525" marB="0" anchor="ctr">
                    <a:lnL w="6350" cap="flat" cmpd="sng" algn="ctr">
                      <a:noFill/>
                      <a:prstDash val="solid"/>
                      <a:miter lim="800000"/>
                    </a:lnL>
                    <a:lnR w="9525" cap="flat" cmpd="sng" algn="ctr">
                      <a:solidFill>
                        <a:srgbClr val="DCDCDC"/>
                      </a:solidFill>
                      <a:prstDash val="solid"/>
                      <a:round/>
                      <a:headEnd type="none" w="med" len="med"/>
                      <a:tailEnd type="none" w="med" len="med"/>
                    </a:lnR>
                    <a:lnT w="9525" cap="flat" cmpd="sng" algn="ctr">
                      <a:solidFill>
                        <a:srgbClr val="DCDCDC"/>
                      </a:solidFill>
                      <a:prstDash val="solid"/>
                      <a:round/>
                      <a:headEnd type="none" w="med" len="med"/>
                      <a:tailEnd type="none" w="med" len="med"/>
                    </a:lnT>
                    <a:lnB w="9525" cap="flat" cmpd="sng" algn="ctr">
                      <a:solidFill>
                        <a:srgbClr val="DCDCDC"/>
                      </a:solidFill>
                      <a:prstDash val="solid"/>
                      <a:round/>
                      <a:headEnd type="none" w="med" len="med"/>
                      <a:tailEnd type="none" w="med" len="med"/>
                    </a:lnB>
                    <a:lnTlToBr w="12700" cmpd="sng">
                      <a:noFill/>
                      <a:prstDash val="solid"/>
                    </a:lnTlToBr>
                    <a:lnBlToTr w="12700" cmpd="sng">
                      <a:noFill/>
                      <a:prstDash val="solid"/>
                    </a:lnBlToTr>
                    <a:solidFill>
                      <a:srgbClr val="F3F3F3"/>
                    </a:solidFill>
                  </a:tcPr>
                </a:tc>
                <a:tc>
                  <a:txBody>
                    <a:bodyPr/>
                    <a:lstStyle/>
                    <a:p>
                      <a:pPr algn="ctr" fontAlgn="ctr"/>
                      <a:r>
                        <a:rPr lang="en-GB" sz="1200" u="none" strike="noStrike" dirty="0">
                          <a:solidFill>
                            <a:srgbClr val="201751"/>
                          </a:solidFill>
                          <a:effectLst/>
                          <a:hlinkClick r:id="rId5">
                            <a:extLst>
                              <a:ext uri="{A12FA001-AC4F-418D-AE19-62706E023703}">
                                <ahyp:hlinkClr xmlns:ahyp="http://schemas.microsoft.com/office/drawing/2018/hyperlinkcolor" val="tx"/>
                              </a:ext>
                            </a:extLst>
                          </a:hlinkClick>
                        </a:rPr>
                        <a:t>MSCI EM ESG Screened</a:t>
                      </a:r>
                      <a:endParaRPr lang="en-GB" sz="1200" b="0" i="0" u="none" strike="noStrike" dirty="0">
                        <a:solidFill>
                          <a:srgbClr val="201751"/>
                        </a:solidFill>
                        <a:effectLst/>
                        <a:latin typeface="+mn-lt"/>
                      </a:endParaRPr>
                    </a:p>
                  </a:txBody>
                  <a:tcPr marL="9525" marR="9525" marT="9525" marB="0" anchor="ctr">
                    <a:lnL w="9525" cap="flat" cmpd="sng" algn="ctr">
                      <a:solidFill>
                        <a:srgbClr val="DCDCDC"/>
                      </a:solidFill>
                      <a:prstDash val="solid"/>
                      <a:round/>
                      <a:headEnd type="none" w="med" len="med"/>
                      <a:tailEnd type="none" w="med" len="med"/>
                    </a:lnL>
                    <a:lnR w="9525" cap="flat" cmpd="sng" algn="ctr">
                      <a:solidFill>
                        <a:srgbClr val="DCDCDC"/>
                      </a:solidFill>
                      <a:prstDash val="solid"/>
                      <a:round/>
                      <a:headEnd type="none" w="med" len="med"/>
                      <a:tailEnd type="none" w="med" len="med"/>
                    </a:lnR>
                    <a:lnT w="9525" cap="flat" cmpd="sng" algn="ctr">
                      <a:solidFill>
                        <a:srgbClr val="DCDCDC"/>
                      </a:solidFill>
                      <a:prstDash val="solid"/>
                      <a:round/>
                      <a:headEnd type="none" w="med" len="med"/>
                      <a:tailEnd type="none" w="med" len="med"/>
                    </a:lnT>
                    <a:lnB w="9525" cap="flat" cmpd="sng" algn="ctr">
                      <a:solidFill>
                        <a:srgbClr val="DCDCDC"/>
                      </a:solidFill>
                      <a:prstDash val="solid"/>
                      <a:round/>
                      <a:headEnd type="none" w="med" len="med"/>
                      <a:tailEnd type="none" w="med" len="med"/>
                    </a:lnB>
                    <a:lnTlToBr w="12700" cmpd="sng">
                      <a:noFill/>
                      <a:prstDash val="solid"/>
                    </a:lnTlToBr>
                    <a:lnBlToTr w="12700" cmpd="sng">
                      <a:noFill/>
                      <a:prstDash val="solid"/>
                    </a:lnBlToTr>
                    <a:solidFill>
                      <a:srgbClr val="F3F3F3"/>
                    </a:solidFill>
                  </a:tcPr>
                </a:tc>
                <a:tc>
                  <a:txBody>
                    <a:bodyPr/>
                    <a:lstStyle/>
                    <a:p>
                      <a:pPr algn="ctr" fontAlgn="ctr"/>
                      <a:r>
                        <a:rPr lang="en-GB" sz="1200" u="none" strike="noStrike" dirty="0">
                          <a:solidFill>
                            <a:srgbClr val="201751"/>
                          </a:solidFill>
                          <a:effectLst/>
                          <a:hlinkClick r:id="rId6">
                            <a:extLst>
                              <a:ext uri="{A12FA001-AC4F-418D-AE19-62706E023703}">
                                <ahyp:hlinkClr xmlns:ahyp="http://schemas.microsoft.com/office/drawing/2018/hyperlinkcolor" val="tx"/>
                              </a:ext>
                            </a:extLst>
                          </a:hlinkClick>
                        </a:rPr>
                        <a:t>MSCI EAFE ESG Screened</a:t>
                      </a:r>
                      <a:endParaRPr lang="en-GB" sz="1200" b="0" i="0" u="none" strike="noStrike" dirty="0">
                        <a:solidFill>
                          <a:srgbClr val="201751"/>
                        </a:solidFill>
                        <a:effectLst/>
                        <a:latin typeface="+mn-lt"/>
                      </a:endParaRPr>
                    </a:p>
                  </a:txBody>
                  <a:tcPr marL="9525" marR="9525" marT="9525" marB="0" anchor="ctr">
                    <a:lnL w="9525" cap="flat" cmpd="sng" algn="ctr">
                      <a:solidFill>
                        <a:srgbClr val="DCDCDC"/>
                      </a:solidFill>
                      <a:prstDash val="solid"/>
                      <a:round/>
                      <a:headEnd type="none" w="med" len="med"/>
                      <a:tailEnd type="none" w="med" len="med"/>
                    </a:lnL>
                    <a:lnR w="9525" cap="flat" cmpd="sng" algn="ctr">
                      <a:solidFill>
                        <a:srgbClr val="DCDCDC"/>
                      </a:solidFill>
                      <a:prstDash val="solid"/>
                      <a:round/>
                      <a:headEnd type="none" w="med" len="med"/>
                      <a:tailEnd type="none" w="med" len="med"/>
                    </a:lnR>
                    <a:lnT w="9525" cap="flat" cmpd="sng" algn="ctr">
                      <a:solidFill>
                        <a:srgbClr val="DCDCDC"/>
                      </a:solidFill>
                      <a:prstDash val="solid"/>
                      <a:round/>
                      <a:headEnd type="none" w="med" len="med"/>
                      <a:tailEnd type="none" w="med" len="med"/>
                    </a:lnT>
                    <a:lnB w="9525" cap="flat" cmpd="sng" algn="ctr">
                      <a:solidFill>
                        <a:srgbClr val="DCDCDC"/>
                      </a:solidFill>
                      <a:prstDash val="solid"/>
                      <a:round/>
                      <a:headEnd type="none" w="med" len="med"/>
                      <a:tailEnd type="none" w="med" len="med"/>
                    </a:lnB>
                    <a:lnTlToBr w="12700" cmpd="sng">
                      <a:noFill/>
                      <a:prstDash val="solid"/>
                    </a:lnTlToBr>
                    <a:lnBlToTr w="12700" cmpd="sng">
                      <a:noFill/>
                      <a:prstDash val="solid"/>
                    </a:lnBlToTr>
                    <a:solidFill>
                      <a:srgbClr val="F3F3F3"/>
                    </a:solidFill>
                  </a:tcPr>
                </a:tc>
                <a:tc>
                  <a:txBody>
                    <a:bodyPr/>
                    <a:lstStyle/>
                    <a:p>
                      <a:pPr algn="ctr" fontAlgn="ctr"/>
                      <a:r>
                        <a:rPr lang="en-GB" sz="1200" u="none" strike="noStrike" dirty="0">
                          <a:solidFill>
                            <a:srgbClr val="201751"/>
                          </a:solidFill>
                          <a:effectLst/>
                          <a:hlinkClick r:id="rId7">
                            <a:extLst>
                              <a:ext uri="{A12FA001-AC4F-418D-AE19-62706E023703}">
                                <ahyp:hlinkClr xmlns:ahyp="http://schemas.microsoft.com/office/drawing/2018/hyperlinkcolor" val="tx"/>
                              </a:ext>
                            </a:extLst>
                          </a:hlinkClick>
                        </a:rPr>
                        <a:t>MSCI USA ESG Screened</a:t>
                      </a:r>
                      <a:endParaRPr lang="en-GB" sz="1200" b="0" i="0" u="none" strike="noStrike" dirty="0">
                        <a:solidFill>
                          <a:srgbClr val="201751"/>
                        </a:solidFill>
                        <a:effectLst/>
                        <a:latin typeface="+mn-lt"/>
                      </a:endParaRPr>
                    </a:p>
                  </a:txBody>
                  <a:tcPr marL="9525" marR="9525" marT="9525" marB="0" anchor="ctr">
                    <a:lnL w="9525" cap="flat" cmpd="sng" algn="ctr">
                      <a:solidFill>
                        <a:srgbClr val="DCDCDC"/>
                      </a:solidFill>
                      <a:prstDash val="solid"/>
                      <a:round/>
                      <a:headEnd type="none" w="med" len="med"/>
                      <a:tailEnd type="none" w="med" len="med"/>
                    </a:lnL>
                    <a:lnR w="9525" cap="flat" cmpd="sng" algn="ctr">
                      <a:solidFill>
                        <a:srgbClr val="DCDCDC"/>
                      </a:solidFill>
                      <a:prstDash val="solid"/>
                      <a:round/>
                      <a:headEnd type="none" w="med" len="med"/>
                      <a:tailEnd type="none" w="med" len="med"/>
                    </a:lnR>
                    <a:lnT w="9525" cap="flat" cmpd="sng" algn="ctr">
                      <a:solidFill>
                        <a:srgbClr val="DCDCDC"/>
                      </a:solidFill>
                      <a:prstDash val="solid"/>
                      <a:round/>
                      <a:headEnd type="none" w="med" len="med"/>
                      <a:tailEnd type="none" w="med" len="med"/>
                    </a:lnT>
                    <a:lnB w="9525" cap="flat" cmpd="sng" algn="ctr">
                      <a:solidFill>
                        <a:srgbClr val="DCDCDC"/>
                      </a:solidFill>
                      <a:prstDash val="solid"/>
                      <a:round/>
                      <a:headEnd type="none" w="med" len="med"/>
                      <a:tailEnd type="none" w="med" len="med"/>
                    </a:lnB>
                    <a:lnTlToBr w="12700" cmpd="sng">
                      <a:noFill/>
                      <a:prstDash val="solid"/>
                    </a:lnTlToBr>
                    <a:lnBlToTr w="12700" cmpd="sng">
                      <a:noFill/>
                      <a:prstDash val="solid"/>
                    </a:lnBlToTr>
                    <a:solidFill>
                      <a:srgbClr val="F3F3F3"/>
                    </a:solidFill>
                  </a:tcPr>
                </a:tc>
                <a:tc>
                  <a:txBody>
                    <a:bodyPr/>
                    <a:lstStyle/>
                    <a:p>
                      <a:pPr algn="ctr" fontAlgn="ctr"/>
                      <a:r>
                        <a:rPr lang="en-GB" sz="1200" u="none" strike="noStrike" dirty="0">
                          <a:solidFill>
                            <a:srgbClr val="201751"/>
                          </a:solidFill>
                          <a:effectLst/>
                          <a:hlinkClick r:id="rId8">
                            <a:extLst>
                              <a:ext uri="{A12FA001-AC4F-418D-AE19-62706E023703}">
                                <ahyp:hlinkClr xmlns:ahyp="http://schemas.microsoft.com/office/drawing/2018/hyperlinkcolor" val="tx"/>
                              </a:ext>
                            </a:extLst>
                          </a:hlinkClick>
                        </a:rPr>
                        <a:t>MSCI Japan ESG Screened</a:t>
                      </a:r>
                      <a:endParaRPr lang="en-GB" sz="1200" b="0" i="0" u="none" strike="noStrike" dirty="0">
                        <a:solidFill>
                          <a:srgbClr val="201751"/>
                        </a:solidFill>
                        <a:effectLst/>
                        <a:latin typeface="+mn-lt"/>
                      </a:endParaRPr>
                    </a:p>
                  </a:txBody>
                  <a:tcPr marL="9525" marR="9525" marT="9525" marB="0" anchor="ctr">
                    <a:lnL w="9525" cap="flat" cmpd="sng" algn="ctr">
                      <a:solidFill>
                        <a:srgbClr val="DCDCDC"/>
                      </a:solidFill>
                      <a:prstDash val="solid"/>
                      <a:round/>
                      <a:headEnd type="none" w="med" len="med"/>
                      <a:tailEnd type="none" w="med" len="med"/>
                    </a:lnL>
                    <a:lnR w="9525" cap="flat" cmpd="sng" algn="ctr">
                      <a:solidFill>
                        <a:srgbClr val="DCDCDC"/>
                      </a:solidFill>
                      <a:prstDash val="solid"/>
                      <a:round/>
                      <a:headEnd type="none" w="med" len="med"/>
                      <a:tailEnd type="none" w="med" len="med"/>
                    </a:lnR>
                    <a:lnT w="9525" cap="flat" cmpd="sng" algn="ctr">
                      <a:solidFill>
                        <a:srgbClr val="DCDCDC"/>
                      </a:solidFill>
                      <a:prstDash val="solid"/>
                      <a:round/>
                      <a:headEnd type="none" w="med" len="med"/>
                      <a:tailEnd type="none" w="med" len="med"/>
                    </a:lnT>
                    <a:lnB w="9525" cap="flat" cmpd="sng" algn="ctr">
                      <a:solidFill>
                        <a:srgbClr val="DCDCDC"/>
                      </a:solidFill>
                      <a:prstDash val="solid"/>
                      <a:round/>
                      <a:headEnd type="none" w="med" len="med"/>
                      <a:tailEnd type="none" w="med" len="med"/>
                    </a:lnB>
                    <a:lnTlToBr w="12700" cmpd="sng">
                      <a:noFill/>
                      <a:prstDash val="solid"/>
                    </a:lnTlToBr>
                    <a:lnBlToTr w="12700" cmpd="sng">
                      <a:noFill/>
                      <a:prstDash val="solid"/>
                    </a:lnBlToTr>
                    <a:solidFill>
                      <a:srgbClr val="F3F3F3"/>
                    </a:solidFill>
                  </a:tcPr>
                </a:tc>
                <a:extLst>
                  <a:ext uri="{0D108BD9-81ED-4DB2-BD59-A6C34878D82A}">
                    <a16:rowId xmlns:a16="http://schemas.microsoft.com/office/drawing/2014/main" val="1395459801"/>
                  </a:ext>
                </a:extLst>
              </a:tr>
            </a:tbl>
          </a:graphicData>
        </a:graphic>
      </p:graphicFrame>
      <p:sp>
        <p:nvSpPr>
          <p:cNvPr id="2" name="Date Placeholder 1">
            <a:extLst>
              <a:ext uri="{FF2B5EF4-FFF2-40B4-BE49-F238E27FC236}">
                <a16:creationId xmlns:a16="http://schemas.microsoft.com/office/drawing/2014/main" id="{892C4A34-44D9-4D12-9336-244F7E9604D0}"/>
              </a:ext>
            </a:extLst>
          </p:cNvPr>
          <p:cNvSpPr>
            <a:spLocks noGrp="1"/>
          </p:cNvSpPr>
          <p:nvPr>
            <p:ph type="dt" sz="half" idx="10"/>
          </p:nvPr>
        </p:nvSpPr>
        <p:spPr/>
        <p:txBody>
          <a:bodyPr/>
          <a:lstStyle/>
          <a:p>
            <a:fld id="{BCA3E220-9573-4A4E-894B-1A2E9D1A6BA3}" type="datetime3">
              <a:rPr lang="en-US" noProof="0" smtClean="0"/>
              <a:t>6 October 2020</a:t>
            </a:fld>
            <a:endParaRPr lang="en-US" noProof="0"/>
          </a:p>
        </p:txBody>
      </p:sp>
      <p:sp>
        <p:nvSpPr>
          <p:cNvPr id="4" name="Slide Number Placeholder 3">
            <a:extLst>
              <a:ext uri="{FF2B5EF4-FFF2-40B4-BE49-F238E27FC236}">
                <a16:creationId xmlns:a16="http://schemas.microsoft.com/office/drawing/2014/main" id="{53DF2903-2292-4948-BEE0-1F20BD7C9E5C}"/>
              </a:ext>
            </a:extLst>
          </p:cNvPr>
          <p:cNvSpPr>
            <a:spLocks noGrp="1"/>
          </p:cNvSpPr>
          <p:nvPr>
            <p:ph type="sldNum" sz="quarter" idx="11"/>
          </p:nvPr>
        </p:nvSpPr>
        <p:spPr/>
        <p:txBody>
          <a:bodyPr/>
          <a:lstStyle/>
          <a:p>
            <a:fld id="{62CB3E74-FC4B-418A-B5F6-72ED80208EB2}" type="slidenum">
              <a:rPr lang="en-US" noProof="0" smtClean="0"/>
              <a:pPr/>
              <a:t>25</a:t>
            </a:fld>
            <a:endParaRPr lang="en-US" noProof="0"/>
          </a:p>
        </p:txBody>
      </p:sp>
    </p:spTree>
    <p:extLst>
      <p:ext uri="{BB962C8B-B14F-4D97-AF65-F5344CB8AC3E}">
        <p14:creationId xmlns:p14="http://schemas.microsoft.com/office/powerpoint/2010/main" val="84426800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1CDDB83-271C-46D6-90FE-38731E527405}"/>
              </a:ext>
            </a:extLst>
          </p:cNvPr>
          <p:cNvSpPr>
            <a:spLocks noGrp="1"/>
          </p:cNvSpPr>
          <p:nvPr>
            <p:ph type="sldNum" sz="quarter" idx="10"/>
          </p:nvPr>
        </p:nvSpPr>
        <p:spPr>
          <a:xfrm>
            <a:off x="4956435" y="6356350"/>
            <a:ext cx="1368165" cy="158256"/>
          </a:xfrm>
        </p:spPr>
        <p:txBody>
          <a:bodyPr/>
          <a:lstStyle/>
          <a:p>
            <a:fld id="{31022D49-741E-407F-9227-832A7318F1E9}" type="slidenum">
              <a:rPr lang="en-GB" smtClean="0"/>
              <a:pPr/>
              <a:t>26</a:t>
            </a:fld>
            <a:endParaRPr lang="en-GB"/>
          </a:p>
        </p:txBody>
      </p:sp>
      <p:sp>
        <p:nvSpPr>
          <p:cNvPr id="8" name="Title 1">
            <a:extLst>
              <a:ext uri="{FF2B5EF4-FFF2-40B4-BE49-F238E27FC236}">
                <a16:creationId xmlns:a16="http://schemas.microsoft.com/office/drawing/2014/main" id="{F932213A-E493-437E-8BEF-4738E2359422}"/>
              </a:ext>
            </a:extLst>
          </p:cNvPr>
          <p:cNvSpPr>
            <a:spLocks noGrp="1"/>
          </p:cNvSpPr>
          <p:nvPr>
            <p:ph type="title"/>
          </p:nvPr>
        </p:nvSpPr>
        <p:spPr>
          <a:xfrm>
            <a:off x="587375" y="368300"/>
            <a:ext cx="11017250" cy="468313"/>
          </a:xfrm>
        </p:spPr>
        <p:txBody>
          <a:bodyPr/>
          <a:lstStyle/>
          <a:p>
            <a:r>
              <a:rPr lang="en-GB" dirty="0"/>
              <a:t>Growth Drivers: </a:t>
            </a:r>
            <a:r>
              <a:rPr lang="en-GB" dirty="0">
                <a:sym typeface="Wingdings" panose="05000000000000000000" pitchFamily="2" charset="2"/>
              </a:rPr>
              <a:t>Building an MSCI Ecosystem</a:t>
            </a:r>
            <a:br>
              <a:rPr lang="en-GB" dirty="0">
                <a:sym typeface="Wingdings" panose="05000000000000000000" pitchFamily="2" charset="2"/>
              </a:rPr>
            </a:br>
            <a:r>
              <a:rPr lang="en-GB" sz="2000" b="0" dirty="0">
                <a:solidFill>
                  <a:srgbClr val="201751"/>
                </a:solidFill>
              </a:rPr>
              <a:t>Futures on MSCI Dividend Point Indexes launched in Q4 2019</a:t>
            </a:r>
            <a:br>
              <a:rPr lang="en-GB" sz="3200" dirty="0">
                <a:solidFill>
                  <a:schemeClr val="accent2"/>
                </a:solidFill>
              </a:rPr>
            </a:br>
            <a:endParaRPr lang="en-GB" dirty="0">
              <a:solidFill>
                <a:srgbClr val="201751"/>
              </a:solidFill>
            </a:endParaRPr>
          </a:p>
        </p:txBody>
      </p:sp>
      <p:graphicFrame>
        <p:nvGraphicFramePr>
          <p:cNvPr id="2" name="Table 2">
            <a:extLst>
              <a:ext uri="{FF2B5EF4-FFF2-40B4-BE49-F238E27FC236}">
                <a16:creationId xmlns:a16="http://schemas.microsoft.com/office/drawing/2014/main" id="{C1F1AB9B-EEC3-4D0C-BDEC-897C9D2B7CD6}"/>
              </a:ext>
            </a:extLst>
          </p:cNvPr>
          <p:cNvGraphicFramePr>
            <a:graphicFrameLocks noGrp="1"/>
          </p:cNvGraphicFramePr>
          <p:nvPr>
            <p:extLst>
              <p:ext uri="{D42A27DB-BD31-4B8C-83A1-F6EECF244321}">
                <p14:modId xmlns:p14="http://schemas.microsoft.com/office/powerpoint/2010/main" val="1745981578"/>
              </p:ext>
            </p:extLst>
          </p:nvPr>
        </p:nvGraphicFramePr>
        <p:xfrm>
          <a:off x="588519" y="1916114"/>
          <a:ext cx="11016107" cy="2722798"/>
        </p:xfrm>
        <a:graphic>
          <a:graphicData uri="http://schemas.openxmlformats.org/drawingml/2006/table">
            <a:tbl>
              <a:tblPr firstRow="1" bandRow="1">
                <a:tableStyleId>{5C22544A-7EE6-4342-B048-85BDC9FD1C3A}</a:tableStyleId>
              </a:tblPr>
              <a:tblGrid>
                <a:gridCol w="955000">
                  <a:extLst>
                    <a:ext uri="{9D8B030D-6E8A-4147-A177-3AD203B41FA5}">
                      <a16:colId xmlns:a16="http://schemas.microsoft.com/office/drawing/2014/main" val="210873650"/>
                    </a:ext>
                  </a:extLst>
                </a:gridCol>
                <a:gridCol w="4553053">
                  <a:extLst>
                    <a:ext uri="{9D8B030D-6E8A-4147-A177-3AD203B41FA5}">
                      <a16:colId xmlns:a16="http://schemas.microsoft.com/office/drawing/2014/main" val="87824436"/>
                    </a:ext>
                  </a:extLst>
                </a:gridCol>
                <a:gridCol w="2754027">
                  <a:extLst>
                    <a:ext uri="{9D8B030D-6E8A-4147-A177-3AD203B41FA5}">
                      <a16:colId xmlns:a16="http://schemas.microsoft.com/office/drawing/2014/main" val="1976492478"/>
                    </a:ext>
                  </a:extLst>
                </a:gridCol>
                <a:gridCol w="2754027">
                  <a:extLst>
                    <a:ext uri="{9D8B030D-6E8A-4147-A177-3AD203B41FA5}">
                      <a16:colId xmlns:a16="http://schemas.microsoft.com/office/drawing/2014/main" val="1067468454"/>
                    </a:ext>
                  </a:extLst>
                </a:gridCol>
              </a:tblGrid>
              <a:tr h="308410">
                <a:tc>
                  <a:txBody>
                    <a:bodyPr/>
                    <a:lstStyle/>
                    <a:p>
                      <a:endParaRPr lang="en-GB" dirty="0"/>
                    </a:p>
                  </a:txBody>
                  <a:tcPr>
                    <a:noFill/>
                  </a:tcPr>
                </a:tc>
                <a:tc>
                  <a:txBody>
                    <a:bodyPr/>
                    <a:lstStyle/>
                    <a:p>
                      <a:pPr algn="l"/>
                      <a:r>
                        <a:rPr lang="en-SG" sz="1400" dirty="0"/>
                        <a:t>Institutions</a:t>
                      </a:r>
                      <a:endParaRPr lang="en-GB" sz="1400" dirty="0"/>
                    </a:p>
                  </a:txBody>
                  <a:tcPr anchor="ctr"/>
                </a:tc>
                <a:tc>
                  <a:txBody>
                    <a:bodyPr/>
                    <a:lstStyle/>
                    <a:p>
                      <a:pPr algn="l"/>
                      <a:r>
                        <a:rPr lang="en-SG" sz="1400" dirty="0"/>
                        <a:t>Hedge funds</a:t>
                      </a:r>
                      <a:endParaRPr lang="en-GB" sz="1400" dirty="0"/>
                    </a:p>
                  </a:txBody>
                  <a:tcPr anchor="ctr"/>
                </a:tc>
                <a:tc>
                  <a:txBody>
                    <a:bodyPr/>
                    <a:lstStyle/>
                    <a:p>
                      <a:pPr algn="l"/>
                      <a:r>
                        <a:rPr lang="en-SG" sz="1400" dirty="0"/>
                        <a:t>Dealers</a:t>
                      </a:r>
                      <a:endParaRPr lang="en-GB" sz="1400" dirty="0"/>
                    </a:p>
                  </a:txBody>
                  <a:tcPr anchor="ctr"/>
                </a:tc>
                <a:extLst>
                  <a:ext uri="{0D108BD9-81ED-4DB2-BD59-A6C34878D82A}">
                    <a16:rowId xmlns:a16="http://schemas.microsoft.com/office/drawing/2014/main" val="3042420448"/>
                  </a:ext>
                </a:extLst>
              </a:tr>
              <a:tr h="726438">
                <a:tc>
                  <a:txBody>
                    <a:bodyPr/>
                    <a:lstStyle/>
                    <a:p>
                      <a:r>
                        <a:rPr lang="en-SG" b="1" dirty="0">
                          <a:solidFill>
                            <a:schemeClr val="bg1"/>
                          </a:solidFill>
                        </a:rPr>
                        <a:t>Trade rationale</a:t>
                      </a:r>
                      <a:endParaRPr lang="en-GB" b="1" dirty="0">
                        <a:solidFill>
                          <a:schemeClr val="bg1"/>
                        </a:solidFill>
                      </a:endParaRPr>
                    </a:p>
                  </a:txBody>
                  <a:tcPr>
                    <a:solidFill>
                      <a:schemeClr val="accent1"/>
                    </a:solidFill>
                  </a:tcPr>
                </a:tc>
                <a:tc>
                  <a:txBody>
                    <a:bodyPr/>
                    <a:lstStyle/>
                    <a:p>
                      <a:pPr marL="171450" indent="-171450">
                        <a:buFont typeface="Wingdings" panose="05000000000000000000" pitchFamily="2" charset="2"/>
                        <a:buChar char="§"/>
                      </a:pPr>
                      <a:r>
                        <a:rPr lang="en-SG" dirty="0"/>
                        <a:t>Beta Replacement</a:t>
                      </a:r>
                    </a:p>
                    <a:p>
                      <a:pPr marL="171450" indent="-171450">
                        <a:buFont typeface="Wingdings" panose="05000000000000000000" pitchFamily="2" charset="2"/>
                        <a:buChar char="§"/>
                      </a:pPr>
                      <a:r>
                        <a:rPr lang="en-SG" dirty="0"/>
                        <a:t>Benchmarking</a:t>
                      </a:r>
                    </a:p>
                    <a:p>
                      <a:pPr marL="171450" indent="-171450">
                        <a:buFont typeface="Wingdings" panose="05000000000000000000" pitchFamily="2" charset="2"/>
                        <a:buChar char="§"/>
                      </a:pPr>
                      <a:r>
                        <a:rPr lang="en-SG" dirty="0"/>
                        <a:t>Bond Proxy</a:t>
                      </a:r>
                      <a:endParaRPr lang="en-GB" dirty="0"/>
                    </a:p>
                  </a:txBody>
                  <a:tcPr>
                    <a:noFill/>
                  </a:tcPr>
                </a:tc>
                <a:tc>
                  <a:txBody>
                    <a:bodyPr/>
                    <a:lstStyle/>
                    <a:p>
                      <a:pPr marL="171450" indent="-171450">
                        <a:buFont typeface="Wingdings" panose="05000000000000000000" pitchFamily="2" charset="2"/>
                        <a:buChar char="§"/>
                      </a:pPr>
                      <a:r>
                        <a:rPr lang="en-SG" dirty="0"/>
                        <a:t>Tactical Positioning</a:t>
                      </a:r>
                    </a:p>
                    <a:p>
                      <a:pPr marL="171450" indent="-171450">
                        <a:buFont typeface="Wingdings" panose="05000000000000000000" pitchFamily="2" charset="2"/>
                        <a:buChar char="§"/>
                      </a:pPr>
                      <a:r>
                        <a:rPr lang="en-SG" dirty="0"/>
                        <a:t>Hedging</a:t>
                      </a:r>
                      <a:endParaRPr lang="en-GB" dirty="0"/>
                    </a:p>
                  </a:txBody>
                  <a:tcPr>
                    <a:noFill/>
                  </a:tcPr>
                </a:tc>
                <a:tc>
                  <a:txBody>
                    <a:bodyPr/>
                    <a:lstStyle/>
                    <a:p>
                      <a:pPr marL="171450" indent="-171450">
                        <a:buFont typeface="Wingdings" panose="05000000000000000000" pitchFamily="2" charset="2"/>
                        <a:buChar char="§"/>
                      </a:pPr>
                      <a:r>
                        <a:rPr lang="en-SG" dirty="0"/>
                        <a:t>Hedging</a:t>
                      </a:r>
                      <a:endParaRPr lang="en-GB" dirty="0"/>
                    </a:p>
                  </a:txBody>
                  <a:tcPr>
                    <a:noFill/>
                  </a:tcPr>
                </a:tc>
                <a:extLst>
                  <a:ext uri="{0D108BD9-81ED-4DB2-BD59-A6C34878D82A}">
                    <a16:rowId xmlns:a16="http://schemas.microsoft.com/office/drawing/2014/main" val="3622693909"/>
                  </a:ext>
                </a:extLst>
              </a:tr>
              <a:tr h="1687950">
                <a:tc>
                  <a:txBody>
                    <a:bodyPr/>
                    <a:lstStyle/>
                    <a:p>
                      <a:r>
                        <a:rPr lang="en-SG" b="1" dirty="0">
                          <a:solidFill>
                            <a:schemeClr val="bg1"/>
                          </a:solidFill>
                        </a:rPr>
                        <a:t>Benefits</a:t>
                      </a:r>
                      <a:endParaRPr lang="en-GB" b="1" dirty="0">
                        <a:solidFill>
                          <a:schemeClr val="bg1"/>
                        </a:solidFill>
                      </a:endParaRPr>
                    </a:p>
                  </a:txBody>
                  <a:tcPr>
                    <a:solidFill>
                      <a:schemeClr val="accent1"/>
                    </a:solidFill>
                  </a:tcPr>
                </a:tc>
                <a:tc>
                  <a:txBody>
                    <a:bodyPr/>
                    <a:lstStyle/>
                    <a:p>
                      <a:pPr marL="171450" indent="-171450">
                        <a:buFont typeface="Wingdings" panose="05000000000000000000" pitchFamily="2" charset="2"/>
                        <a:buChar char="§"/>
                      </a:pPr>
                      <a:r>
                        <a:rPr lang="en-SG" dirty="0"/>
                        <a:t>Wider array of tools to implement outlook</a:t>
                      </a:r>
                    </a:p>
                    <a:p>
                      <a:pPr marL="171450" indent="-171450">
                        <a:buFont typeface="Wingdings" panose="05000000000000000000" pitchFamily="2" charset="2"/>
                        <a:buChar char="§"/>
                      </a:pPr>
                      <a:r>
                        <a:rPr lang="en-SG" dirty="0"/>
                        <a:t>Trade the actual projected improvements in earnings and </a:t>
                      </a:r>
                      <a:r>
                        <a:rPr lang="en-SG" dirty="0" err="1"/>
                        <a:t>payout</a:t>
                      </a:r>
                      <a:r>
                        <a:rPr lang="en-SG" dirty="0"/>
                        <a:t> ratios of companies</a:t>
                      </a:r>
                    </a:p>
                    <a:p>
                      <a:pPr marL="171450" indent="-171450">
                        <a:buFont typeface="Wingdings" panose="05000000000000000000" pitchFamily="2" charset="2"/>
                        <a:buChar char="§"/>
                      </a:pPr>
                      <a:r>
                        <a:rPr lang="en-SG" dirty="0"/>
                        <a:t>Less volatility more correlation to corporate earnings growth</a:t>
                      </a:r>
                    </a:p>
                    <a:p>
                      <a:pPr marL="171450" indent="-171450">
                        <a:buFont typeface="Wingdings" panose="05000000000000000000" pitchFamily="2" charset="2"/>
                        <a:buChar char="§"/>
                      </a:pPr>
                      <a:r>
                        <a:rPr lang="en-SG" dirty="0"/>
                        <a:t>Minimise tracking error </a:t>
                      </a:r>
                    </a:p>
                    <a:p>
                      <a:pPr marL="171450" indent="-171450">
                        <a:buFont typeface="Wingdings" panose="05000000000000000000" pitchFamily="2" charset="2"/>
                        <a:buChar char="§"/>
                      </a:pPr>
                      <a:r>
                        <a:rPr lang="en-SG" dirty="0"/>
                        <a:t>Provide broad and diversified coverage of names</a:t>
                      </a:r>
                      <a:endParaRPr lang="en-GB" dirty="0"/>
                    </a:p>
                  </a:txBody>
                  <a:tcPr>
                    <a:solidFill>
                      <a:srgbClr val="F3F3F3"/>
                    </a:solidFill>
                  </a:tcPr>
                </a:tc>
                <a:tc>
                  <a:txBody>
                    <a:bodyPr/>
                    <a:lstStyle/>
                    <a:p>
                      <a:pPr marL="171450" indent="-171450">
                        <a:buFont typeface="Wingdings" panose="05000000000000000000" pitchFamily="2" charset="2"/>
                        <a:buChar char="§"/>
                      </a:pPr>
                      <a:r>
                        <a:rPr lang="en-SG" dirty="0"/>
                        <a:t>Tighter spreads</a:t>
                      </a:r>
                    </a:p>
                    <a:p>
                      <a:pPr marL="171450" indent="-171450">
                        <a:buFont typeface="Wingdings" panose="05000000000000000000" pitchFamily="2" charset="2"/>
                        <a:buChar char="§"/>
                      </a:pPr>
                      <a:r>
                        <a:rPr lang="en-SG" dirty="0"/>
                        <a:t>Increased liquidity</a:t>
                      </a:r>
                    </a:p>
                    <a:p>
                      <a:pPr marL="171450" indent="-171450">
                        <a:buFont typeface="Wingdings" panose="05000000000000000000" pitchFamily="2" charset="2"/>
                        <a:buChar char="§"/>
                      </a:pPr>
                      <a:r>
                        <a:rPr lang="en-SG" dirty="0"/>
                        <a:t>Ability to implement views in a relative value manner to other asset classes/ term structure</a:t>
                      </a:r>
                    </a:p>
                    <a:p>
                      <a:pPr marL="171450" indent="-171450">
                        <a:buFont typeface="Wingdings" panose="05000000000000000000" pitchFamily="2" charset="2"/>
                        <a:buChar char="§"/>
                      </a:pPr>
                      <a:r>
                        <a:rPr lang="en-SG" dirty="0"/>
                        <a:t>Ease of calculating and trading valuation discounts versus perceived fair value</a:t>
                      </a:r>
                      <a:endParaRPr lang="en-GB" dirty="0"/>
                    </a:p>
                  </a:txBody>
                  <a:tcPr>
                    <a:solidFill>
                      <a:srgbClr val="F3F3F3"/>
                    </a:solidFill>
                  </a:tcPr>
                </a:tc>
                <a:tc>
                  <a:txBody>
                    <a:bodyPr/>
                    <a:lstStyle/>
                    <a:p>
                      <a:pPr marL="171450" indent="-171450">
                        <a:buFont typeface="Wingdings" panose="05000000000000000000" pitchFamily="2" charset="2"/>
                        <a:buChar char="§"/>
                      </a:pPr>
                      <a:r>
                        <a:rPr lang="en-SG" dirty="0"/>
                        <a:t>Additional tools to better hedge risks in structured product space and one delta positions</a:t>
                      </a:r>
                    </a:p>
                    <a:p>
                      <a:pPr marL="171450" indent="-171450">
                        <a:buFont typeface="Wingdings" panose="05000000000000000000" pitchFamily="2" charset="2"/>
                        <a:buChar char="§"/>
                      </a:pPr>
                      <a:r>
                        <a:rPr lang="en-SG" dirty="0"/>
                        <a:t>Single currency denomination and consistent corporate action treatment</a:t>
                      </a:r>
                      <a:endParaRPr lang="en-GB" dirty="0"/>
                    </a:p>
                  </a:txBody>
                  <a:tcPr>
                    <a:solidFill>
                      <a:srgbClr val="F3F3F3"/>
                    </a:solidFill>
                  </a:tcPr>
                </a:tc>
                <a:extLst>
                  <a:ext uri="{0D108BD9-81ED-4DB2-BD59-A6C34878D82A}">
                    <a16:rowId xmlns:a16="http://schemas.microsoft.com/office/drawing/2014/main" val="2048800946"/>
                  </a:ext>
                </a:extLst>
              </a:tr>
            </a:tbl>
          </a:graphicData>
        </a:graphic>
      </p:graphicFrame>
      <p:sp>
        <p:nvSpPr>
          <p:cNvPr id="5" name="TextBox 4">
            <a:extLst>
              <a:ext uri="{FF2B5EF4-FFF2-40B4-BE49-F238E27FC236}">
                <a16:creationId xmlns:a16="http://schemas.microsoft.com/office/drawing/2014/main" id="{36A5B461-6DE1-4024-A01B-90ECA2C1D159}"/>
              </a:ext>
            </a:extLst>
          </p:cNvPr>
          <p:cNvSpPr txBox="1"/>
          <p:nvPr/>
        </p:nvSpPr>
        <p:spPr>
          <a:xfrm>
            <a:off x="587375" y="4953000"/>
            <a:ext cx="11017251" cy="1176338"/>
          </a:xfrm>
          <a:prstGeom prst="rect">
            <a:avLst/>
          </a:prstGeom>
          <a:noFill/>
        </p:spPr>
        <p:txBody>
          <a:bodyPr wrap="square" lIns="0" tIns="0" rIns="0" bIns="0" rtlCol="0">
            <a:noAutofit/>
          </a:bodyPr>
          <a:lstStyle/>
          <a:p>
            <a:pPr marL="171450" indent="-171450">
              <a:buFont typeface="Wingdings" panose="05000000000000000000" pitchFamily="2" charset="2"/>
              <a:buChar char="§"/>
            </a:pPr>
            <a:r>
              <a:rPr lang="en-GB" sz="1200" dirty="0">
                <a:solidFill>
                  <a:srgbClr val="201751"/>
                </a:solidFill>
              </a:rPr>
              <a:t>The dividends included would be the </a:t>
            </a:r>
            <a:r>
              <a:rPr lang="en-GB" sz="1200" b="1" dirty="0">
                <a:solidFill>
                  <a:srgbClr val="201751"/>
                </a:solidFill>
              </a:rPr>
              <a:t>ordinary, unadjusted, gross cash or cash equivalent dividends declared and paid on the individual equity components of the respective index</a:t>
            </a:r>
            <a:r>
              <a:rPr lang="en-GB" sz="1200" dirty="0">
                <a:solidFill>
                  <a:srgbClr val="201751"/>
                </a:solidFill>
              </a:rPr>
              <a:t> in the contracts specified period. The excluded items will be those which are described or determined as special dividends, extraordinary dividends and return of capital payments etc. as determined under the MSCI Rulebook</a:t>
            </a:r>
          </a:p>
          <a:p>
            <a:endParaRPr lang="en-GB" sz="1200" dirty="0">
              <a:solidFill>
                <a:srgbClr val="201751"/>
              </a:solidFill>
            </a:endParaRPr>
          </a:p>
          <a:p>
            <a:pPr marL="171450" indent="-171450">
              <a:buFont typeface="Wingdings" panose="05000000000000000000" pitchFamily="2" charset="2"/>
              <a:buChar char="§"/>
            </a:pPr>
            <a:r>
              <a:rPr lang="en-US" sz="1200" dirty="0">
                <a:solidFill>
                  <a:srgbClr val="201751"/>
                </a:solidFill>
              </a:rPr>
              <a:t>The treatment of Japanese and Korean dividends is described in detail in the MSCI Index calculation methodology. As per the methodology, estimated dividends are used for Japanese and Korean securities where available and adjustments are made later</a:t>
            </a:r>
            <a:endParaRPr lang="en-GB" sz="1200" dirty="0">
              <a:solidFill>
                <a:srgbClr val="201751"/>
              </a:solidFill>
            </a:endParaRPr>
          </a:p>
        </p:txBody>
      </p:sp>
      <p:sp>
        <p:nvSpPr>
          <p:cNvPr id="3" name="Date Placeholder 2">
            <a:extLst>
              <a:ext uri="{FF2B5EF4-FFF2-40B4-BE49-F238E27FC236}">
                <a16:creationId xmlns:a16="http://schemas.microsoft.com/office/drawing/2014/main" id="{21701367-E5CB-45F2-8BBA-34FAC5B531F6}"/>
              </a:ext>
            </a:extLst>
          </p:cNvPr>
          <p:cNvSpPr>
            <a:spLocks noGrp="1"/>
          </p:cNvSpPr>
          <p:nvPr>
            <p:ph type="dt" sz="half" idx="10"/>
          </p:nvPr>
        </p:nvSpPr>
        <p:spPr>
          <a:xfrm>
            <a:off x="10236460" y="6394944"/>
            <a:ext cx="1368165" cy="158256"/>
          </a:xfrm>
        </p:spPr>
        <p:txBody>
          <a:bodyPr/>
          <a:lstStyle/>
          <a:p>
            <a:fld id="{156533CE-67A1-4633-9B2B-176A30410FE3}" type="datetime3">
              <a:rPr lang="en-US" noProof="0" smtClean="0"/>
              <a:t>6 October 2020</a:t>
            </a:fld>
            <a:endParaRPr lang="en-US" noProof="0" dirty="0"/>
          </a:p>
        </p:txBody>
      </p:sp>
      <p:sp>
        <p:nvSpPr>
          <p:cNvPr id="7" name="TextBox 6">
            <a:extLst>
              <a:ext uri="{FF2B5EF4-FFF2-40B4-BE49-F238E27FC236}">
                <a16:creationId xmlns:a16="http://schemas.microsoft.com/office/drawing/2014/main" id="{A3466400-92B2-4B93-B7B2-F82B5B190B51}"/>
              </a:ext>
            </a:extLst>
          </p:cNvPr>
          <p:cNvSpPr txBox="1"/>
          <p:nvPr/>
        </p:nvSpPr>
        <p:spPr>
          <a:xfrm>
            <a:off x="587376" y="1484313"/>
            <a:ext cx="11017250" cy="267702"/>
          </a:xfrm>
          <a:prstGeom prst="rect">
            <a:avLst/>
          </a:prstGeom>
          <a:noFill/>
        </p:spPr>
        <p:txBody>
          <a:bodyPr wrap="square" lIns="0" tIns="0" rIns="0" bIns="0" rtlCol="0">
            <a:noAutofit/>
          </a:bodyPr>
          <a:lstStyle/>
          <a:p>
            <a:r>
              <a:rPr lang="en-US" sz="1400" b="1" dirty="0">
                <a:solidFill>
                  <a:srgbClr val="201751"/>
                </a:solidFill>
              </a:rPr>
              <a:t>Primary users, trade rationale and benefits</a:t>
            </a:r>
            <a:endParaRPr lang="en-GB" sz="1400" b="1" dirty="0">
              <a:solidFill>
                <a:srgbClr val="201751"/>
              </a:solidFill>
            </a:endParaRPr>
          </a:p>
        </p:txBody>
      </p:sp>
    </p:spTree>
    <p:extLst>
      <p:ext uri="{BB962C8B-B14F-4D97-AF65-F5344CB8AC3E}">
        <p14:creationId xmlns:p14="http://schemas.microsoft.com/office/powerpoint/2010/main" val="231726868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CD0664-6B1D-4BC1-8363-4DCC8D2A3BA5}"/>
              </a:ext>
            </a:extLst>
          </p:cNvPr>
          <p:cNvSpPr>
            <a:spLocks noGrp="1"/>
          </p:cNvSpPr>
          <p:nvPr>
            <p:ph type="title"/>
          </p:nvPr>
        </p:nvSpPr>
        <p:spPr/>
        <p:txBody>
          <a:bodyPr/>
          <a:lstStyle/>
          <a:p>
            <a:r>
              <a:rPr lang="en-GB" dirty="0"/>
              <a:t>Growth Drivers: </a:t>
            </a:r>
            <a:r>
              <a:rPr lang="en-GB" dirty="0">
                <a:sym typeface="Wingdings" panose="05000000000000000000" pitchFamily="2" charset="2"/>
              </a:rPr>
              <a:t>Building an MSCI Ecosystem (1/2)</a:t>
            </a:r>
            <a:br>
              <a:rPr lang="en-GB" dirty="0">
                <a:sym typeface="Wingdings" panose="05000000000000000000" pitchFamily="2" charset="2"/>
              </a:rPr>
            </a:br>
            <a:r>
              <a:rPr lang="en-GB" sz="2000" b="0" dirty="0"/>
              <a:t>Futures on MSCI Dividend Point Indexes launched in Q4 2019</a:t>
            </a:r>
            <a:br>
              <a:rPr lang="en-GB" sz="2000" b="0" dirty="0"/>
            </a:br>
            <a:endParaRPr lang="en-GB" sz="2000" b="0" dirty="0"/>
          </a:p>
        </p:txBody>
      </p:sp>
      <p:sp>
        <p:nvSpPr>
          <p:cNvPr id="4" name="Date Placeholder 3">
            <a:extLst>
              <a:ext uri="{FF2B5EF4-FFF2-40B4-BE49-F238E27FC236}">
                <a16:creationId xmlns:a16="http://schemas.microsoft.com/office/drawing/2014/main" id="{6CFD2BAA-4C04-47E3-9DE4-98CD90E65DED}"/>
              </a:ext>
            </a:extLst>
          </p:cNvPr>
          <p:cNvSpPr>
            <a:spLocks noGrp="1"/>
          </p:cNvSpPr>
          <p:nvPr>
            <p:ph type="dt" sz="half" idx="10"/>
          </p:nvPr>
        </p:nvSpPr>
        <p:spPr/>
        <p:txBody>
          <a:bodyPr/>
          <a:lstStyle/>
          <a:p>
            <a:fld id="{A9A0D247-8106-49ED-BD76-3CEF61A41586}" type="datetime3">
              <a:rPr lang="en-US" noProof="0" smtClean="0"/>
              <a:t>6 October 2020</a:t>
            </a:fld>
            <a:endParaRPr lang="en-US" noProof="0"/>
          </a:p>
        </p:txBody>
      </p:sp>
      <p:sp>
        <p:nvSpPr>
          <p:cNvPr id="5" name="Slide Number Placeholder 4">
            <a:extLst>
              <a:ext uri="{FF2B5EF4-FFF2-40B4-BE49-F238E27FC236}">
                <a16:creationId xmlns:a16="http://schemas.microsoft.com/office/drawing/2014/main" id="{A84F2533-FD3C-444A-888A-8DE94F2BE243}"/>
              </a:ext>
            </a:extLst>
          </p:cNvPr>
          <p:cNvSpPr>
            <a:spLocks noGrp="1"/>
          </p:cNvSpPr>
          <p:nvPr>
            <p:ph type="sldNum" sz="quarter" idx="11"/>
          </p:nvPr>
        </p:nvSpPr>
        <p:spPr/>
        <p:txBody>
          <a:bodyPr/>
          <a:lstStyle/>
          <a:p>
            <a:fld id="{62CB3E74-FC4B-418A-B5F6-72ED80208EB2}" type="slidenum">
              <a:rPr lang="en-US" noProof="0" smtClean="0"/>
              <a:pPr/>
              <a:t>27</a:t>
            </a:fld>
            <a:endParaRPr lang="en-US" noProof="0"/>
          </a:p>
        </p:txBody>
      </p:sp>
      <p:graphicFrame>
        <p:nvGraphicFramePr>
          <p:cNvPr id="6" name="Table 2">
            <a:extLst>
              <a:ext uri="{FF2B5EF4-FFF2-40B4-BE49-F238E27FC236}">
                <a16:creationId xmlns:a16="http://schemas.microsoft.com/office/drawing/2014/main" id="{DC129581-CA3B-49AA-8E70-9735C8DBC3A8}"/>
              </a:ext>
            </a:extLst>
          </p:cNvPr>
          <p:cNvGraphicFramePr>
            <a:graphicFrameLocks noGrp="1"/>
          </p:cNvGraphicFramePr>
          <p:nvPr>
            <p:extLst>
              <p:ext uri="{D42A27DB-BD31-4B8C-83A1-F6EECF244321}">
                <p14:modId xmlns:p14="http://schemas.microsoft.com/office/powerpoint/2010/main" val="2305699222"/>
              </p:ext>
            </p:extLst>
          </p:nvPr>
        </p:nvGraphicFramePr>
        <p:xfrm>
          <a:off x="587377" y="1916112"/>
          <a:ext cx="11017248" cy="4213226"/>
        </p:xfrm>
        <a:graphic>
          <a:graphicData uri="http://schemas.openxmlformats.org/drawingml/2006/table">
            <a:tbl>
              <a:tblPr firstRow="1" bandRow="1">
                <a:tableStyleId>{5C22544A-7EE6-4342-B048-85BDC9FD1C3A}</a:tableStyleId>
              </a:tblPr>
              <a:tblGrid>
                <a:gridCol w="1543081">
                  <a:extLst>
                    <a:ext uri="{9D8B030D-6E8A-4147-A177-3AD203B41FA5}">
                      <a16:colId xmlns:a16="http://schemas.microsoft.com/office/drawing/2014/main" val="210873650"/>
                    </a:ext>
                  </a:extLst>
                </a:gridCol>
                <a:gridCol w="3993251">
                  <a:extLst>
                    <a:ext uri="{9D8B030D-6E8A-4147-A177-3AD203B41FA5}">
                      <a16:colId xmlns:a16="http://schemas.microsoft.com/office/drawing/2014/main" val="87824436"/>
                    </a:ext>
                  </a:extLst>
                </a:gridCol>
                <a:gridCol w="5480916">
                  <a:extLst>
                    <a:ext uri="{9D8B030D-6E8A-4147-A177-3AD203B41FA5}">
                      <a16:colId xmlns:a16="http://schemas.microsoft.com/office/drawing/2014/main" val="1976492478"/>
                    </a:ext>
                  </a:extLst>
                </a:gridCol>
              </a:tblGrid>
              <a:tr h="339618">
                <a:tc gridSpan="3">
                  <a:txBody>
                    <a:bodyPr/>
                    <a:lstStyle/>
                    <a:p>
                      <a:pPr algn="ctr"/>
                      <a:r>
                        <a:rPr lang="en-SG" sz="1200" dirty="0"/>
                        <a:t>Dividend futures</a:t>
                      </a:r>
                      <a:endParaRPr lang="en-GB" sz="1200" dirty="0"/>
                    </a:p>
                  </a:txBody>
                  <a:tcPr marT="91440">
                    <a:lnL w="12700" cmpd="sng">
                      <a:noFill/>
                    </a:lnL>
                    <a:lnR w="12700" cmpd="sng">
                      <a:noFill/>
                    </a:lnR>
                    <a:lnT w="12700" cmpd="sng">
                      <a:noFill/>
                    </a:lnT>
                    <a:lnB w="38100" cmpd="sng">
                      <a:noFill/>
                    </a:lnB>
                    <a:lnTlToBr w="12700" cmpd="sng">
                      <a:noFill/>
                      <a:prstDash val="solid"/>
                    </a:lnTlToBr>
                    <a:lnBlToTr w="12700" cmpd="sng">
                      <a:noFill/>
                      <a:prstDash val="solid"/>
                    </a:lnBlToTr>
                  </a:tcPr>
                </a:tc>
                <a:tc hMerge="1">
                  <a:txBody>
                    <a:bodyPr/>
                    <a:lstStyle/>
                    <a:p>
                      <a:pPr algn="ctr"/>
                      <a:endParaRPr lang="en-GB" dirty="0"/>
                    </a:p>
                  </a:txBody>
                  <a:tcPr anchor="ctr"/>
                </a:tc>
                <a:tc hMerge="1">
                  <a:txBody>
                    <a:bodyPr/>
                    <a:lstStyle/>
                    <a:p>
                      <a:pPr algn="ctr"/>
                      <a:endParaRPr lang="en-GB" dirty="0"/>
                    </a:p>
                  </a:txBody>
                  <a:tcPr anchor="ctr"/>
                </a:tc>
                <a:extLst>
                  <a:ext uri="{0D108BD9-81ED-4DB2-BD59-A6C34878D82A}">
                    <a16:rowId xmlns:a16="http://schemas.microsoft.com/office/drawing/2014/main" val="3042420448"/>
                  </a:ext>
                </a:extLst>
              </a:tr>
              <a:tr h="884562">
                <a:tc>
                  <a:txBody>
                    <a:bodyPr/>
                    <a:lstStyle/>
                    <a:p>
                      <a:r>
                        <a:rPr lang="en-SG" sz="1200" b="1" dirty="0"/>
                        <a:t>Underlying indexes</a:t>
                      </a:r>
                      <a:endParaRPr lang="en-GB" sz="1200" b="1" dirty="0"/>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marL="0" indent="0">
                        <a:buFont typeface="Wingdings" panose="05000000000000000000" pitchFamily="2" charset="2"/>
                        <a:buNone/>
                      </a:pPr>
                      <a:r>
                        <a:rPr lang="en-SG" sz="1200" dirty="0"/>
                        <a:t>MSCI EAFE </a:t>
                      </a:r>
                    </a:p>
                    <a:p>
                      <a:pPr marL="0" indent="0">
                        <a:buFont typeface="Wingdings" panose="05000000000000000000" pitchFamily="2" charset="2"/>
                        <a:buNone/>
                      </a:pPr>
                      <a:r>
                        <a:rPr lang="en-SG" sz="1200" dirty="0"/>
                        <a:t>MSCI World (FFPD, FWPD)</a:t>
                      </a:r>
                      <a:endParaRPr lang="en-GB" sz="1200" dirty="0"/>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marL="0" indent="0">
                        <a:buFont typeface="Wingdings" panose="05000000000000000000" pitchFamily="2" charset="2"/>
                        <a:buNone/>
                      </a:pPr>
                      <a:r>
                        <a:rPr lang="en-SG" sz="1200" dirty="0"/>
                        <a:t>MSCI Emerging Markets (FEFD)</a:t>
                      </a:r>
                      <a:endParaRPr lang="en-GB" sz="1200" dirty="0"/>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622693909"/>
                  </a:ext>
                </a:extLst>
              </a:tr>
              <a:tr h="526121">
                <a:tc>
                  <a:txBody>
                    <a:bodyPr/>
                    <a:lstStyle/>
                    <a:p>
                      <a:r>
                        <a:rPr lang="en-SG" sz="1200" b="1" dirty="0"/>
                        <a:t>Contract multiplier</a:t>
                      </a:r>
                      <a:endParaRPr lang="en-GB" sz="1200" b="1"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3F3F3"/>
                    </a:solidFill>
                  </a:tcPr>
                </a:tc>
                <a:tc>
                  <a:txBody>
                    <a:bodyPr/>
                    <a:lstStyle/>
                    <a:p>
                      <a:pPr marL="0" indent="0">
                        <a:buFont typeface="Wingdings" panose="05000000000000000000" pitchFamily="2" charset="2"/>
                        <a:buNone/>
                      </a:pPr>
                      <a:r>
                        <a:rPr lang="en-SG" sz="1200" dirty="0"/>
                        <a:t>USD 100 per index point</a:t>
                      </a:r>
                      <a:endParaRPr lang="en-GB" sz="12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3F3F3"/>
                    </a:solidFill>
                  </a:tcPr>
                </a:tc>
                <a:tc>
                  <a:txBody>
                    <a:bodyPr/>
                    <a:lstStyle/>
                    <a:p>
                      <a:pPr marL="0" indent="0">
                        <a:buFont typeface="Wingdings" panose="05000000000000000000" pitchFamily="2" charset="2"/>
                        <a:buNone/>
                      </a:pPr>
                      <a:r>
                        <a:rPr lang="en-SG" sz="1200" dirty="0"/>
                        <a:t>USD 500 per index point</a:t>
                      </a:r>
                      <a:endParaRPr lang="en-GB" sz="12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3F3F3"/>
                    </a:solidFill>
                  </a:tcPr>
                </a:tc>
                <a:extLst>
                  <a:ext uri="{0D108BD9-81ED-4DB2-BD59-A6C34878D82A}">
                    <a16:rowId xmlns:a16="http://schemas.microsoft.com/office/drawing/2014/main" val="2048800946"/>
                  </a:ext>
                </a:extLst>
              </a:tr>
              <a:tr h="526121">
                <a:tc>
                  <a:txBody>
                    <a:bodyPr/>
                    <a:lstStyle/>
                    <a:p>
                      <a:r>
                        <a:rPr lang="en-SG" sz="1200" b="1" dirty="0"/>
                        <a:t>Price quotation</a:t>
                      </a:r>
                      <a:endParaRPr lang="en-GB" sz="1200" b="1"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indent="0">
                        <a:buFont typeface="Wingdings" panose="05000000000000000000" pitchFamily="2" charset="2"/>
                        <a:buNone/>
                      </a:pPr>
                      <a:r>
                        <a:rPr lang="en-SG" sz="1200" dirty="0"/>
                        <a:t>In index points with one decimal</a:t>
                      </a:r>
                      <a:endParaRPr lang="en-GB" sz="12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indent="0">
                        <a:buFont typeface="Wingdings" panose="05000000000000000000" pitchFamily="2" charset="2"/>
                        <a:buNone/>
                      </a:pPr>
                      <a:r>
                        <a:rPr lang="en-SG" sz="1200" dirty="0"/>
                        <a:t>In index points with two decimal</a:t>
                      </a:r>
                      <a:endParaRPr lang="en-GB" sz="12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20867213"/>
                  </a:ext>
                </a:extLst>
              </a:tr>
              <a:tr h="884562">
                <a:tc>
                  <a:txBody>
                    <a:bodyPr/>
                    <a:lstStyle/>
                    <a:p>
                      <a:r>
                        <a:rPr lang="en-SG" sz="1200" b="1" dirty="0"/>
                        <a:t>Minimum price change</a:t>
                      </a:r>
                      <a:endParaRPr lang="en-GB" sz="1200" b="1"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3F3F3"/>
                    </a:solidFill>
                  </a:tcPr>
                </a:tc>
                <a:tc>
                  <a:txBody>
                    <a:bodyPr/>
                    <a:lstStyle/>
                    <a:p>
                      <a:pPr marL="0" indent="0">
                        <a:buFont typeface="Wingdings" panose="05000000000000000000" pitchFamily="2" charset="2"/>
                        <a:buNone/>
                      </a:pPr>
                      <a:r>
                        <a:rPr lang="en-SG" sz="1200" dirty="0"/>
                        <a:t>0.1 index points, i.e. USD 10</a:t>
                      </a:r>
                      <a:endParaRPr lang="en-GB" sz="12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3F3F3"/>
                    </a:solidFill>
                  </a:tcPr>
                </a:tc>
                <a:tc>
                  <a:txBody>
                    <a:bodyPr/>
                    <a:lstStyle/>
                    <a:p>
                      <a:pPr marL="0" indent="0">
                        <a:buFont typeface="Wingdings" panose="05000000000000000000" pitchFamily="2" charset="2"/>
                        <a:buNone/>
                      </a:pPr>
                      <a:r>
                        <a:rPr lang="en-SG" sz="1200" dirty="0"/>
                        <a:t>0.01 index points, i.e. USD 5</a:t>
                      </a:r>
                      <a:endParaRPr lang="en-GB" sz="12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3F3F3"/>
                    </a:solidFill>
                  </a:tcPr>
                </a:tc>
                <a:extLst>
                  <a:ext uri="{0D108BD9-81ED-4DB2-BD59-A6C34878D82A}">
                    <a16:rowId xmlns:a16="http://schemas.microsoft.com/office/drawing/2014/main" val="876591058"/>
                  </a:ext>
                </a:extLst>
              </a:tr>
              <a:tr h="526121">
                <a:tc>
                  <a:txBody>
                    <a:bodyPr/>
                    <a:lstStyle/>
                    <a:p>
                      <a:r>
                        <a:rPr lang="en-SG" sz="1200" b="1" dirty="0"/>
                        <a:t>Contract months</a:t>
                      </a:r>
                      <a:endParaRPr lang="en-GB" sz="1200" b="1"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gridSpan="2">
                  <a:txBody>
                    <a:bodyPr/>
                    <a:lstStyle/>
                    <a:p>
                      <a:pPr marL="0" indent="0">
                        <a:buFont typeface="Arial" panose="020B0604020202020204" pitchFamily="34" charset="0"/>
                        <a:buNone/>
                      </a:pPr>
                      <a:r>
                        <a:rPr lang="en-SG" sz="1200" dirty="0"/>
                        <a:t>5 years; Five nearest successive </a:t>
                      </a:r>
                      <a:r>
                        <a:rPr lang="en-SG" sz="1200" u="sng" dirty="0"/>
                        <a:t>annual</a:t>
                      </a:r>
                      <a:r>
                        <a:rPr lang="en-SG" sz="1200" dirty="0"/>
                        <a:t> contracts of December cycle</a:t>
                      </a:r>
                      <a:endParaRPr lang="en-GB" sz="12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hMerge="1">
                  <a:txBody>
                    <a:bodyPr/>
                    <a:lstStyle/>
                    <a:p>
                      <a:pPr marL="0" indent="0">
                        <a:buFont typeface="Wingdings" panose="05000000000000000000" pitchFamily="2" charset="2"/>
                        <a:buNone/>
                      </a:pPr>
                      <a:endParaRPr lang="en-GB" dirty="0"/>
                    </a:p>
                  </a:txBody>
                  <a:tcPr/>
                </a:tc>
                <a:extLst>
                  <a:ext uri="{0D108BD9-81ED-4DB2-BD59-A6C34878D82A}">
                    <a16:rowId xmlns:a16="http://schemas.microsoft.com/office/drawing/2014/main" val="1709671534"/>
                  </a:ext>
                </a:extLst>
              </a:tr>
              <a:tr h="526121">
                <a:tc>
                  <a:txBody>
                    <a:bodyPr/>
                    <a:lstStyle/>
                    <a:p>
                      <a:r>
                        <a:rPr lang="en-SG" sz="1200" b="1" dirty="0"/>
                        <a:t>Settlement</a:t>
                      </a:r>
                      <a:endParaRPr lang="en-GB" sz="1200" b="1"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3F3F3"/>
                    </a:solidFill>
                  </a:tcPr>
                </a:tc>
                <a:tc gridSpan="2">
                  <a:txBody>
                    <a:bodyPr/>
                    <a:lstStyle/>
                    <a:p>
                      <a:pPr marL="0" indent="0">
                        <a:buFont typeface="Wingdings" panose="05000000000000000000" pitchFamily="2" charset="2"/>
                        <a:buNone/>
                      </a:pPr>
                      <a:r>
                        <a:rPr lang="en-SG" sz="1200" dirty="0"/>
                        <a:t>Cash settlement, payable on the first exchange day following the final settlement day</a:t>
                      </a:r>
                      <a:endParaRPr lang="en-GB" sz="12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3F3F3"/>
                    </a:solidFill>
                  </a:tcPr>
                </a:tc>
                <a:tc hMerge="1">
                  <a:txBody>
                    <a:bodyPr/>
                    <a:lstStyle/>
                    <a:p>
                      <a:pPr marL="0" indent="0">
                        <a:buFont typeface="Wingdings" panose="05000000000000000000" pitchFamily="2" charset="2"/>
                        <a:buNone/>
                      </a:pPr>
                      <a:endParaRPr lang="en-GB" dirty="0"/>
                    </a:p>
                  </a:txBody>
                  <a:tcPr/>
                </a:tc>
                <a:extLst>
                  <a:ext uri="{0D108BD9-81ED-4DB2-BD59-A6C34878D82A}">
                    <a16:rowId xmlns:a16="http://schemas.microsoft.com/office/drawing/2014/main" val="3519320617"/>
                  </a:ext>
                </a:extLst>
              </a:tr>
            </a:tbl>
          </a:graphicData>
        </a:graphic>
      </p:graphicFrame>
    </p:spTree>
    <p:extLst>
      <p:ext uri="{BB962C8B-B14F-4D97-AF65-F5344CB8AC3E}">
        <p14:creationId xmlns:p14="http://schemas.microsoft.com/office/powerpoint/2010/main" val="47371698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CD0664-6B1D-4BC1-8363-4DCC8D2A3BA5}"/>
              </a:ext>
            </a:extLst>
          </p:cNvPr>
          <p:cNvSpPr>
            <a:spLocks noGrp="1"/>
          </p:cNvSpPr>
          <p:nvPr>
            <p:ph type="title"/>
          </p:nvPr>
        </p:nvSpPr>
        <p:spPr/>
        <p:txBody>
          <a:bodyPr/>
          <a:lstStyle/>
          <a:p>
            <a:r>
              <a:rPr lang="en-GB" dirty="0"/>
              <a:t>Growth Drivers: </a:t>
            </a:r>
            <a:r>
              <a:rPr lang="en-GB" dirty="0">
                <a:sym typeface="Wingdings" panose="05000000000000000000" pitchFamily="2" charset="2"/>
              </a:rPr>
              <a:t>Building an MSCI Ecosystem (2/2)</a:t>
            </a:r>
            <a:br>
              <a:rPr lang="en-GB" dirty="0">
                <a:sym typeface="Wingdings" panose="05000000000000000000" pitchFamily="2" charset="2"/>
              </a:rPr>
            </a:br>
            <a:r>
              <a:rPr lang="en-GB" sz="2000" b="0" dirty="0"/>
              <a:t>Futures on MSCI Dividend Point Indexes launched in Q4 2019</a:t>
            </a:r>
            <a:br>
              <a:rPr lang="en-GB" sz="2000" b="0" dirty="0"/>
            </a:br>
            <a:endParaRPr lang="en-GB" sz="2000" b="0" dirty="0"/>
          </a:p>
        </p:txBody>
      </p:sp>
      <p:sp>
        <p:nvSpPr>
          <p:cNvPr id="4" name="Date Placeholder 3">
            <a:extLst>
              <a:ext uri="{FF2B5EF4-FFF2-40B4-BE49-F238E27FC236}">
                <a16:creationId xmlns:a16="http://schemas.microsoft.com/office/drawing/2014/main" id="{6CFD2BAA-4C04-47E3-9DE4-98CD90E65DED}"/>
              </a:ext>
            </a:extLst>
          </p:cNvPr>
          <p:cNvSpPr>
            <a:spLocks noGrp="1"/>
          </p:cNvSpPr>
          <p:nvPr>
            <p:ph type="dt" sz="half" idx="10"/>
          </p:nvPr>
        </p:nvSpPr>
        <p:spPr/>
        <p:txBody>
          <a:bodyPr/>
          <a:lstStyle/>
          <a:p>
            <a:fld id="{A9A0D247-8106-49ED-BD76-3CEF61A41586}" type="datetime3">
              <a:rPr lang="en-US" noProof="0" smtClean="0"/>
              <a:t>6 October 2020</a:t>
            </a:fld>
            <a:endParaRPr lang="en-US" noProof="0"/>
          </a:p>
        </p:txBody>
      </p:sp>
      <p:sp>
        <p:nvSpPr>
          <p:cNvPr id="5" name="Slide Number Placeholder 4">
            <a:extLst>
              <a:ext uri="{FF2B5EF4-FFF2-40B4-BE49-F238E27FC236}">
                <a16:creationId xmlns:a16="http://schemas.microsoft.com/office/drawing/2014/main" id="{A84F2533-FD3C-444A-888A-8DE94F2BE243}"/>
              </a:ext>
            </a:extLst>
          </p:cNvPr>
          <p:cNvSpPr>
            <a:spLocks noGrp="1"/>
          </p:cNvSpPr>
          <p:nvPr>
            <p:ph type="sldNum" sz="quarter" idx="11"/>
          </p:nvPr>
        </p:nvSpPr>
        <p:spPr/>
        <p:txBody>
          <a:bodyPr/>
          <a:lstStyle/>
          <a:p>
            <a:fld id="{62CB3E74-FC4B-418A-B5F6-72ED80208EB2}" type="slidenum">
              <a:rPr lang="en-US" noProof="0" smtClean="0"/>
              <a:pPr/>
              <a:t>28</a:t>
            </a:fld>
            <a:endParaRPr lang="en-US" noProof="0"/>
          </a:p>
        </p:txBody>
      </p:sp>
      <p:graphicFrame>
        <p:nvGraphicFramePr>
          <p:cNvPr id="6" name="Table 2">
            <a:extLst>
              <a:ext uri="{FF2B5EF4-FFF2-40B4-BE49-F238E27FC236}">
                <a16:creationId xmlns:a16="http://schemas.microsoft.com/office/drawing/2014/main" id="{DC129581-CA3B-49AA-8E70-9735C8DBC3A8}"/>
              </a:ext>
            </a:extLst>
          </p:cNvPr>
          <p:cNvGraphicFramePr>
            <a:graphicFrameLocks noGrp="1"/>
          </p:cNvGraphicFramePr>
          <p:nvPr>
            <p:extLst>
              <p:ext uri="{D42A27DB-BD31-4B8C-83A1-F6EECF244321}">
                <p14:modId xmlns:p14="http://schemas.microsoft.com/office/powerpoint/2010/main" val="317790189"/>
              </p:ext>
            </p:extLst>
          </p:nvPr>
        </p:nvGraphicFramePr>
        <p:xfrm>
          <a:off x="587377" y="1916113"/>
          <a:ext cx="11017248" cy="4236682"/>
        </p:xfrm>
        <a:graphic>
          <a:graphicData uri="http://schemas.openxmlformats.org/drawingml/2006/table">
            <a:tbl>
              <a:tblPr firstRow="1" bandRow="1">
                <a:tableStyleId>{5C22544A-7EE6-4342-B048-85BDC9FD1C3A}</a:tableStyleId>
              </a:tblPr>
              <a:tblGrid>
                <a:gridCol w="1543081">
                  <a:extLst>
                    <a:ext uri="{9D8B030D-6E8A-4147-A177-3AD203B41FA5}">
                      <a16:colId xmlns:a16="http://schemas.microsoft.com/office/drawing/2014/main" val="210873650"/>
                    </a:ext>
                  </a:extLst>
                </a:gridCol>
                <a:gridCol w="9474167">
                  <a:extLst>
                    <a:ext uri="{9D8B030D-6E8A-4147-A177-3AD203B41FA5}">
                      <a16:colId xmlns:a16="http://schemas.microsoft.com/office/drawing/2014/main" val="87824436"/>
                    </a:ext>
                  </a:extLst>
                </a:gridCol>
              </a:tblGrid>
              <a:tr h="321925">
                <a:tc gridSpan="2">
                  <a:txBody>
                    <a:bodyPr/>
                    <a:lstStyle/>
                    <a:p>
                      <a:pPr algn="ctr"/>
                      <a:r>
                        <a:rPr lang="en-SG" sz="1200" dirty="0"/>
                        <a:t>Dividend futures</a:t>
                      </a:r>
                      <a:endParaRPr lang="en-GB" sz="1200" dirty="0"/>
                    </a:p>
                  </a:txBody>
                  <a:tcPr marT="91440">
                    <a:lnL w="12700" cmpd="sng">
                      <a:noFill/>
                    </a:lnL>
                    <a:lnR w="12700" cmpd="sng">
                      <a:noFill/>
                    </a:lnR>
                    <a:lnT w="12700" cmpd="sng">
                      <a:noFill/>
                    </a:lnT>
                    <a:lnB w="38100" cmpd="sng">
                      <a:noFill/>
                    </a:lnB>
                    <a:lnTlToBr w="12700" cmpd="sng">
                      <a:noFill/>
                      <a:prstDash val="solid"/>
                    </a:lnTlToBr>
                    <a:lnBlToTr w="12700" cmpd="sng">
                      <a:noFill/>
                      <a:prstDash val="solid"/>
                    </a:lnBlToTr>
                  </a:tcPr>
                </a:tc>
                <a:tc hMerge="1">
                  <a:txBody>
                    <a:bodyPr/>
                    <a:lstStyle/>
                    <a:p>
                      <a:pPr algn="ctr"/>
                      <a:endParaRPr lang="en-GB" dirty="0"/>
                    </a:p>
                  </a:txBody>
                  <a:tcPr anchor="ctr"/>
                </a:tc>
                <a:extLst>
                  <a:ext uri="{0D108BD9-81ED-4DB2-BD59-A6C34878D82A}">
                    <a16:rowId xmlns:a16="http://schemas.microsoft.com/office/drawing/2014/main" val="3042420448"/>
                  </a:ext>
                </a:extLst>
              </a:tr>
              <a:tr h="491138">
                <a:tc>
                  <a:txBody>
                    <a:bodyPr/>
                    <a:lstStyle/>
                    <a:p>
                      <a:r>
                        <a:rPr lang="en-SG" sz="1200" b="1" dirty="0"/>
                        <a:t>Daily settlement</a:t>
                      </a:r>
                      <a:endParaRPr lang="en-GB" sz="1200" b="1" dirty="0"/>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marL="0" indent="0">
                        <a:buFont typeface="Wingdings" panose="05000000000000000000" pitchFamily="2" charset="2"/>
                        <a:buNone/>
                      </a:pPr>
                      <a:r>
                        <a:rPr lang="en-SG" sz="1200" dirty="0"/>
                        <a:t>Determined from the volume-weighted average of the prices of all transactions during the last minute before 17:30 CET, provided that at least 5 trades have been transacted in that period</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669661655"/>
                  </a:ext>
                </a:extLst>
              </a:tr>
              <a:tr h="677607">
                <a:tc>
                  <a:txBody>
                    <a:bodyPr/>
                    <a:lstStyle/>
                    <a:p>
                      <a:r>
                        <a:rPr lang="en-SG" sz="1200" b="1" dirty="0"/>
                        <a:t>Last trading day/ close of trading</a:t>
                      </a:r>
                      <a:endParaRPr lang="en-GB" sz="1200" b="1"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3F3F3"/>
                    </a:solidFill>
                  </a:tcPr>
                </a:tc>
                <a:tc>
                  <a:txBody>
                    <a:bodyPr/>
                    <a:lstStyle/>
                    <a:p>
                      <a:pPr marL="0" indent="0">
                        <a:buFont typeface="Wingdings" panose="05000000000000000000" pitchFamily="2" charset="2"/>
                        <a:buNone/>
                      </a:pPr>
                      <a:r>
                        <a:rPr lang="en-SG" sz="1200" dirty="0"/>
                        <a:t>Last trading day is 3</a:t>
                      </a:r>
                      <a:r>
                        <a:rPr lang="en-SG" sz="1200" baseline="30000" dirty="0"/>
                        <a:t>rd</a:t>
                      </a:r>
                      <a:r>
                        <a:rPr lang="en-SG" sz="1200" dirty="0"/>
                        <a:t> Friday of December cycle if this is an exchange day is at </a:t>
                      </a:r>
                      <a:r>
                        <a:rPr lang="en-SG" sz="1200" dirty="0" err="1"/>
                        <a:t>Eurex</a:t>
                      </a:r>
                      <a:r>
                        <a:rPr lang="en-SG" sz="1200" dirty="0"/>
                        <a:t>; otherwise exchange day it is immediately preceding that day</a:t>
                      </a:r>
                    </a:p>
                    <a:p>
                      <a:pPr marL="0" indent="0">
                        <a:buFont typeface="Wingdings" panose="05000000000000000000" pitchFamily="2" charset="2"/>
                        <a:buNone/>
                      </a:pPr>
                      <a:r>
                        <a:rPr lang="en-SG" sz="1200" dirty="0"/>
                        <a:t>Close of trading day is 22:00 CET</a:t>
                      </a:r>
                      <a:endParaRPr lang="en-GB" sz="12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3F3F3"/>
                    </a:solidFill>
                  </a:tcPr>
                </a:tc>
                <a:extLst>
                  <a:ext uri="{0D108BD9-81ED-4DB2-BD59-A6C34878D82A}">
                    <a16:rowId xmlns:a16="http://schemas.microsoft.com/office/drawing/2014/main" val="271531010"/>
                  </a:ext>
                </a:extLst>
              </a:tr>
              <a:tr h="476966">
                <a:tc>
                  <a:txBody>
                    <a:bodyPr/>
                    <a:lstStyle/>
                    <a:p>
                      <a:r>
                        <a:rPr lang="en-SG" sz="1200" b="1" dirty="0"/>
                        <a:t>Final settlement day</a:t>
                      </a:r>
                      <a:endParaRPr lang="en-GB" sz="1200" b="1"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indent="0">
                        <a:buFont typeface="Wingdings" panose="05000000000000000000" pitchFamily="2" charset="2"/>
                        <a:buNone/>
                      </a:pPr>
                      <a:r>
                        <a:rPr lang="en-SG" sz="1200" dirty="0"/>
                        <a:t>It is the exchange day immediately following the last trading day</a:t>
                      </a:r>
                      <a:endParaRPr lang="en-GB" sz="12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040934100"/>
                  </a:ext>
                </a:extLst>
              </a:tr>
              <a:tr h="491138">
                <a:tc>
                  <a:txBody>
                    <a:bodyPr/>
                    <a:lstStyle/>
                    <a:p>
                      <a:r>
                        <a:rPr lang="en-SG" sz="1200" b="1" dirty="0"/>
                        <a:t>Contract period</a:t>
                      </a:r>
                      <a:endParaRPr lang="en-GB" sz="1200" b="1"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3F3F3"/>
                    </a:solidFill>
                  </a:tcPr>
                </a:tc>
                <a:tc>
                  <a:txBody>
                    <a:bodyPr/>
                    <a:lstStyle/>
                    <a:p>
                      <a:pPr marL="0" indent="0">
                        <a:buFont typeface="Wingdings" panose="05000000000000000000" pitchFamily="2" charset="2"/>
                        <a:buNone/>
                      </a:pPr>
                      <a:r>
                        <a:rPr lang="en-SG" sz="1200" dirty="0"/>
                        <a:t>For purposes of dividends declared and paid, contract period will be from but excluding the 3</a:t>
                      </a:r>
                      <a:r>
                        <a:rPr lang="en-SG" sz="1200" baseline="30000" dirty="0"/>
                        <a:t>rd</a:t>
                      </a:r>
                      <a:r>
                        <a:rPr lang="en-SG" sz="1200" dirty="0"/>
                        <a:t> Friday of December preceding the maturity month, if this is an exchange day; up to and including the exchange day immediately preceding that day</a:t>
                      </a:r>
                      <a:endParaRPr lang="en-GB" sz="12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3F3F3"/>
                    </a:solidFill>
                  </a:tcPr>
                </a:tc>
                <a:extLst>
                  <a:ext uri="{0D108BD9-81ED-4DB2-BD59-A6C34878D82A}">
                    <a16:rowId xmlns:a16="http://schemas.microsoft.com/office/drawing/2014/main" val="4220991537"/>
                  </a:ext>
                </a:extLst>
              </a:tr>
              <a:tr h="1279529">
                <a:tc>
                  <a:txBody>
                    <a:bodyPr/>
                    <a:lstStyle/>
                    <a:p>
                      <a:r>
                        <a:rPr lang="en-SG" sz="1200" b="1" dirty="0"/>
                        <a:t>Final settlement price</a:t>
                      </a:r>
                      <a:endParaRPr lang="en-GB" sz="1200" b="1"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indent="0">
                        <a:buFont typeface="Wingdings" panose="05000000000000000000" pitchFamily="2" charset="2"/>
                        <a:buNone/>
                      </a:pPr>
                      <a:r>
                        <a:rPr lang="en-SG" sz="1200" dirty="0"/>
                        <a:t>Calculation of final settle price is based upon final value of underlying MSCI Index dividends as calculated by MSCI for that contract period</a:t>
                      </a:r>
                    </a:p>
                    <a:p>
                      <a:pPr marL="0" indent="0">
                        <a:buFont typeface="Wingdings" panose="05000000000000000000" pitchFamily="2" charset="2"/>
                        <a:buNone/>
                      </a:pPr>
                      <a:r>
                        <a:rPr lang="en-SG" sz="1200" dirty="0"/>
                        <a:t>Summation of unadjusted ordinary dividends declared and paid in the contract period on the individual constituents of the index and calculated in terms of index points</a:t>
                      </a:r>
                    </a:p>
                    <a:p>
                      <a:pPr marL="0" indent="0">
                        <a:buFont typeface="Wingdings" panose="05000000000000000000" pitchFamily="2" charset="2"/>
                        <a:buNone/>
                      </a:pPr>
                      <a:r>
                        <a:rPr lang="en-SG" sz="1200" dirty="0"/>
                        <a:t>Gross ordinary dividends per share are the unadjusted cash dividends declared and paid on that individual equity constituent of the index. This amount excludes special dividends, extraordinary dividends and return of capital payments etc. as determined under the MSCI rulebook</a:t>
                      </a:r>
                      <a:endParaRPr lang="en-GB" sz="12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603829841"/>
                  </a:ext>
                </a:extLst>
              </a:tr>
              <a:tr h="491138">
                <a:tc>
                  <a:txBody>
                    <a:bodyPr/>
                    <a:lstStyle/>
                    <a:p>
                      <a:r>
                        <a:rPr lang="en-SG" sz="1200" b="1" dirty="0"/>
                        <a:t>Trading hours</a:t>
                      </a:r>
                      <a:endParaRPr lang="en-GB" sz="1200" b="1"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3F3F3"/>
                    </a:solidFill>
                  </a:tcPr>
                </a:tc>
                <a:tc>
                  <a:txBody>
                    <a:bodyPr/>
                    <a:lstStyle/>
                    <a:p>
                      <a:pPr marL="0" indent="0">
                        <a:buFont typeface="Wingdings" panose="05000000000000000000" pitchFamily="2" charset="2"/>
                        <a:buNone/>
                      </a:pPr>
                      <a:r>
                        <a:rPr lang="en-SG" sz="1200" dirty="0"/>
                        <a:t>Order book: 08:30-22:00 CET</a:t>
                      </a:r>
                    </a:p>
                    <a:p>
                      <a:pPr marL="0" indent="0">
                        <a:buFont typeface="Wingdings" panose="05000000000000000000" pitchFamily="2" charset="2"/>
                        <a:buNone/>
                      </a:pPr>
                      <a:r>
                        <a:rPr lang="en-SG" sz="1200" dirty="0"/>
                        <a:t>Off-book: 08:30-22:00 CET</a:t>
                      </a:r>
                      <a:endParaRPr lang="en-GB" sz="12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3F3F3"/>
                    </a:solidFill>
                  </a:tcPr>
                </a:tc>
                <a:extLst>
                  <a:ext uri="{0D108BD9-81ED-4DB2-BD59-A6C34878D82A}">
                    <a16:rowId xmlns:a16="http://schemas.microsoft.com/office/drawing/2014/main" val="1001386923"/>
                  </a:ext>
                </a:extLst>
              </a:tr>
            </a:tbl>
          </a:graphicData>
        </a:graphic>
      </p:graphicFrame>
    </p:spTree>
    <p:extLst>
      <p:ext uri="{BB962C8B-B14F-4D97-AF65-F5344CB8AC3E}">
        <p14:creationId xmlns:p14="http://schemas.microsoft.com/office/powerpoint/2010/main" val="268148271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DE0049-9688-49FA-A32C-57FFB607D8F3}"/>
              </a:ext>
            </a:extLst>
          </p:cNvPr>
          <p:cNvSpPr>
            <a:spLocks noGrp="1"/>
          </p:cNvSpPr>
          <p:nvPr>
            <p:ph type="title"/>
          </p:nvPr>
        </p:nvSpPr>
        <p:spPr>
          <a:xfrm>
            <a:off x="587375" y="368300"/>
            <a:ext cx="11017250" cy="468412"/>
          </a:xfrm>
        </p:spPr>
        <p:txBody>
          <a:bodyPr/>
          <a:lstStyle/>
          <a:p>
            <a:r>
              <a:rPr lang="en-GB" dirty="0"/>
              <a:t>Growth Drivers: </a:t>
            </a:r>
            <a:r>
              <a:rPr lang="en-GB" dirty="0">
                <a:sym typeface="Wingdings" panose="05000000000000000000" pitchFamily="2" charset="2"/>
              </a:rPr>
              <a:t>Building an MSCI Ecosystem (1/2)</a:t>
            </a:r>
            <a:br>
              <a:rPr lang="en-GB" dirty="0">
                <a:sym typeface="Wingdings" panose="05000000000000000000" pitchFamily="2" charset="2"/>
              </a:rPr>
            </a:br>
            <a:r>
              <a:rPr lang="en-GB" sz="2000" b="0" dirty="0">
                <a:solidFill>
                  <a:srgbClr val="201751"/>
                </a:solidFill>
              </a:rPr>
              <a:t>Total return futures on MSCI USA to build on success of TRFs on SX5E</a:t>
            </a:r>
            <a:endParaRPr lang="en-US" sz="2000" b="0" dirty="0">
              <a:solidFill>
                <a:srgbClr val="201751"/>
              </a:solidFill>
            </a:endParaRPr>
          </a:p>
        </p:txBody>
      </p:sp>
      <p:sp>
        <p:nvSpPr>
          <p:cNvPr id="5" name="Slide Number Placeholder 4">
            <a:extLst>
              <a:ext uri="{FF2B5EF4-FFF2-40B4-BE49-F238E27FC236}">
                <a16:creationId xmlns:a16="http://schemas.microsoft.com/office/drawing/2014/main" id="{799632E5-6742-49B1-B968-AA98168363AE}"/>
              </a:ext>
            </a:extLst>
          </p:cNvPr>
          <p:cNvSpPr>
            <a:spLocks noGrp="1"/>
          </p:cNvSpPr>
          <p:nvPr>
            <p:ph type="sldNum" sz="quarter" idx="11"/>
          </p:nvPr>
        </p:nvSpPr>
        <p:spPr/>
        <p:txBody>
          <a:bodyPr/>
          <a:lstStyle/>
          <a:p>
            <a:fld id="{62CB3E74-FC4B-418A-B5F6-72ED80208EB2}" type="slidenum">
              <a:rPr lang="en-US" noProof="0" smtClean="0"/>
              <a:pPr/>
              <a:t>29</a:t>
            </a:fld>
            <a:endParaRPr lang="en-US" noProof="0" dirty="0"/>
          </a:p>
        </p:txBody>
      </p:sp>
      <p:sp>
        <p:nvSpPr>
          <p:cNvPr id="3" name="Date Placeholder 2">
            <a:extLst>
              <a:ext uri="{FF2B5EF4-FFF2-40B4-BE49-F238E27FC236}">
                <a16:creationId xmlns:a16="http://schemas.microsoft.com/office/drawing/2014/main" id="{C906F11C-2318-438D-8160-AD476E6AFC2F}"/>
              </a:ext>
            </a:extLst>
          </p:cNvPr>
          <p:cNvSpPr>
            <a:spLocks noGrp="1"/>
          </p:cNvSpPr>
          <p:nvPr>
            <p:ph type="dt" sz="half" idx="10"/>
          </p:nvPr>
        </p:nvSpPr>
        <p:spPr/>
        <p:txBody>
          <a:bodyPr/>
          <a:lstStyle/>
          <a:p>
            <a:fld id="{D2EFDD58-F04D-487E-8867-1CD5E11612B8}" type="datetime3">
              <a:rPr lang="en-US" noProof="0" smtClean="0"/>
              <a:t>6 October 2020</a:t>
            </a:fld>
            <a:endParaRPr lang="en-US" noProof="0"/>
          </a:p>
        </p:txBody>
      </p:sp>
      <p:graphicFrame>
        <p:nvGraphicFramePr>
          <p:cNvPr id="14" name="Chart 13">
            <a:extLst>
              <a:ext uri="{FF2B5EF4-FFF2-40B4-BE49-F238E27FC236}">
                <a16:creationId xmlns:a16="http://schemas.microsoft.com/office/drawing/2014/main" id="{04A33E44-8423-4FA9-9702-3D61CE316B8B}"/>
              </a:ext>
            </a:extLst>
          </p:cNvPr>
          <p:cNvGraphicFramePr>
            <a:graphicFrameLocks/>
          </p:cNvGraphicFramePr>
          <p:nvPr>
            <p:extLst>
              <p:ext uri="{D42A27DB-BD31-4B8C-83A1-F6EECF244321}">
                <p14:modId xmlns:p14="http://schemas.microsoft.com/office/powerpoint/2010/main" val="896081168"/>
              </p:ext>
            </p:extLst>
          </p:nvPr>
        </p:nvGraphicFramePr>
        <p:xfrm>
          <a:off x="6179456" y="3339305"/>
          <a:ext cx="4717143" cy="2688067"/>
        </p:xfrm>
        <a:graphic>
          <a:graphicData uri="http://schemas.openxmlformats.org/drawingml/2006/chart">
            <c:chart xmlns:c="http://schemas.openxmlformats.org/drawingml/2006/chart" xmlns:r="http://schemas.openxmlformats.org/officeDocument/2006/relationships" r:id="rId3"/>
          </a:graphicData>
        </a:graphic>
      </p:graphicFrame>
      <p:sp>
        <p:nvSpPr>
          <p:cNvPr id="15" name="TextBox 14">
            <a:extLst>
              <a:ext uri="{FF2B5EF4-FFF2-40B4-BE49-F238E27FC236}">
                <a16:creationId xmlns:a16="http://schemas.microsoft.com/office/drawing/2014/main" id="{250338C9-AE2F-4B1C-90E5-8145CB2394A9}"/>
              </a:ext>
            </a:extLst>
          </p:cNvPr>
          <p:cNvSpPr txBox="1"/>
          <p:nvPr/>
        </p:nvSpPr>
        <p:spPr>
          <a:xfrm>
            <a:off x="594465" y="1917372"/>
            <a:ext cx="3094434" cy="512864"/>
          </a:xfrm>
          <a:prstGeom prst="rect">
            <a:avLst/>
          </a:prstGeom>
          <a:solidFill>
            <a:srgbClr val="F3F3F3"/>
          </a:solidFill>
        </p:spPr>
        <p:txBody>
          <a:bodyPr wrap="square" lIns="91440" tIns="91440" rIns="91440" bIns="91440" rtlCol="0" anchor="ctr">
            <a:noAutofit/>
          </a:bodyPr>
          <a:lstStyle/>
          <a:p>
            <a:r>
              <a:rPr lang="en-US" sz="1400" b="1" dirty="0"/>
              <a:t>Traded Volume YTD 2020:</a:t>
            </a:r>
            <a:endParaRPr lang="en-GB" sz="1400" b="1" dirty="0"/>
          </a:p>
        </p:txBody>
      </p:sp>
      <p:sp>
        <p:nvSpPr>
          <p:cNvPr id="16" name="TextBox 15">
            <a:extLst>
              <a:ext uri="{FF2B5EF4-FFF2-40B4-BE49-F238E27FC236}">
                <a16:creationId xmlns:a16="http://schemas.microsoft.com/office/drawing/2014/main" id="{867A4B23-9F01-455E-BDCB-D55B98364596}"/>
              </a:ext>
            </a:extLst>
          </p:cNvPr>
          <p:cNvSpPr txBox="1"/>
          <p:nvPr/>
        </p:nvSpPr>
        <p:spPr>
          <a:xfrm>
            <a:off x="594466" y="2547622"/>
            <a:ext cx="3094434" cy="512864"/>
          </a:xfrm>
          <a:prstGeom prst="rect">
            <a:avLst/>
          </a:prstGeom>
          <a:solidFill>
            <a:srgbClr val="F3F3F3"/>
          </a:solidFill>
        </p:spPr>
        <p:txBody>
          <a:bodyPr wrap="square" lIns="91440" tIns="91440" rIns="91440" bIns="91440" rtlCol="0" anchor="ctr">
            <a:noAutofit/>
          </a:bodyPr>
          <a:lstStyle/>
          <a:p>
            <a:r>
              <a:rPr lang="en-US" sz="1400" b="1" dirty="0"/>
              <a:t>Open Interest in end June 2020</a:t>
            </a:r>
            <a:endParaRPr lang="en-GB" sz="1400" b="1" dirty="0"/>
          </a:p>
        </p:txBody>
      </p:sp>
      <p:sp>
        <p:nvSpPr>
          <p:cNvPr id="17" name="TextBox 16">
            <a:extLst>
              <a:ext uri="{FF2B5EF4-FFF2-40B4-BE49-F238E27FC236}">
                <a16:creationId xmlns:a16="http://schemas.microsoft.com/office/drawing/2014/main" id="{D0737D8E-1444-4F72-A5A4-69C0A83D6050}"/>
              </a:ext>
            </a:extLst>
          </p:cNvPr>
          <p:cNvSpPr txBox="1"/>
          <p:nvPr/>
        </p:nvSpPr>
        <p:spPr>
          <a:xfrm>
            <a:off x="3886687" y="1914832"/>
            <a:ext cx="2095604" cy="515403"/>
          </a:xfrm>
          <a:prstGeom prst="rect">
            <a:avLst/>
          </a:prstGeom>
          <a:noFill/>
        </p:spPr>
        <p:txBody>
          <a:bodyPr wrap="square" lIns="0" tIns="0" rIns="0" bIns="0" rtlCol="0" anchor="ctr">
            <a:noAutofit/>
          </a:bodyPr>
          <a:lstStyle/>
          <a:p>
            <a:pPr>
              <a:lnSpc>
                <a:spcPct val="100000"/>
              </a:lnSpc>
            </a:pPr>
            <a:r>
              <a:rPr lang="de-DE" sz="1400" dirty="0"/>
              <a:t>6,184,363 </a:t>
            </a:r>
            <a:r>
              <a:rPr lang="de-DE" sz="1400" dirty="0" err="1"/>
              <a:t>contracts</a:t>
            </a:r>
            <a:r>
              <a:rPr lang="de-DE" sz="1400" dirty="0"/>
              <a:t> ~ EUR 212.9 Billion</a:t>
            </a:r>
          </a:p>
        </p:txBody>
      </p:sp>
      <p:sp>
        <p:nvSpPr>
          <p:cNvPr id="18" name="TextBox 17">
            <a:extLst>
              <a:ext uri="{FF2B5EF4-FFF2-40B4-BE49-F238E27FC236}">
                <a16:creationId xmlns:a16="http://schemas.microsoft.com/office/drawing/2014/main" id="{63084878-1123-492A-B6B4-CDDBA1AB5A91}"/>
              </a:ext>
            </a:extLst>
          </p:cNvPr>
          <p:cNvSpPr txBox="1"/>
          <p:nvPr/>
        </p:nvSpPr>
        <p:spPr>
          <a:xfrm>
            <a:off x="3905443" y="2548744"/>
            <a:ext cx="2082607" cy="499256"/>
          </a:xfrm>
          <a:prstGeom prst="rect">
            <a:avLst/>
          </a:prstGeom>
          <a:noFill/>
        </p:spPr>
        <p:txBody>
          <a:bodyPr wrap="square" lIns="0" tIns="0" rIns="0" bIns="0" rtlCol="0" anchor="ctr">
            <a:noAutofit/>
          </a:bodyPr>
          <a:lstStyle/>
          <a:p>
            <a:pPr>
              <a:lnSpc>
                <a:spcPct val="100000"/>
              </a:lnSpc>
            </a:pPr>
            <a:r>
              <a:rPr lang="en-GB" sz="1400" dirty="0"/>
              <a:t>1.9 million contracts ~ EUR 72 billion</a:t>
            </a:r>
          </a:p>
        </p:txBody>
      </p:sp>
      <p:sp>
        <p:nvSpPr>
          <p:cNvPr id="19" name="TextBox 18">
            <a:extLst>
              <a:ext uri="{FF2B5EF4-FFF2-40B4-BE49-F238E27FC236}">
                <a16:creationId xmlns:a16="http://schemas.microsoft.com/office/drawing/2014/main" id="{CFB71372-81AD-4154-9586-BA1B52C55655}"/>
              </a:ext>
            </a:extLst>
          </p:cNvPr>
          <p:cNvSpPr txBox="1"/>
          <p:nvPr/>
        </p:nvSpPr>
        <p:spPr>
          <a:xfrm>
            <a:off x="6204594" y="1925554"/>
            <a:ext cx="4615807" cy="504682"/>
          </a:xfrm>
          <a:prstGeom prst="rect">
            <a:avLst/>
          </a:prstGeom>
          <a:solidFill>
            <a:srgbClr val="F3F3F3"/>
          </a:solidFill>
        </p:spPr>
        <p:txBody>
          <a:bodyPr wrap="square" lIns="91440" tIns="91440" rIns="91440" bIns="91440" rtlCol="0" anchor="ctr">
            <a:noAutofit/>
          </a:bodyPr>
          <a:lstStyle/>
          <a:p>
            <a:r>
              <a:rPr lang="en-US" sz="1400" b="1" dirty="0"/>
              <a:t>Growth in Volume 2018 - 2019</a:t>
            </a:r>
            <a:endParaRPr lang="en-GB" sz="1400" b="1" dirty="0"/>
          </a:p>
        </p:txBody>
      </p:sp>
      <p:sp>
        <p:nvSpPr>
          <p:cNvPr id="20" name="TextBox 19">
            <a:extLst>
              <a:ext uri="{FF2B5EF4-FFF2-40B4-BE49-F238E27FC236}">
                <a16:creationId xmlns:a16="http://schemas.microsoft.com/office/drawing/2014/main" id="{6A4C9DA8-39EC-482F-86AA-1EAC8ED1985F}"/>
              </a:ext>
            </a:extLst>
          </p:cNvPr>
          <p:cNvSpPr txBox="1"/>
          <p:nvPr/>
        </p:nvSpPr>
        <p:spPr>
          <a:xfrm>
            <a:off x="6204594" y="2547622"/>
            <a:ext cx="4615805" cy="500378"/>
          </a:xfrm>
          <a:prstGeom prst="rect">
            <a:avLst/>
          </a:prstGeom>
          <a:solidFill>
            <a:srgbClr val="F3F3F3"/>
          </a:solidFill>
        </p:spPr>
        <p:txBody>
          <a:bodyPr wrap="square" lIns="91440" tIns="91440" rIns="91440" bIns="91440" rtlCol="0" anchor="ctr">
            <a:noAutofit/>
          </a:bodyPr>
          <a:lstStyle/>
          <a:p>
            <a:r>
              <a:rPr lang="en-US" sz="1400" b="1" dirty="0"/>
              <a:t>Growth in Open Interest June 2020 – June 2019</a:t>
            </a:r>
            <a:endParaRPr lang="en-GB" sz="1400" b="1" dirty="0"/>
          </a:p>
        </p:txBody>
      </p:sp>
      <p:sp>
        <p:nvSpPr>
          <p:cNvPr id="21" name="TextBox 20">
            <a:extLst>
              <a:ext uri="{FF2B5EF4-FFF2-40B4-BE49-F238E27FC236}">
                <a16:creationId xmlns:a16="http://schemas.microsoft.com/office/drawing/2014/main" id="{43EE8064-5A81-4285-9DAE-4A0E2A10FC34}"/>
              </a:ext>
            </a:extLst>
          </p:cNvPr>
          <p:cNvSpPr txBox="1"/>
          <p:nvPr/>
        </p:nvSpPr>
        <p:spPr>
          <a:xfrm>
            <a:off x="10929802" y="1927155"/>
            <a:ext cx="670277" cy="512864"/>
          </a:xfrm>
          <a:prstGeom prst="rect">
            <a:avLst/>
          </a:prstGeom>
          <a:noFill/>
        </p:spPr>
        <p:txBody>
          <a:bodyPr wrap="square" lIns="0" tIns="0" rIns="0" bIns="0" rtlCol="0" anchor="ctr">
            <a:noAutofit/>
          </a:bodyPr>
          <a:lstStyle/>
          <a:p>
            <a:r>
              <a:rPr lang="en-US" sz="1400" dirty="0"/>
              <a:t>115%</a:t>
            </a:r>
            <a:endParaRPr lang="en-GB" sz="1400" dirty="0"/>
          </a:p>
        </p:txBody>
      </p:sp>
      <p:sp>
        <p:nvSpPr>
          <p:cNvPr id="22" name="TextBox 21">
            <a:extLst>
              <a:ext uri="{FF2B5EF4-FFF2-40B4-BE49-F238E27FC236}">
                <a16:creationId xmlns:a16="http://schemas.microsoft.com/office/drawing/2014/main" id="{EA49E19F-A7BC-4180-B139-0F8BD8C71923}"/>
              </a:ext>
            </a:extLst>
          </p:cNvPr>
          <p:cNvSpPr txBox="1"/>
          <p:nvPr/>
        </p:nvSpPr>
        <p:spPr>
          <a:xfrm>
            <a:off x="10929802" y="2548744"/>
            <a:ext cx="670277" cy="511742"/>
          </a:xfrm>
          <a:prstGeom prst="rect">
            <a:avLst/>
          </a:prstGeom>
          <a:noFill/>
        </p:spPr>
        <p:txBody>
          <a:bodyPr wrap="square" lIns="0" tIns="0" rIns="0" bIns="0" rtlCol="0" anchor="ctr">
            <a:noAutofit/>
          </a:bodyPr>
          <a:lstStyle/>
          <a:p>
            <a:r>
              <a:rPr lang="en-US" sz="1400" dirty="0"/>
              <a:t>98%</a:t>
            </a:r>
            <a:endParaRPr lang="en-GB" sz="1400" dirty="0"/>
          </a:p>
        </p:txBody>
      </p:sp>
      <p:graphicFrame>
        <p:nvGraphicFramePr>
          <p:cNvPr id="23" name="Chart 22">
            <a:extLst>
              <a:ext uri="{FF2B5EF4-FFF2-40B4-BE49-F238E27FC236}">
                <a16:creationId xmlns:a16="http://schemas.microsoft.com/office/drawing/2014/main" id="{6D52C471-2BC8-48CD-A291-5ED6C302D30D}"/>
              </a:ext>
            </a:extLst>
          </p:cNvPr>
          <p:cNvGraphicFramePr>
            <a:graphicFrameLocks/>
          </p:cNvGraphicFramePr>
          <p:nvPr>
            <p:extLst>
              <p:ext uri="{D42A27DB-BD31-4B8C-83A1-F6EECF244321}">
                <p14:modId xmlns:p14="http://schemas.microsoft.com/office/powerpoint/2010/main" val="3765221563"/>
              </p:ext>
            </p:extLst>
          </p:nvPr>
        </p:nvGraphicFramePr>
        <p:xfrm>
          <a:off x="587374" y="3429000"/>
          <a:ext cx="5508626" cy="2688067"/>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8562087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3DA25CA-8E5C-4613-A34C-FC580E03CBE4}"/>
              </a:ext>
            </a:extLst>
          </p:cNvPr>
          <p:cNvSpPr>
            <a:spLocks noGrp="1"/>
          </p:cNvSpPr>
          <p:nvPr>
            <p:ph type="title"/>
          </p:nvPr>
        </p:nvSpPr>
        <p:spPr>
          <a:xfrm>
            <a:off x="587376" y="368299"/>
            <a:ext cx="11017250" cy="1243937"/>
          </a:xfrm>
        </p:spPr>
        <p:txBody>
          <a:bodyPr>
            <a:normAutofit fontScale="90000"/>
          </a:bodyPr>
          <a:lstStyle/>
          <a:p>
            <a:r>
              <a:rPr lang="en-GB" sz="3300" dirty="0"/>
              <a:t>MSCI ESG derivatives complement </a:t>
            </a:r>
            <a:r>
              <a:rPr lang="en-GB" sz="3300" dirty="0" err="1"/>
              <a:t>Eurex’s</a:t>
            </a:r>
            <a:r>
              <a:rPr lang="en-GB" sz="3300" dirty="0"/>
              <a:t> MSCI Derivatives flows (2/2)</a:t>
            </a:r>
            <a:br>
              <a:rPr lang="en-GB" dirty="0"/>
            </a:br>
            <a:r>
              <a:rPr lang="en-GB" sz="2200" b="0" dirty="0"/>
              <a:t>Eurex MSCI Derivatives are becoming an increasingly popular product</a:t>
            </a:r>
          </a:p>
        </p:txBody>
      </p:sp>
      <p:sp>
        <p:nvSpPr>
          <p:cNvPr id="16" name="TextBox 15">
            <a:extLst>
              <a:ext uri="{FF2B5EF4-FFF2-40B4-BE49-F238E27FC236}">
                <a16:creationId xmlns:a16="http://schemas.microsoft.com/office/drawing/2014/main" id="{1F2A150B-7EE2-48E2-97D2-5F2D99AD38DE}"/>
              </a:ext>
            </a:extLst>
          </p:cNvPr>
          <p:cNvSpPr txBox="1"/>
          <p:nvPr/>
        </p:nvSpPr>
        <p:spPr>
          <a:xfrm>
            <a:off x="8856717" y="5998737"/>
            <a:ext cx="2759486" cy="124906"/>
          </a:xfrm>
          <a:prstGeom prst="rect">
            <a:avLst/>
          </a:prstGeom>
          <a:noFill/>
        </p:spPr>
        <p:txBody>
          <a:bodyPr wrap="square" lIns="0" tIns="0" rIns="0" bIns="0" rtlCol="0">
            <a:spAutoFit/>
          </a:bodyPr>
          <a:lstStyle/>
          <a:p>
            <a:pPr algn="r"/>
            <a:r>
              <a:rPr lang="en-US" sz="800" dirty="0">
                <a:solidFill>
                  <a:srgbClr val="201751"/>
                </a:solidFill>
              </a:rPr>
              <a:t>Open Interest as of June 30, 2020</a:t>
            </a:r>
            <a:endParaRPr lang="en-GB" sz="800" dirty="0">
              <a:solidFill>
                <a:srgbClr val="201751"/>
              </a:solidFill>
            </a:endParaRPr>
          </a:p>
        </p:txBody>
      </p:sp>
      <p:sp>
        <p:nvSpPr>
          <p:cNvPr id="20" name="TextBox 19">
            <a:extLst>
              <a:ext uri="{FF2B5EF4-FFF2-40B4-BE49-F238E27FC236}">
                <a16:creationId xmlns:a16="http://schemas.microsoft.com/office/drawing/2014/main" id="{8575B915-0BA0-40F5-A084-DDEFE678AD61}"/>
              </a:ext>
            </a:extLst>
          </p:cNvPr>
          <p:cNvSpPr txBox="1"/>
          <p:nvPr/>
        </p:nvSpPr>
        <p:spPr>
          <a:xfrm>
            <a:off x="2114338" y="6004432"/>
            <a:ext cx="3873712" cy="124906"/>
          </a:xfrm>
          <a:prstGeom prst="rect">
            <a:avLst/>
          </a:prstGeom>
          <a:noFill/>
        </p:spPr>
        <p:txBody>
          <a:bodyPr wrap="square" lIns="0" tIns="0" rIns="0" bIns="0" rtlCol="0">
            <a:spAutoFit/>
          </a:bodyPr>
          <a:lstStyle/>
          <a:p>
            <a:pPr algn="r"/>
            <a:r>
              <a:rPr lang="en-US" sz="800" dirty="0"/>
              <a:t>Based on statistics from Jan 2020 – May 2020 </a:t>
            </a:r>
            <a:r>
              <a:rPr lang="en-US" sz="800" b="1" dirty="0"/>
              <a:t>Source</a:t>
            </a:r>
            <a:r>
              <a:rPr lang="en-US" sz="800" dirty="0"/>
              <a:t>: FIA</a:t>
            </a:r>
            <a:endParaRPr lang="en-GB" sz="800" dirty="0"/>
          </a:p>
        </p:txBody>
      </p:sp>
      <p:graphicFrame>
        <p:nvGraphicFramePr>
          <p:cNvPr id="9" name="Table 12">
            <a:extLst>
              <a:ext uri="{FF2B5EF4-FFF2-40B4-BE49-F238E27FC236}">
                <a16:creationId xmlns:a16="http://schemas.microsoft.com/office/drawing/2014/main" id="{B311432E-8BCB-4FEB-A329-9D54C8060824}"/>
              </a:ext>
            </a:extLst>
          </p:cNvPr>
          <p:cNvGraphicFramePr>
            <a:graphicFrameLocks noGrp="1"/>
          </p:cNvGraphicFramePr>
          <p:nvPr>
            <p:extLst>
              <p:ext uri="{D42A27DB-BD31-4B8C-83A1-F6EECF244321}">
                <p14:modId xmlns:p14="http://schemas.microsoft.com/office/powerpoint/2010/main" val="101280378"/>
              </p:ext>
            </p:extLst>
          </p:nvPr>
        </p:nvGraphicFramePr>
        <p:xfrm>
          <a:off x="6212339" y="1915187"/>
          <a:ext cx="5392287" cy="3824253"/>
        </p:xfrm>
        <a:graphic>
          <a:graphicData uri="http://schemas.openxmlformats.org/drawingml/2006/table">
            <a:tbl>
              <a:tblPr firstRow="1" bandRow="1">
                <a:tableStyleId>{5C22544A-7EE6-4342-B048-85BDC9FD1C3A}</a:tableStyleId>
              </a:tblPr>
              <a:tblGrid>
                <a:gridCol w="1091688">
                  <a:extLst>
                    <a:ext uri="{9D8B030D-6E8A-4147-A177-3AD203B41FA5}">
                      <a16:colId xmlns:a16="http://schemas.microsoft.com/office/drawing/2014/main" val="3268853270"/>
                    </a:ext>
                  </a:extLst>
                </a:gridCol>
                <a:gridCol w="392173">
                  <a:extLst>
                    <a:ext uri="{9D8B030D-6E8A-4147-A177-3AD203B41FA5}">
                      <a16:colId xmlns:a16="http://schemas.microsoft.com/office/drawing/2014/main" val="28075578"/>
                    </a:ext>
                  </a:extLst>
                </a:gridCol>
                <a:gridCol w="2563991">
                  <a:extLst>
                    <a:ext uri="{9D8B030D-6E8A-4147-A177-3AD203B41FA5}">
                      <a16:colId xmlns:a16="http://schemas.microsoft.com/office/drawing/2014/main" val="2728757836"/>
                    </a:ext>
                  </a:extLst>
                </a:gridCol>
                <a:gridCol w="1344435">
                  <a:extLst>
                    <a:ext uri="{9D8B030D-6E8A-4147-A177-3AD203B41FA5}">
                      <a16:colId xmlns:a16="http://schemas.microsoft.com/office/drawing/2014/main" val="2109206373"/>
                    </a:ext>
                  </a:extLst>
                </a:gridCol>
              </a:tblGrid>
              <a:tr h="530741">
                <a:tc rowSpan="6">
                  <a:txBody>
                    <a:bodyPr/>
                    <a:lstStyle/>
                    <a:p>
                      <a:pPr algn="ctr"/>
                      <a:r>
                        <a:rPr lang="de-DE" sz="1400" b="1" dirty="0">
                          <a:solidFill>
                            <a:schemeClr val="tx1"/>
                          </a:solidFill>
                        </a:rPr>
                        <a:t>Eurex </a:t>
                      </a:r>
                      <a:r>
                        <a:rPr lang="de-DE" sz="1400" b="1" dirty="0" err="1">
                          <a:solidFill>
                            <a:schemeClr val="tx1"/>
                          </a:solidFill>
                        </a:rPr>
                        <a:t>is</a:t>
                      </a:r>
                      <a:r>
                        <a:rPr lang="de-DE" sz="1400" b="0" dirty="0">
                          <a:solidFill>
                            <a:schemeClr val="tx1"/>
                          </a:solidFill>
                        </a:rPr>
                        <a:t> </a:t>
                      </a:r>
                      <a:endParaRPr lang="en-GB" sz="1400" b="0" dirty="0">
                        <a:solidFill>
                          <a:schemeClr val="tx1"/>
                        </a:solidFill>
                      </a:endParaRPr>
                    </a:p>
                  </a:txBody>
                  <a:tcPr marR="36000" marT="72000" marB="72000" anchor="ctr">
                    <a:lnL w="12700" cmpd="sng">
                      <a:noFill/>
                    </a:lnL>
                    <a:lnR w="12700" cmpd="sng">
                      <a:noFill/>
                    </a:lnR>
                    <a:lnT w="12700" cmpd="sng">
                      <a:noFill/>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algn="ctr">
                        <a:tabLst>
                          <a:tab pos="180975" algn="l"/>
                        </a:tabLst>
                      </a:pPr>
                      <a:r>
                        <a:rPr lang="de-DE" sz="1200" b="1" dirty="0">
                          <a:solidFill>
                            <a:schemeClr val="bg1"/>
                          </a:solidFill>
                        </a:rPr>
                        <a:t>#1 </a:t>
                      </a:r>
                      <a:endParaRPr lang="en-GB" sz="1200" b="0" dirty="0">
                        <a:solidFill>
                          <a:schemeClr val="bg1"/>
                        </a:solidFill>
                      </a:endParaRPr>
                    </a:p>
                  </a:txBody>
                  <a:tcPr marL="0" marR="0" marT="72000" marB="72000">
                    <a:lnL w="12700" cmpd="sng">
                      <a:noFill/>
                    </a:lnL>
                    <a:lnR w="12700" cmpd="sng">
                      <a:noFill/>
                    </a:lnR>
                    <a:lnT w="12700" cmpd="sng">
                      <a:noFill/>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tabLst>
                          <a:tab pos="180975" algn="l"/>
                        </a:tabLst>
                      </a:pPr>
                      <a:r>
                        <a:rPr lang="en-GB" sz="1200" b="0" dirty="0">
                          <a:solidFill>
                            <a:schemeClr val="tx1"/>
                          </a:solidFill>
                        </a:rPr>
                        <a:t>by Open Interest in MSCI Products (46% market share)</a:t>
                      </a:r>
                    </a:p>
                  </a:txBody>
                  <a:tcPr marL="72000" marR="0" marT="72000" marB="72000">
                    <a:lnL w="12700" cmpd="sng">
                      <a:noFill/>
                    </a:lnL>
                    <a:lnR w="12700" cmpd="sng">
                      <a:noFill/>
                    </a:lnR>
                    <a:lnT w="12700" cmpd="sng">
                      <a:noFill/>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200" b="0" dirty="0">
                        <a:solidFill>
                          <a:schemeClr val="tx1"/>
                        </a:solidFill>
                        <a:highlight>
                          <a:srgbClr val="FFFF00"/>
                        </a:highlight>
                      </a:endParaRPr>
                    </a:p>
                  </a:txBody>
                  <a:tcPr marL="72000" marR="36000" marT="72000" marB="72000">
                    <a:lnL w="12700" cmpd="sng">
                      <a:noFill/>
                    </a:lnL>
                    <a:lnR w="12700" cmpd="sng">
                      <a:noFill/>
                    </a:lnR>
                    <a:lnT w="12700" cmpd="sng">
                      <a:noFill/>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166500505"/>
                  </a:ext>
                </a:extLst>
              </a:tr>
              <a:tr h="588793">
                <a:tc vMerge="1">
                  <a:txBody>
                    <a:bodyPr/>
                    <a:lstStyle/>
                    <a:p>
                      <a:endParaRPr lang="en-GB" sz="1000" b="0" dirty="0">
                        <a:solidFill>
                          <a:srgbClr val="201751"/>
                        </a:solidFill>
                      </a:endParaRPr>
                    </a:p>
                  </a:txBody>
                  <a:tcPr marR="36000" marT="72000" marB="72000">
                    <a:lnL w="12700" cmpd="sng">
                      <a:noFill/>
                    </a:lnL>
                    <a:lnR w="12700" cmpd="sng">
                      <a:noFill/>
                    </a:lnR>
                    <a:lnT w="63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tx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de-DE" sz="1200" b="0" dirty="0">
                        <a:solidFill>
                          <a:schemeClr val="bg1"/>
                        </a:solidFill>
                      </a:endParaRPr>
                    </a:p>
                  </a:txBody>
                  <a:tcPr marL="0" marR="0" marT="72000" marB="72000">
                    <a:lnL w="12700" cmpd="sng">
                      <a:noFill/>
                    </a:lnL>
                    <a:lnR w="12700" cmpd="sng">
                      <a:noFill/>
                    </a:lnR>
                    <a:lnT w="63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200" b="1" dirty="0" err="1">
                          <a:solidFill>
                            <a:schemeClr val="tx1"/>
                          </a:solidFill>
                        </a:rPr>
                        <a:t>Traded</a:t>
                      </a:r>
                      <a:r>
                        <a:rPr lang="de-DE" sz="1200" b="1" dirty="0">
                          <a:solidFill>
                            <a:schemeClr val="tx1"/>
                          </a:solidFill>
                        </a:rPr>
                        <a:t> </a:t>
                      </a:r>
                      <a:r>
                        <a:rPr lang="de-DE" sz="1200" b="1" dirty="0" err="1">
                          <a:solidFill>
                            <a:schemeClr val="tx1"/>
                          </a:solidFill>
                        </a:rPr>
                        <a:t>volume</a:t>
                      </a:r>
                      <a:r>
                        <a:rPr lang="de-DE" sz="1200" b="1" dirty="0">
                          <a:solidFill>
                            <a:schemeClr val="tx1"/>
                          </a:solidFill>
                        </a:rPr>
                        <a:t> </a:t>
                      </a:r>
                      <a:br>
                        <a:rPr lang="de-DE" sz="1200" b="1" dirty="0">
                          <a:solidFill>
                            <a:schemeClr val="tx1"/>
                          </a:solidFill>
                        </a:rPr>
                      </a:br>
                      <a:r>
                        <a:rPr lang="de-DE" sz="1200" b="1" dirty="0">
                          <a:solidFill>
                            <a:schemeClr val="tx1"/>
                          </a:solidFill>
                        </a:rPr>
                        <a:t>YTD 2020: </a:t>
                      </a:r>
                      <a:endParaRPr lang="en-GB" sz="1200" b="1" dirty="0">
                        <a:solidFill>
                          <a:schemeClr val="tx1"/>
                        </a:solidFill>
                      </a:endParaRPr>
                    </a:p>
                  </a:txBody>
                  <a:tcPr marL="72000" marR="0" marT="72000" marB="72000">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3F3F3"/>
                    </a:solidFill>
                  </a:tcPr>
                </a:tc>
                <a:tc>
                  <a:txBody>
                    <a:bodyPr/>
                    <a:lstStyle/>
                    <a:p>
                      <a:pPr marL="0" marR="0" lvl="0" indent="0" algn="l" defTabSz="914400" rtl="0" eaLnBrk="1" fontAlgn="auto" latinLnBrk="0" hangingPunct="1">
                        <a:lnSpc>
                          <a:spcPct val="110000"/>
                        </a:lnSpc>
                        <a:spcBef>
                          <a:spcPts val="0"/>
                        </a:spcBef>
                        <a:spcAft>
                          <a:spcPts val="0"/>
                        </a:spcAft>
                        <a:buClrTx/>
                        <a:buSzTx/>
                        <a:buFont typeface="Wingdings" panose="05000000000000000000" pitchFamily="2" charset="2"/>
                        <a:buNone/>
                        <a:tabLst/>
                        <a:defRPr/>
                      </a:pPr>
                      <a:r>
                        <a:rPr lang="de-DE" sz="1200" b="0" dirty="0">
                          <a:solidFill>
                            <a:schemeClr val="tx1"/>
                          </a:solidFill>
                        </a:rPr>
                        <a:t>11,277,995 </a:t>
                      </a:r>
                      <a:r>
                        <a:rPr lang="de-DE" sz="1200" b="0" dirty="0" err="1">
                          <a:solidFill>
                            <a:schemeClr val="tx1"/>
                          </a:solidFill>
                        </a:rPr>
                        <a:t>contracts</a:t>
                      </a:r>
                      <a:endParaRPr lang="en-GB" sz="1200" b="0" dirty="0">
                        <a:solidFill>
                          <a:schemeClr val="tx1"/>
                        </a:solidFill>
                      </a:endParaRPr>
                    </a:p>
                  </a:txBody>
                  <a:tcPr marL="72000" marR="36000" marT="72000" marB="72000">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3F3F3"/>
                    </a:solidFill>
                  </a:tcPr>
                </a:tc>
                <a:extLst>
                  <a:ext uri="{0D108BD9-81ED-4DB2-BD59-A6C34878D82A}">
                    <a16:rowId xmlns:a16="http://schemas.microsoft.com/office/drawing/2014/main" val="432589982"/>
                  </a:ext>
                </a:extLst>
              </a:tr>
              <a:tr h="684338">
                <a:tc vMerge="1">
                  <a:txBody>
                    <a:bodyPr/>
                    <a:lstStyle/>
                    <a:p>
                      <a:endParaRPr lang="en-GB" sz="1000" b="0" dirty="0">
                        <a:solidFill>
                          <a:srgbClr val="201751"/>
                        </a:solidFill>
                      </a:endParaRPr>
                    </a:p>
                  </a:txBody>
                  <a:tcPr marR="36000" marT="72000" marB="72000">
                    <a:lnL w="12700" cmpd="sng">
                      <a:noFill/>
                    </a:lnL>
                    <a:lnR w="12700" cmpd="sng">
                      <a:noFill/>
                    </a:lnR>
                    <a:lnT w="63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tx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de-DE" sz="1200" b="0" dirty="0">
                        <a:solidFill>
                          <a:schemeClr val="bg1"/>
                        </a:solidFill>
                      </a:endParaRPr>
                    </a:p>
                  </a:txBody>
                  <a:tcPr marL="0" marR="0" marT="72000" marB="72000">
                    <a:lnL w="12700" cmpd="sng">
                      <a:noFill/>
                    </a:lnL>
                    <a:lnR w="12700" cmpd="sng">
                      <a:noFill/>
                    </a:lnR>
                    <a:lnT w="63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solidFill>
                            <a:schemeClr val="tx1"/>
                          </a:solidFill>
                        </a:rPr>
                        <a:t>YoY Growth in MSCI Futures 2019 – 2020:  </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sz="1200" b="0" dirty="0">
                        <a:solidFill>
                          <a:schemeClr val="tx1"/>
                        </a:solidFill>
                      </a:endParaRPr>
                    </a:p>
                  </a:txBody>
                  <a:tcPr marL="72000" marR="0" marT="72000" marB="72000">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10000"/>
                        </a:lnSpc>
                        <a:spcBef>
                          <a:spcPts val="0"/>
                        </a:spcBef>
                        <a:spcAft>
                          <a:spcPts val="0"/>
                        </a:spcAft>
                        <a:buClrTx/>
                        <a:buSzTx/>
                        <a:buFont typeface="Wingdings" panose="05000000000000000000" pitchFamily="2" charset="2"/>
                        <a:buNone/>
                        <a:tabLst/>
                        <a:defRPr/>
                      </a:pPr>
                      <a:r>
                        <a:rPr lang="en-US" sz="1200" b="0" dirty="0">
                          <a:solidFill>
                            <a:schemeClr val="tx1"/>
                          </a:solidFill>
                        </a:rPr>
                        <a:t>13.32%</a:t>
                      </a:r>
                      <a:endParaRPr lang="en-GB" sz="1200" b="0" dirty="0">
                        <a:solidFill>
                          <a:schemeClr val="tx1"/>
                        </a:solidFill>
                      </a:endParaRPr>
                    </a:p>
                  </a:txBody>
                  <a:tcPr marL="72000" marR="36000" marT="72000" marB="72000">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17271477"/>
                  </a:ext>
                </a:extLst>
              </a:tr>
              <a:tr h="510863">
                <a:tc vMerge="1">
                  <a:txBody>
                    <a:bodyPr/>
                    <a:lstStyle/>
                    <a:p>
                      <a:endParaRPr lang="en-GB" sz="1000" b="0" dirty="0">
                        <a:solidFill>
                          <a:srgbClr val="201751"/>
                        </a:solidFill>
                      </a:endParaRPr>
                    </a:p>
                  </a:txBody>
                  <a:tcPr marR="36000" marT="72000" marB="72000">
                    <a:lnL w="12700" cmpd="sng">
                      <a:noFill/>
                    </a:lnL>
                    <a:lnR w="12700" cmpd="sng">
                      <a:noFill/>
                    </a:lnR>
                    <a:lnT w="63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tx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1200" b="1" dirty="0">
                          <a:solidFill>
                            <a:schemeClr val="bg1"/>
                          </a:solidFill>
                        </a:rPr>
                        <a:t>#3 </a:t>
                      </a:r>
                      <a:endParaRPr lang="de-DE" sz="1200" b="0" dirty="0">
                        <a:solidFill>
                          <a:schemeClr val="bg1"/>
                        </a:solidFill>
                      </a:endParaRPr>
                    </a:p>
                  </a:txBody>
                  <a:tcPr marL="0" marR="0" marT="72000" marB="72000">
                    <a:lnL w="12700" cmpd="sng">
                      <a:noFill/>
                    </a:lnL>
                    <a:lnR w="12700" cmpd="sng">
                      <a:noFill/>
                    </a:lnR>
                    <a:lnT w="63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dirty="0">
                          <a:solidFill>
                            <a:schemeClr val="tx1"/>
                          </a:solidFill>
                        </a:rPr>
                        <a:t>by Volume in MSCI Products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dirty="0">
                          <a:solidFill>
                            <a:schemeClr val="tx1"/>
                          </a:solidFill>
                        </a:rPr>
                        <a:t> (15% market share) </a:t>
                      </a:r>
                      <a:endParaRPr lang="de-DE" sz="1200" b="0" dirty="0">
                        <a:solidFill>
                          <a:schemeClr val="tx1"/>
                        </a:solidFill>
                      </a:endParaRPr>
                    </a:p>
                  </a:txBody>
                  <a:tcPr marL="72000" marR="0" marT="72000" marB="72000">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3F3F3"/>
                    </a:solidFill>
                  </a:tcPr>
                </a:tc>
                <a:tc>
                  <a:txBody>
                    <a:bodyPr/>
                    <a:lstStyle/>
                    <a:p>
                      <a:endParaRPr lang="en-GB" sz="1200" b="1" dirty="0">
                        <a:solidFill>
                          <a:schemeClr val="tx1"/>
                        </a:solidFill>
                      </a:endParaRPr>
                    </a:p>
                  </a:txBody>
                  <a:tcPr marL="72000" marR="36000" marT="72000" marB="72000">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3F3F3"/>
                    </a:solidFill>
                  </a:tcPr>
                </a:tc>
                <a:extLst>
                  <a:ext uri="{0D108BD9-81ED-4DB2-BD59-A6C34878D82A}">
                    <a16:rowId xmlns:a16="http://schemas.microsoft.com/office/drawing/2014/main" val="4103540804"/>
                  </a:ext>
                </a:extLst>
              </a:tr>
              <a:tr h="912385">
                <a:tc vMerge="1">
                  <a:txBody>
                    <a:bodyPr/>
                    <a:lstStyle/>
                    <a:p>
                      <a:endParaRPr lang="en-GB" sz="1000" b="0" dirty="0">
                        <a:solidFill>
                          <a:srgbClr val="201751"/>
                        </a:solidFill>
                      </a:endParaRPr>
                    </a:p>
                  </a:txBody>
                  <a:tcPr marR="36000" marT="72000" marB="72000">
                    <a:lnL w="12700" cmpd="sng">
                      <a:noFill/>
                    </a:lnL>
                    <a:lnR w="12700" cmpd="sng">
                      <a:noFill/>
                    </a:lnR>
                    <a:lnT w="63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tx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de-DE" sz="1200" b="0" dirty="0">
                        <a:solidFill>
                          <a:schemeClr val="bg1"/>
                        </a:solidFill>
                      </a:endParaRPr>
                    </a:p>
                  </a:txBody>
                  <a:tcPr marL="0" marR="0" marT="72000" marB="72000">
                    <a:lnL w="12700" cmpd="sng">
                      <a:noFill/>
                    </a:lnL>
                    <a:lnR w="12700" cmpd="sng">
                      <a:noFill/>
                    </a:lnR>
                    <a:lnT w="63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200" b="1" dirty="0">
                          <a:solidFill>
                            <a:schemeClr val="tx1"/>
                          </a:solidFill>
                        </a:rPr>
                        <a:t>Open Interest</a:t>
                      </a:r>
                      <a:br>
                        <a:rPr lang="de-DE" sz="1200" b="1" dirty="0">
                          <a:solidFill>
                            <a:schemeClr val="tx1"/>
                          </a:solidFill>
                        </a:rPr>
                      </a:br>
                      <a:r>
                        <a:rPr lang="de-DE" sz="1200" b="1" dirty="0">
                          <a:solidFill>
                            <a:schemeClr val="tx1"/>
                          </a:solidFill>
                        </a:rPr>
                        <a:t>in end June 2020: </a:t>
                      </a:r>
                      <a:endParaRPr lang="en-GB" sz="1200" b="1" dirty="0">
                        <a:solidFill>
                          <a:schemeClr val="tx1"/>
                        </a:solidFill>
                      </a:endParaRPr>
                    </a:p>
                  </a:txBody>
                  <a:tcPr marL="72000" marR="0" marT="72000" marB="72000">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10000"/>
                        </a:lnSpc>
                        <a:spcBef>
                          <a:spcPts val="0"/>
                        </a:spcBef>
                        <a:spcAft>
                          <a:spcPts val="0"/>
                        </a:spcAft>
                        <a:buClrTx/>
                        <a:buSzTx/>
                        <a:buFont typeface="Wingdings" panose="05000000000000000000" pitchFamily="2" charset="2"/>
                        <a:buNone/>
                        <a:tabLst/>
                        <a:defRPr/>
                      </a:pPr>
                      <a:r>
                        <a:rPr lang="fr-FR" sz="1200" b="0" dirty="0">
                          <a:solidFill>
                            <a:schemeClr val="tx1"/>
                          </a:solidFill>
                        </a:rPr>
                        <a:t>2.1 million </a:t>
                      </a:r>
                      <a:r>
                        <a:rPr lang="fr-FR" sz="1200" b="0" dirty="0" err="1">
                          <a:solidFill>
                            <a:schemeClr val="tx1"/>
                          </a:solidFill>
                        </a:rPr>
                        <a:t>contracts</a:t>
                      </a:r>
                      <a:r>
                        <a:rPr lang="fr-FR" sz="1200" b="0" dirty="0">
                          <a:solidFill>
                            <a:schemeClr val="tx1"/>
                          </a:solidFill>
                        </a:rPr>
                        <a:t> </a:t>
                      </a:r>
                      <a:br>
                        <a:rPr lang="fr-FR" sz="1200" b="0" dirty="0">
                          <a:solidFill>
                            <a:schemeClr val="tx1"/>
                          </a:solidFill>
                        </a:rPr>
                      </a:br>
                      <a:r>
                        <a:rPr lang="fr-FR" sz="1200" b="0" dirty="0">
                          <a:solidFill>
                            <a:schemeClr val="tx1"/>
                          </a:solidFill>
                        </a:rPr>
                        <a:t>~ EUR 81.9 billion</a:t>
                      </a:r>
                      <a:endParaRPr lang="en-GB" sz="1200" b="0" dirty="0">
                        <a:solidFill>
                          <a:schemeClr val="tx1"/>
                        </a:solidFill>
                      </a:endParaRPr>
                    </a:p>
                  </a:txBody>
                  <a:tcPr marL="72000" marR="36000" marT="72000" marB="72000">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51296583"/>
                  </a:ext>
                </a:extLst>
              </a:tr>
              <a:tr h="588793">
                <a:tc vMerge="1">
                  <a:txBody>
                    <a:bodyPr/>
                    <a:lstStyle/>
                    <a:p>
                      <a:endParaRPr lang="en-GB" sz="1000" b="0" dirty="0">
                        <a:solidFill>
                          <a:srgbClr val="201751"/>
                        </a:solidFill>
                      </a:endParaRPr>
                    </a:p>
                  </a:txBody>
                  <a:tcPr marR="36000" marT="72000" marB="72000">
                    <a:lnL w="12700" cmpd="sng">
                      <a:noFill/>
                    </a:lnL>
                    <a:lnR w="12700" cmpd="sng">
                      <a:noFill/>
                    </a:lnR>
                    <a:lnT w="63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tx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de-DE" sz="1200" b="0" dirty="0">
                        <a:solidFill>
                          <a:schemeClr val="bg1"/>
                        </a:solidFill>
                      </a:endParaRPr>
                    </a:p>
                  </a:txBody>
                  <a:tcPr marL="0" marR="0" marT="72000" marB="72000">
                    <a:lnL w="12700" cmpd="sng">
                      <a:noFill/>
                    </a:lnL>
                    <a:lnR w="12700" cmpd="sng">
                      <a:noFill/>
                    </a:lnR>
                    <a:lnT w="63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solidFill>
                            <a:schemeClr val="tx1"/>
                          </a:solidFill>
                        </a:rPr>
                        <a:t>YoY Growth in MSCI Options 2019 – 2020: </a:t>
                      </a:r>
                      <a:endParaRPr lang="en-GB" sz="1200" b="1" dirty="0">
                        <a:solidFill>
                          <a:schemeClr val="tx1"/>
                        </a:solidFill>
                      </a:endParaRPr>
                    </a:p>
                  </a:txBody>
                  <a:tcPr marL="72000" marR="0" marT="72000" marB="72000">
                    <a:lnL w="12700" cmpd="sng">
                      <a:noFill/>
                    </a:lnL>
                    <a:lnR w="12700" cmpd="sng">
                      <a:noFill/>
                    </a:lnR>
                    <a:lnT w="6350"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F3F3F3"/>
                    </a:solidFill>
                  </a:tcPr>
                </a:tc>
                <a:tc>
                  <a:txBody>
                    <a:bodyPr/>
                    <a:lstStyle/>
                    <a:p>
                      <a:pPr marL="0" marR="0" lvl="0" indent="0" algn="l" defTabSz="914400" rtl="0" eaLnBrk="1" fontAlgn="auto" latinLnBrk="0" hangingPunct="1">
                        <a:lnSpc>
                          <a:spcPct val="110000"/>
                        </a:lnSpc>
                        <a:spcBef>
                          <a:spcPts val="0"/>
                        </a:spcBef>
                        <a:spcAft>
                          <a:spcPts val="0"/>
                        </a:spcAft>
                        <a:buClrTx/>
                        <a:buSzTx/>
                        <a:buFont typeface="Wingdings" panose="05000000000000000000" pitchFamily="2" charset="2"/>
                        <a:buNone/>
                        <a:tabLst/>
                        <a:defRPr/>
                      </a:pPr>
                      <a:r>
                        <a:rPr lang="en-US" sz="1200" b="0" dirty="0">
                          <a:solidFill>
                            <a:schemeClr val="tx1"/>
                          </a:solidFill>
                        </a:rPr>
                        <a:t>20.31%</a:t>
                      </a:r>
                      <a:endParaRPr lang="en-GB" sz="1200" b="0" dirty="0">
                        <a:solidFill>
                          <a:schemeClr val="tx1"/>
                        </a:solidFill>
                      </a:endParaRPr>
                    </a:p>
                  </a:txBody>
                  <a:tcPr marL="72000" marR="36000" marT="72000" marB="72000">
                    <a:lnL w="12700" cmpd="sng">
                      <a:noFill/>
                    </a:lnL>
                    <a:lnR w="12700" cmpd="sng">
                      <a:noFill/>
                    </a:lnR>
                    <a:lnT w="6350"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F3F3F3"/>
                    </a:solidFill>
                  </a:tcPr>
                </a:tc>
                <a:extLst>
                  <a:ext uri="{0D108BD9-81ED-4DB2-BD59-A6C34878D82A}">
                    <a16:rowId xmlns:a16="http://schemas.microsoft.com/office/drawing/2014/main" val="142261211"/>
                  </a:ext>
                </a:extLst>
              </a:tr>
            </a:tbl>
          </a:graphicData>
        </a:graphic>
      </p:graphicFrame>
      <p:sp>
        <p:nvSpPr>
          <p:cNvPr id="2" name="Date Placeholder 1">
            <a:extLst>
              <a:ext uri="{FF2B5EF4-FFF2-40B4-BE49-F238E27FC236}">
                <a16:creationId xmlns:a16="http://schemas.microsoft.com/office/drawing/2014/main" id="{BDB6C057-42B0-4B4E-AB84-B316B5D5C251}"/>
              </a:ext>
            </a:extLst>
          </p:cNvPr>
          <p:cNvSpPr>
            <a:spLocks noGrp="1"/>
          </p:cNvSpPr>
          <p:nvPr>
            <p:ph type="dt" sz="half" idx="10"/>
          </p:nvPr>
        </p:nvSpPr>
        <p:spPr/>
        <p:txBody>
          <a:bodyPr/>
          <a:lstStyle/>
          <a:p>
            <a:fld id="{1DF73E07-0E86-4EA8-A042-647CA6BD24D9}" type="datetime3">
              <a:rPr lang="en-US" noProof="0" smtClean="0"/>
              <a:t>6 October 2020</a:t>
            </a:fld>
            <a:endParaRPr lang="en-US" noProof="0"/>
          </a:p>
        </p:txBody>
      </p:sp>
      <p:sp>
        <p:nvSpPr>
          <p:cNvPr id="3" name="Slide Number Placeholder 2">
            <a:extLst>
              <a:ext uri="{FF2B5EF4-FFF2-40B4-BE49-F238E27FC236}">
                <a16:creationId xmlns:a16="http://schemas.microsoft.com/office/drawing/2014/main" id="{A79E3051-CCC5-4893-A45F-0615085CDE99}"/>
              </a:ext>
            </a:extLst>
          </p:cNvPr>
          <p:cNvSpPr>
            <a:spLocks noGrp="1"/>
          </p:cNvSpPr>
          <p:nvPr>
            <p:ph type="sldNum" sz="quarter" idx="11"/>
          </p:nvPr>
        </p:nvSpPr>
        <p:spPr/>
        <p:txBody>
          <a:bodyPr/>
          <a:lstStyle/>
          <a:p>
            <a:fld id="{62CB3E74-FC4B-418A-B5F6-72ED80208EB2}" type="slidenum">
              <a:rPr lang="en-US" noProof="0" smtClean="0"/>
              <a:pPr/>
              <a:t>3</a:t>
            </a:fld>
            <a:endParaRPr lang="en-US" noProof="0"/>
          </a:p>
        </p:txBody>
      </p:sp>
      <p:graphicFrame>
        <p:nvGraphicFramePr>
          <p:cNvPr id="14" name="Chart 13">
            <a:extLst>
              <a:ext uri="{FF2B5EF4-FFF2-40B4-BE49-F238E27FC236}">
                <a16:creationId xmlns:a16="http://schemas.microsoft.com/office/drawing/2014/main" id="{10A65FBF-C206-4DED-A5EC-E333566FE794}"/>
              </a:ext>
            </a:extLst>
          </p:cNvPr>
          <p:cNvGraphicFramePr>
            <a:graphicFrameLocks/>
          </p:cNvGraphicFramePr>
          <p:nvPr>
            <p:extLst>
              <p:ext uri="{D42A27DB-BD31-4B8C-83A1-F6EECF244321}">
                <p14:modId xmlns:p14="http://schemas.microsoft.com/office/powerpoint/2010/main" val="3403086800"/>
              </p:ext>
            </p:extLst>
          </p:nvPr>
        </p:nvGraphicFramePr>
        <p:xfrm>
          <a:off x="-3810000" y="1699573"/>
          <a:ext cx="9417050" cy="4217521"/>
        </p:xfrm>
        <a:graphic>
          <a:graphicData uri="http://schemas.openxmlformats.org/drawingml/2006/chart">
            <c:chart xmlns:c="http://schemas.openxmlformats.org/drawingml/2006/chart" xmlns:r="http://schemas.openxmlformats.org/officeDocument/2006/relationships" r:id="rId3"/>
          </a:graphicData>
        </a:graphic>
      </p:graphicFrame>
      <p:sp>
        <p:nvSpPr>
          <p:cNvPr id="5" name="Rectangle 4">
            <a:extLst>
              <a:ext uri="{FF2B5EF4-FFF2-40B4-BE49-F238E27FC236}">
                <a16:creationId xmlns:a16="http://schemas.microsoft.com/office/drawing/2014/main" id="{A996FB8C-C589-4367-88EC-DD63D1E5C135}"/>
              </a:ext>
            </a:extLst>
          </p:cNvPr>
          <p:cNvSpPr/>
          <p:nvPr/>
        </p:nvSpPr>
        <p:spPr>
          <a:xfrm>
            <a:off x="587375" y="1705702"/>
            <a:ext cx="3641467" cy="218586"/>
          </a:xfrm>
          <a:prstGeom prst="rect">
            <a:avLst/>
          </a:prstGeom>
        </p:spPr>
        <p:txBody>
          <a:bodyPr wrap="square" lIns="0" tIns="0" rIns="0" bIns="0">
            <a:spAutoFit/>
          </a:bodyPr>
          <a:lstStyle/>
          <a:p>
            <a:pPr>
              <a:defRPr sz="1400" b="1" i="0" u="none" strike="noStrike" kern="1200" spc="0" baseline="0">
                <a:solidFill>
                  <a:srgbClr val="201751"/>
                </a:solidFill>
                <a:latin typeface="+mn-lt"/>
                <a:ea typeface="+mn-ea"/>
                <a:cs typeface="+mn-cs"/>
              </a:defRPr>
            </a:pPr>
            <a:r>
              <a:rPr lang="en-US" b="1" dirty="0"/>
              <a:t>Open Interest for top MSCI Products</a:t>
            </a:r>
          </a:p>
        </p:txBody>
      </p:sp>
    </p:spTree>
    <p:extLst>
      <p:ext uri="{BB962C8B-B14F-4D97-AF65-F5344CB8AC3E}">
        <p14:creationId xmlns:p14="http://schemas.microsoft.com/office/powerpoint/2010/main" val="235166282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DE0049-9688-49FA-A32C-57FFB607D8F3}"/>
              </a:ext>
            </a:extLst>
          </p:cNvPr>
          <p:cNvSpPr>
            <a:spLocks noGrp="1"/>
          </p:cNvSpPr>
          <p:nvPr>
            <p:ph type="title"/>
          </p:nvPr>
        </p:nvSpPr>
        <p:spPr>
          <a:xfrm>
            <a:off x="587375" y="368300"/>
            <a:ext cx="11017250" cy="468412"/>
          </a:xfrm>
        </p:spPr>
        <p:txBody>
          <a:bodyPr/>
          <a:lstStyle/>
          <a:p>
            <a:r>
              <a:rPr lang="en-GB" dirty="0"/>
              <a:t>Growth Drivers: </a:t>
            </a:r>
            <a:r>
              <a:rPr lang="en-GB" dirty="0">
                <a:sym typeface="Wingdings" panose="05000000000000000000" pitchFamily="2" charset="2"/>
              </a:rPr>
              <a:t>Building an MSCI Ecosystem (2/2)</a:t>
            </a:r>
            <a:br>
              <a:rPr lang="en-GB" dirty="0">
                <a:sym typeface="Wingdings" panose="05000000000000000000" pitchFamily="2" charset="2"/>
              </a:rPr>
            </a:br>
            <a:r>
              <a:rPr lang="en-GB" sz="2000" b="0" dirty="0">
                <a:solidFill>
                  <a:srgbClr val="201751"/>
                </a:solidFill>
              </a:rPr>
              <a:t>Total return futures on MSCI USA to build on success of TRFs on SX5E</a:t>
            </a:r>
            <a:endParaRPr lang="en-US" sz="2000" b="0" dirty="0">
              <a:solidFill>
                <a:srgbClr val="201751"/>
              </a:solidFill>
            </a:endParaRPr>
          </a:p>
        </p:txBody>
      </p:sp>
      <p:sp>
        <p:nvSpPr>
          <p:cNvPr id="5" name="Slide Number Placeholder 4">
            <a:extLst>
              <a:ext uri="{FF2B5EF4-FFF2-40B4-BE49-F238E27FC236}">
                <a16:creationId xmlns:a16="http://schemas.microsoft.com/office/drawing/2014/main" id="{799632E5-6742-49B1-B968-AA98168363AE}"/>
              </a:ext>
            </a:extLst>
          </p:cNvPr>
          <p:cNvSpPr>
            <a:spLocks noGrp="1"/>
          </p:cNvSpPr>
          <p:nvPr>
            <p:ph type="sldNum" sz="quarter" idx="11"/>
          </p:nvPr>
        </p:nvSpPr>
        <p:spPr/>
        <p:txBody>
          <a:bodyPr/>
          <a:lstStyle/>
          <a:p>
            <a:fld id="{62CB3E74-FC4B-418A-B5F6-72ED80208EB2}" type="slidenum">
              <a:rPr lang="en-US" noProof="0" smtClean="0"/>
              <a:pPr/>
              <a:t>30</a:t>
            </a:fld>
            <a:endParaRPr lang="en-US" noProof="0" dirty="0"/>
          </a:p>
        </p:txBody>
      </p:sp>
      <p:sp>
        <p:nvSpPr>
          <p:cNvPr id="3" name="Date Placeholder 2">
            <a:extLst>
              <a:ext uri="{FF2B5EF4-FFF2-40B4-BE49-F238E27FC236}">
                <a16:creationId xmlns:a16="http://schemas.microsoft.com/office/drawing/2014/main" id="{C906F11C-2318-438D-8160-AD476E6AFC2F}"/>
              </a:ext>
            </a:extLst>
          </p:cNvPr>
          <p:cNvSpPr>
            <a:spLocks noGrp="1"/>
          </p:cNvSpPr>
          <p:nvPr>
            <p:ph type="dt" sz="half" idx="10"/>
          </p:nvPr>
        </p:nvSpPr>
        <p:spPr/>
        <p:txBody>
          <a:bodyPr/>
          <a:lstStyle/>
          <a:p>
            <a:fld id="{D2EFDD58-F04D-487E-8867-1CD5E11612B8}" type="datetime3">
              <a:rPr lang="en-US" noProof="0" smtClean="0"/>
              <a:t>6 October 2020</a:t>
            </a:fld>
            <a:endParaRPr lang="en-US" noProof="0"/>
          </a:p>
        </p:txBody>
      </p:sp>
      <p:graphicFrame>
        <p:nvGraphicFramePr>
          <p:cNvPr id="25" name="Chart 24">
            <a:extLst>
              <a:ext uri="{FF2B5EF4-FFF2-40B4-BE49-F238E27FC236}">
                <a16:creationId xmlns:a16="http://schemas.microsoft.com/office/drawing/2014/main" id="{B0982304-8115-448A-A37E-E666FCCABDDB}"/>
              </a:ext>
            </a:extLst>
          </p:cNvPr>
          <p:cNvGraphicFramePr/>
          <p:nvPr>
            <p:extLst>
              <p:ext uri="{D42A27DB-BD31-4B8C-83A1-F6EECF244321}">
                <p14:modId xmlns:p14="http://schemas.microsoft.com/office/powerpoint/2010/main" val="2515023747"/>
              </p:ext>
            </p:extLst>
          </p:nvPr>
        </p:nvGraphicFramePr>
        <p:xfrm>
          <a:off x="587375" y="1916113"/>
          <a:ext cx="11017250" cy="4213225"/>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a:extLst>
              <a:ext uri="{FF2B5EF4-FFF2-40B4-BE49-F238E27FC236}">
                <a16:creationId xmlns:a16="http://schemas.microsoft.com/office/drawing/2014/main" id="{281D9C1F-420E-4B4F-8507-E144E84EFF13}"/>
              </a:ext>
            </a:extLst>
          </p:cNvPr>
          <p:cNvSpPr txBox="1"/>
          <p:nvPr/>
        </p:nvSpPr>
        <p:spPr>
          <a:xfrm>
            <a:off x="587376" y="1484313"/>
            <a:ext cx="11017250" cy="267702"/>
          </a:xfrm>
          <a:prstGeom prst="rect">
            <a:avLst/>
          </a:prstGeom>
          <a:noFill/>
        </p:spPr>
        <p:txBody>
          <a:bodyPr wrap="square" lIns="0" tIns="0" rIns="0" bIns="0" rtlCol="0">
            <a:noAutofit/>
          </a:bodyPr>
          <a:lstStyle/>
          <a:p>
            <a:r>
              <a:rPr lang="en-US" sz="1400" b="1" dirty="0">
                <a:solidFill>
                  <a:srgbClr val="201751"/>
                </a:solidFill>
              </a:rPr>
              <a:t>Open Interest per maturity</a:t>
            </a:r>
            <a:endParaRPr lang="en-GB" sz="1400" b="1" dirty="0">
              <a:solidFill>
                <a:srgbClr val="201751"/>
              </a:solidFill>
            </a:endParaRPr>
          </a:p>
        </p:txBody>
      </p:sp>
    </p:spTree>
    <p:extLst>
      <p:ext uri="{BB962C8B-B14F-4D97-AF65-F5344CB8AC3E}">
        <p14:creationId xmlns:p14="http://schemas.microsoft.com/office/powerpoint/2010/main" val="417648248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DE0049-9688-49FA-A32C-57FFB607D8F3}"/>
              </a:ext>
            </a:extLst>
          </p:cNvPr>
          <p:cNvSpPr>
            <a:spLocks noGrp="1"/>
          </p:cNvSpPr>
          <p:nvPr>
            <p:ph type="title"/>
          </p:nvPr>
        </p:nvSpPr>
        <p:spPr>
          <a:xfrm>
            <a:off x="587375" y="368300"/>
            <a:ext cx="11017250" cy="468412"/>
          </a:xfrm>
        </p:spPr>
        <p:txBody>
          <a:bodyPr/>
          <a:lstStyle/>
          <a:p>
            <a:r>
              <a:rPr lang="en-US" dirty="0"/>
              <a:t>MSCI Derivatives fee structure</a:t>
            </a:r>
            <a:endParaRPr lang="en-US" b="0" dirty="0"/>
          </a:p>
        </p:txBody>
      </p:sp>
      <p:sp>
        <p:nvSpPr>
          <p:cNvPr id="5" name="Slide Number Placeholder 4">
            <a:extLst>
              <a:ext uri="{FF2B5EF4-FFF2-40B4-BE49-F238E27FC236}">
                <a16:creationId xmlns:a16="http://schemas.microsoft.com/office/drawing/2014/main" id="{799632E5-6742-49B1-B968-AA98168363AE}"/>
              </a:ext>
            </a:extLst>
          </p:cNvPr>
          <p:cNvSpPr>
            <a:spLocks noGrp="1"/>
          </p:cNvSpPr>
          <p:nvPr>
            <p:ph type="sldNum" sz="quarter" idx="11"/>
          </p:nvPr>
        </p:nvSpPr>
        <p:spPr/>
        <p:txBody>
          <a:bodyPr/>
          <a:lstStyle/>
          <a:p>
            <a:fld id="{62CB3E74-FC4B-418A-B5F6-72ED80208EB2}" type="slidenum">
              <a:rPr lang="en-US" noProof="0" smtClean="0"/>
              <a:pPr/>
              <a:t>31</a:t>
            </a:fld>
            <a:endParaRPr lang="en-US" noProof="0" dirty="0"/>
          </a:p>
        </p:txBody>
      </p:sp>
      <p:sp>
        <p:nvSpPr>
          <p:cNvPr id="7" name="Content Placeholder 1">
            <a:extLst>
              <a:ext uri="{FF2B5EF4-FFF2-40B4-BE49-F238E27FC236}">
                <a16:creationId xmlns:a16="http://schemas.microsoft.com/office/drawing/2014/main" id="{E2A88C10-709E-4032-B7EB-3A548AA0A29A}"/>
              </a:ext>
            </a:extLst>
          </p:cNvPr>
          <p:cNvSpPr txBox="1">
            <a:spLocks/>
          </p:cNvSpPr>
          <p:nvPr/>
        </p:nvSpPr>
        <p:spPr bwMode="gray">
          <a:xfrm>
            <a:off x="587376" y="2564265"/>
            <a:ext cx="8729230" cy="1096616"/>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36000" rIns="0" bIns="36000" numCol="1" anchor="t" anchorCtr="0" compatLnSpc="1">
            <a:prstTxWarp prst="textNoShape">
              <a:avLst/>
            </a:prstTxWarp>
          </a:bodyPr>
          <a:lstStyle>
            <a:lvl1pPr marL="182563" indent="-182563" algn="l" defTabSz="249238" rtl="0" eaLnBrk="1" fontAlgn="base" hangingPunct="1">
              <a:spcBef>
                <a:spcPct val="0"/>
              </a:spcBef>
              <a:spcAft>
                <a:spcPct val="0"/>
              </a:spcAft>
              <a:buClr>
                <a:schemeClr val="tx2"/>
              </a:buClr>
              <a:buChar char="•"/>
              <a:defRPr sz="1400">
                <a:solidFill>
                  <a:schemeClr val="tx1"/>
                </a:solidFill>
                <a:latin typeface="+mn-lt"/>
                <a:ea typeface="+mn-ea"/>
                <a:cs typeface="+mn-cs"/>
              </a:defRPr>
            </a:lvl1pPr>
            <a:lvl2pPr marL="539750" indent="-177800" algn="l" defTabSz="249238" rtl="0" eaLnBrk="1" fontAlgn="base" hangingPunct="1">
              <a:spcBef>
                <a:spcPct val="0"/>
              </a:spcBef>
              <a:spcAft>
                <a:spcPct val="0"/>
              </a:spcAft>
              <a:buClr>
                <a:schemeClr val="tx2"/>
              </a:buClr>
              <a:buFont typeface="Arial" charset="0"/>
              <a:buChar char="–"/>
              <a:defRPr sz="1400">
                <a:solidFill>
                  <a:schemeClr val="tx1"/>
                </a:solidFill>
                <a:latin typeface="+mn-lt"/>
              </a:defRPr>
            </a:lvl2pPr>
            <a:lvl3pPr marL="892175" indent="-173038" algn="l" defTabSz="249238" rtl="0" eaLnBrk="1" fontAlgn="base" hangingPunct="1">
              <a:spcBef>
                <a:spcPct val="0"/>
              </a:spcBef>
              <a:spcAft>
                <a:spcPct val="0"/>
              </a:spcAft>
              <a:buClr>
                <a:schemeClr val="tx2"/>
              </a:buClr>
              <a:buChar char="•"/>
              <a:defRPr sz="1400">
                <a:solidFill>
                  <a:schemeClr val="tx1"/>
                </a:solidFill>
                <a:latin typeface="+mn-lt"/>
              </a:defRPr>
            </a:lvl3pPr>
            <a:lvl4pPr marL="1244600" indent="-173038" algn="l" defTabSz="249238" rtl="0" eaLnBrk="1" fontAlgn="base" hangingPunct="1">
              <a:spcBef>
                <a:spcPct val="0"/>
              </a:spcBef>
              <a:spcAft>
                <a:spcPct val="0"/>
              </a:spcAft>
              <a:buClr>
                <a:schemeClr val="tx2"/>
              </a:buClr>
              <a:buFont typeface="Arial" charset="0"/>
              <a:buChar char="–"/>
              <a:defRPr sz="1400">
                <a:solidFill>
                  <a:schemeClr val="tx1"/>
                </a:solidFill>
                <a:latin typeface="+mn-lt"/>
              </a:defRPr>
            </a:lvl4pPr>
            <a:lvl5pPr marL="1601788" indent="-177800" algn="l" defTabSz="249238" rtl="0" eaLnBrk="1" fontAlgn="base" hangingPunct="1">
              <a:spcBef>
                <a:spcPct val="0"/>
              </a:spcBef>
              <a:spcAft>
                <a:spcPct val="0"/>
              </a:spcAft>
              <a:buClr>
                <a:schemeClr val="tx2"/>
              </a:buClr>
              <a:buFont typeface="Arial" charset="0"/>
              <a:buChar char="–"/>
              <a:defRPr sz="1400">
                <a:solidFill>
                  <a:schemeClr val="tx1"/>
                </a:solidFill>
                <a:latin typeface="+mn-lt"/>
              </a:defRPr>
            </a:lvl5pPr>
            <a:lvl6pPr marL="2058988" indent="-177800" algn="l" defTabSz="249238" rtl="0" eaLnBrk="1" fontAlgn="base" hangingPunct="1">
              <a:spcBef>
                <a:spcPct val="0"/>
              </a:spcBef>
              <a:spcAft>
                <a:spcPct val="0"/>
              </a:spcAft>
              <a:buClr>
                <a:schemeClr val="tx2"/>
              </a:buClr>
              <a:buFont typeface="Arial" charset="0"/>
              <a:buChar char="–"/>
              <a:defRPr sz="1400">
                <a:solidFill>
                  <a:schemeClr val="tx1"/>
                </a:solidFill>
                <a:latin typeface="+mn-lt"/>
              </a:defRPr>
            </a:lvl6pPr>
            <a:lvl7pPr marL="2516188" indent="-177800" algn="l" defTabSz="249238" rtl="0" eaLnBrk="1" fontAlgn="base" hangingPunct="1">
              <a:spcBef>
                <a:spcPct val="0"/>
              </a:spcBef>
              <a:spcAft>
                <a:spcPct val="0"/>
              </a:spcAft>
              <a:buClr>
                <a:schemeClr val="tx2"/>
              </a:buClr>
              <a:buFont typeface="Arial" charset="0"/>
              <a:buChar char="–"/>
              <a:defRPr sz="1400">
                <a:solidFill>
                  <a:schemeClr val="tx1"/>
                </a:solidFill>
                <a:latin typeface="+mn-lt"/>
              </a:defRPr>
            </a:lvl7pPr>
            <a:lvl8pPr marL="2973388" indent="-177800" algn="l" defTabSz="249238" rtl="0" eaLnBrk="1" fontAlgn="base" hangingPunct="1">
              <a:spcBef>
                <a:spcPct val="0"/>
              </a:spcBef>
              <a:spcAft>
                <a:spcPct val="0"/>
              </a:spcAft>
              <a:buClr>
                <a:schemeClr val="tx2"/>
              </a:buClr>
              <a:buFont typeface="Arial" charset="0"/>
              <a:buChar char="–"/>
              <a:defRPr sz="1400">
                <a:solidFill>
                  <a:schemeClr val="tx1"/>
                </a:solidFill>
                <a:latin typeface="+mn-lt"/>
              </a:defRPr>
            </a:lvl8pPr>
            <a:lvl9pPr marL="3430588" indent="-177800" algn="l" defTabSz="249238" rtl="0" eaLnBrk="1" fontAlgn="base" hangingPunct="1">
              <a:spcBef>
                <a:spcPct val="0"/>
              </a:spcBef>
              <a:spcAft>
                <a:spcPct val="0"/>
              </a:spcAft>
              <a:buClr>
                <a:schemeClr val="tx2"/>
              </a:buClr>
              <a:buFont typeface="Arial" charset="0"/>
              <a:buChar char="–"/>
              <a:defRPr sz="1400">
                <a:solidFill>
                  <a:schemeClr val="tx1"/>
                </a:solidFill>
                <a:latin typeface="+mn-lt"/>
              </a:defRPr>
            </a:lvl9pPr>
          </a:lstStyle>
          <a:p>
            <a:pPr marL="0" indent="0">
              <a:lnSpc>
                <a:spcPct val="150000"/>
              </a:lnSpc>
              <a:buClr>
                <a:srgbClr val="003772"/>
              </a:buClr>
              <a:buNone/>
              <a:defRPr/>
            </a:pPr>
            <a:endParaRPr lang="de-DE" sz="1600" kern="0" dirty="0">
              <a:solidFill>
                <a:srgbClr val="201751"/>
              </a:solidFill>
            </a:endParaRPr>
          </a:p>
        </p:txBody>
      </p:sp>
      <p:sp>
        <p:nvSpPr>
          <p:cNvPr id="12" name="TextBox 11">
            <a:extLst>
              <a:ext uri="{FF2B5EF4-FFF2-40B4-BE49-F238E27FC236}">
                <a16:creationId xmlns:a16="http://schemas.microsoft.com/office/drawing/2014/main" id="{4187AE9B-C0D0-4AAE-A93D-20AFFE5A3479}"/>
              </a:ext>
            </a:extLst>
          </p:cNvPr>
          <p:cNvSpPr txBox="1"/>
          <p:nvPr/>
        </p:nvSpPr>
        <p:spPr>
          <a:xfrm>
            <a:off x="7435274" y="6035314"/>
            <a:ext cx="4169352" cy="94024"/>
          </a:xfrm>
          <a:prstGeom prst="rect">
            <a:avLst/>
          </a:prstGeom>
          <a:noFill/>
        </p:spPr>
        <p:txBody>
          <a:bodyPr wrap="square" lIns="0" tIns="0" rIns="0" bIns="0" rtlCol="0">
            <a:noAutofit/>
          </a:bodyPr>
          <a:lstStyle/>
          <a:p>
            <a:pPr algn="r"/>
            <a:r>
              <a:rPr lang="en-US" sz="800" dirty="0"/>
              <a:t>Standard fee per contract (contract number ≤ threshold value) in respective currencies</a:t>
            </a:r>
          </a:p>
        </p:txBody>
      </p:sp>
      <p:graphicFrame>
        <p:nvGraphicFramePr>
          <p:cNvPr id="11" name="Table 10">
            <a:extLst>
              <a:ext uri="{FF2B5EF4-FFF2-40B4-BE49-F238E27FC236}">
                <a16:creationId xmlns:a16="http://schemas.microsoft.com/office/drawing/2014/main" id="{8BB4731D-7288-430C-A9CB-5DCFD62BA406}"/>
              </a:ext>
            </a:extLst>
          </p:cNvPr>
          <p:cNvGraphicFramePr>
            <a:graphicFrameLocks noGrp="1"/>
          </p:cNvGraphicFramePr>
          <p:nvPr>
            <p:extLst>
              <p:ext uri="{D42A27DB-BD31-4B8C-83A1-F6EECF244321}">
                <p14:modId xmlns:p14="http://schemas.microsoft.com/office/powerpoint/2010/main" val="1813835006"/>
              </p:ext>
            </p:extLst>
          </p:nvPr>
        </p:nvGraphicFramePr>
        <p:xfrm>
          <a:off x="587378" y="1910984"/>
          <a:ext cx="11017248" cy="4214818"/>
        </p:xfrm>
        <a:graphic>
          <a:graphicData uri="http://schemas.openxmlformats.org/drawingml/2006/table">
            <a:tbl>
              <a:tblPr>
                <a:tableStyleId>{91EBBBCC-DAD2-459C-BE2E-F6DE35CF9A28}</a:tableStyleId>
              </a:tblPr>
              <a:tblGrid>
                <a:gridCol w="1590633">
                  <a:extLst>
                    <a:ext uri="{9D8B030D-6E8A-4147-A177-3AD203B41FA5}">
                      <a16:colId xmlns:a16="http://schemas.microsoft.com/office/drawing/2014/main" val="2299839797"/>
                    </a:ext>
                  </a:extLst>
                </a:gridCol>
                <a:gridCol w="628441">
                  <a:extLst>
                    <a:ext uri="{9D8B030D-6E8A-4147-A177-3AD203B41FA5}">
                      <a16:colId xmlns:a16="http://schemas.microsoft.com/office/drawing/2014/main" val="528547311"/>
                    </a:ext>
                  </a:extLst>
                </a:gridCol>
                <a:gridCol w="628441">
                  <a:extLst>
                    <a:ext uri="{9D8B030D-6E8A-4147-A177-3AD203B41FA5}">
                      <a16:colId xmlns:a16="http://schemas.microsoft.com/office/drawing/2014/main" val="2797470526"/>
                    </a:ext>
                  </a:extLst>
                </a:gridCol>
                <a:gridCol w="628441">
                  <a:extLst>
                    <a:ext uri="{9D8B030D-6E8A-4147-A177-3AD203B41FA5}">
                      <a16:colId xmlns:a16="http://schemas.microsoft.com/office/drawing/2014/main" val="2299767309"/>
                    </a:ext>
                  </a:extLst>
                </a:gridCol>
                <a:gridCol w="628441">
                  <a:extLst>
                    <a:ext uri="{9D8B030D-6E8A-4147-A177-3AD203B41FA5}">
                      <a16:colId xmlns:a16="http://schemas.microsoft.com/office/drawing/2014/main" val="2438800303"/>
                    </a:ext>
                  </a:extLst>
                </a:gridCol>
                <a:gridCol w="628441">
                  <a:extLst>
                    <a:ext uri="{9D8B030D-6E8A-4147-A177-3AD203B41FA5}">
                      <a16:colId xmlns:a16="http://schemas.microsoft.com/office/drawing/2014/main" val="792401597"/>
                    </a:ext>
                  </a:extLst>
                </a:gridCol>
                <a:gridCol w="628441">
                  <a:extLst>
                    <a:ext uri="{9D8B030D-6E8A-4147-A177-3AD203B41FA5}">
                      <a16:colId xmlns:a16="http://schemas.microsoft.com/office/drawing/2014/main" val="878935346"/>
                    </a:ext>
                  </a:extLst>
                </a:gridCol>
                <a:gridCol w="628441">
                  <a:extLst>
                    <a:ext uri="{9D8B030D-6E8A-4147-A177-3AD203B41FA5}">
                      <a16:colId xmlns:a16="http://schemas.microsoft.com/office/drawing/2014/main" val="2554513515"/>
                    </a:ext>
                  </a:extLst>
                </a:gridCol>
                <a:gridCol w="628441">
                  <a:extLst>
                    <a:ext uri="{9D8B030D-6E8A-4147-A177-3AD203B41FA5}">
                      <a16:colId xmlns:a16="http://schemas.microsoft.com/office/drawing/2014/main" val="1797048181"/>
                    </a:ext>
                  </a:extLst>
                </a:gridCol>
                <a:gridCol w="628441">
                  <a:extLst>
                    <a:ext uri="{9D8B030D-6E8A-4147-A177-3AD203B41FA5}">
                      <a16:colId xmlns:a16="http://schemas.microsoft.com/office/drawing/2014/main" val="1917826215"/>
                    </a:ext>
                  </a:extLst>
                </a:gridCol>
                <a:gridCol w="628441">
                  <a:extLst>
                    <a:ext uri="{9D8B030D-6E8A-4147-A177-3AD203B41FA5}">
                      <a16:colId xmlns:a16="http://schemas.microsoft.com/office/drawing/2014/main" val="2835592501"/>
                    </a:ext>
                  </a:extLst>
                </a:gridCol>
                <a:gridCol w="628441">
                  <a:extLst>
                    <a:ext uri="{9D8B030D-6E8A-4147-A177-3AD203B41FA5}">
                      <a16:colId xmlns:a16="http://schemas.microsoft.com/office/drawing/2014/main" val="272008935"/>
                    </a:ext>
                  </a:extLst>
                </a:gridCol>
                <a:gridCol w="628441">
                  <a:extLst>
                    <a:ext uri="{9D8B030D-6E8A-4147-A177-3AD203B41FA5}">
                      <a16:colId xmlns:a16="http://schemas.microsoft.com/office/drawing/2014/main" val="498679566"/>
                    </a:ext>
                  </a:extLst>
                </a:gridCol>
                <a:gridCol w="628441">
                  <a:extLst>
                    <a:ext uri="{9D8B030D-6E8A-4147-A177-3AD203B41FA5}">
                      <a16:colId xmlns:a16="http://schemas.microsoft.com/office/drawing/2014/main" val="347233854"/>
                    </a:ext>
                  </a:extLst>
                </a:gridCol>
                <a:gridCol w="628441">
                  <a:extLst>
                    <a:ext uri="{9D8B030D-6E8A-4147-A177-3AD203B41FA5}">
                      <a16:colId xmlns:a16="http://schemas.microsoft.com/office/drawing/2014/main" val="1589303805"/>
                    </a:ext>
                  </a:extLst>
                </a:gridCol>
                <a:gridCol w="628441">
                  <a:extLst>
                    <a:ext uri="{9D8B030D-6E8A-4147-A177-3AD203B41FA5}">
                      <a16:colId xmlns:a16="http://schemas.microsoft.com/office/drawing/2014/main" val="3413383922"/>
                    </a:ext>
                  </a:extLst>
                </a:gridCol>
              </a:tblGrid>
              <a:tr h="836137">
                <a:tc>
                  <a:txBody>
                    <a:bodyPr/>
                    <a:lstStyle/>
                    <a:p>
                      <a:pPr algn="ctr" rtl="0" fontAlgn="ctr"/>
                      <a:r>
                        <a:rPr lang="en-GB" sz="1200" b="1" u="none" strike="noStrike" dirty="0">
                          <a:solidFill>
                            <a:schemeClr val="tx1"/>
                          </a:solidFill>
                          <a:effectLst/>
                        </a:rPr>
                        <a:t>Product Group</a:t>
                      </a:r>
                      <a:endParaRPr lang="en-GB" sz="1200" b="1" i="0" u="none" strike="noStrike" dirty="0">
                        <a:solidFill>
                          <a:schemeClr val="tx1"/>
                        </a:solidFill>
                        <a:effectLst/>
                        <a:latin typeface="Arial" panose="020B0604020202020204" pitchFamily="34" charset="0"/>
                      </a:endParaRPr>
                    </a:p>
                  </a:txBody>
                  <a:tcPr marL="8143" marR="8143" marT="81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gridSpan="6">
                  <a:txBody>
                    <a:bodyPr/>
                    <a:lstStyle/>
                    <a:p>
                      <a:pPr algn="ctr" rtl="0" fontAlgn="ctr"/>
                      <a:r>
                        <a:rPr lang="en-GB" sz="1200" b="1" u="none" strike="noStrike" dirty="0">
                          <a:solidFill>
                            <a:schemeClr val="bg1"/>
                          </a:solidFill>
                          <a:effectLst/>
                        </a:rPr>
                        <a:t>MSCI Futures and Options</a:t>
                      </a:r>
                      <a:endParaRPr lang="en-GB" sz="1200" b="1" i="0" u="none" strike="noStrike" dirty="0">
                        <a:solidFill>
                          <a:schemeClr val="bg1"/>
                        </a:solidFill>
                        <a:effectLst/>
                        <a:latin typeface="Arial" panose="020B0604020202020204" pitchFamily="34" charset="0"/>
                      </a:endParaRPr>
                    </a:p>
                  </a:txBody>
                  <a:tcPr marL="8143" marR="8143" marT="8143" marB="0"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gridSpan="3">
                  <a:txBody>
                    <a:bodyPr/>
                    <a:lstStyle/>
                    <a:p>
                      <a:pPr algn="ctr" rtl="0" fontAlgn="ctr"/>
                      <a:r>
                        <a:rPr lang="en-US" sz="1200" b="1" u="none" strike="noStrike" dirty="0">
                          <a:solidFill>
                            <a:schemeClr val="bg1"/>
                          </a:solidFill>
                          <a:effectLst/>
                        </a:rPr>
                        <a:t>Derivatives on MSCI ESG Screened Index</a:t>
                      </a:r>
                      <a:endParaRPr lang="en-US" sz="1200" b="1" i="0" u="none" strike="noStrike" dirty="0">
                        <a:solidFill>
                          <a:schemeClr val="bg1"/>
                        </a:solidFill>
                        <a:effectLst/>
                        <a:latin typeface="Arial" panose="020B0604020202020204" pitchFamily="34" charset="0"/>
                      </a:endParaRPr>
                    </a:p>
                  </a:txBody>
                  <a:tcPr marL="8143" marR="8143" marT="81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hMerge="1">
                  <a:txBody>
                    <a:bodyPr/>
                    <a:lstStyle/>
                    <a:p>
                      <a:endParaRPr lang="en-GB"/>
                    </a:p>
                  </a:txBody>
                  <a:tcPr/>
                </a:tc>
                <a:tc hMerge="1">
                  <a:txBody>
                    <a:bodyPr/>
                    <a:lstStyle/>
                    <a:p>
                      <a:endParaRPr lang="en-GB"/>
                    </a:p>
                  </a:txBody>
                  <a:tcPr/>
                </a:tc>
                <a:tc gridSpan="6">
                  <a:txBody>
                    <a:bodyPr/>
                    <a:lstStyle/>
                    <a:p>
                      <a:pPr algn="ctr" rtl="0" fontAlgn="ctr"/>
                      <a:r>
                        <a:rPr lang="en-GB" sz="1200" b="1" u="none" strike="noStrike" dirty="0">
                          <a:solidFill>
                            <a:schemeClr val="bg1"/>
                          </a:solidFill>
                          <a:effectLst/>
                        </a:rPr>
                        <a:t>MSCI Dividend Derivatives</a:t>
                      </a:r>
                      <a:endParaRPr lang="en-GB" sz="1200" b="1" i="0" u="none" strike="noStrike" dirty="0">
                        <a:solidFill>
                          <a:schemeClr val="bg1"/>
                        </a:solidFill>
                        <a:effectLst/>
                        <a:latin typeface="Arial" panose="020B0604020202020204" pitchFamily="34" charset="0"/>
                      </a:endParaRPr>
                    </a:p>
                  </a:txBody>
                  <a:tcPr marL="8143" marR="8143" marT="81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97067532"/>
                  </a:ext>
                </a:extLst>
              </a:tr>
              <a:tr h="992749">
                <a:tc>
                  <a:txBody>
                    <a:bodyPr/>
                    <a:lstStyle/>
                    <a:p>
                      <a:pPr algn="ctr" rtl="0" fontAlgn="ctr"/>
                      <a:r>
                        <a:rPr lang="en-GB" sz="1200" b="1" u="none" strike="noStrike" dirty="0">
                          <a:solidFill>
                            <a:schemeClr val="tx1"/>
                          </a:solidFill>
                          <a:effectLst/>
                        </a:rPr>
                        <a:t>Contract</a:t>
                      </a:r>
                      <a:endParaRPr lang="en-GB" sz="1200" b="1" i="0" u="none" strike="noStrike" dirty="0">
                        <a:solidFill>
                          <a:schemeClr val="tx1"/>
                        </a:solidFill>
                        <a:effectLst/>
                        <a:latin typeface="Arial" panose="020B0604020202020204" pitchFamily="34" charset="0"/>
                      </a:endParaRPr>
                    </a:p>
                  </a:txBody>
                  <a:tcPr marL="8143" marR="8143" marT="8143" marB="0"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gridSpan="3">
                  <a:txBody>
                    <a:bodyPr/>
                    <a:lstStyle/>
                    <a:p>
                      <a:pPr algn="ctr" rtl="0" fontAlgn="ctr"/>
                      <a:r>
                        <a:rPr lang="en-GB" sz="1200" u="none" strike="noStrike" dirty="0">
                          <a:solidFill>
                            <a:srgbClr val="201751"/>
                          </a:solidFill>
                          <a:effectLst/>
                        </a:rPr>
                        <a:t>MSCI Futures</a:t>
                      </a:r>
                      <a:endParaRPr lang="en-GB" sz="1200" b="0" i="0" u="none" strike="noStrike" dirty="0">
                        <a:solidFill>
                          <a:srgbClr val="201751"/>
                        </a:solidFill>
                        <a:effectLst/>
                        <a:latin typeface="Arial" panose="020B0604020202020204" pitchFamily="34" charset="0"/>
                      </a:endParaRPr>
                    </a:p>
                  </a:txBody>
                  <a:tcPr marL="8143" marR="8143" marT="81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lang="en-GB"/>
                    </a:p>
                  </a:txBody>
                  <a:tcPr/>
                </a:tc>
                <a:tc gridSpan="3">
                  <a:txBody>
                    <a:bodyPr/>
                    <a:lstStyle/>
                    <a:p>
                      <a:pPr algn="ctr" rtl="0" fontAlgn="ctr"/>
                      <a:r>
                        <a:rPr lang="en-GB" sz="1200" u="none" strike="noStrike" dirty="0">
                          <a:solidFill>
                            <a:srgbClr val="201751"/>
                          </a:solidFill>
                          <a:effectLst/>
                        </a:rPr>
                        <a:t>MSCI Options</a:t>
                      </a:r>
                      <a:endParaRPr lang="en-GB" sz="1200" b="0" i="0" u="none" strike="noStrike" dirty="0">
                        <a:solidFill>
                          <a:srgbClr val="201751"/>
                        </a:solidFill>
                        <a:effectLst/>
                        <a:latin typeface="Arial" panose="020B0604020202020204" pitchFamily="34" charset="0"/>
                      </a:endParaRPr>
                    </a:p>
                  </a:txBody>
                  <a:tcPr marL="8143" marR="8143" marT="81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lang="en-GB"/>
                    </a:p>
                  </a:txBody>
                  <a:tcPr/>
                </a:tc>
                <a:tc gridSpan="3">
                  <a:txBody>
                    <a:bodyPr/>
                    <a:lstStyle/>
                    <a:p>
                      <a:pPr algn="ctr" rtl="0" fontAlgn="ctr"/>
                      <a:r>
                        <a:rPr lang="en-US" sz="1200" u="none" strike="noStrike" dirty="0">
                          <a:solidFill>
                            <a:srgbClr val="201751"/>
                          </a:solidFill>
                          <a:effectLst/>
                        </a:rPr>
                        <a:t>Derivatives on MSCI ESG Screened Index</a:t>
                      </a:r>
                      <a:endParaRPr lang="en-US" sz="1200" b="0" i="0" u="none" strike="noStrike" dirty="0">
                        <a:solidFill>
                          <a:srgbClr val="201751"/>
                        </a:solidFill>
                        <a:effectLst/>
                        <a:latin typeface="Arial" panose="020B0604020202020204" pitchFamily="34" charset="0"/>
                      </a:endParaRPr>
                    </a:p>
                  </a:txBody>
                  <a:tcPr marL="8143" marR="8143" marT="8143"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GB"/>
                    </a:p>
                  </a:txBody>
                  <a:tcPr/>
                </a:tc>
                <a:tc hMerge="1">
                  <a:txBody>
                    <a:bodyPr/>
                    <a:lstStyle/>
                    <a:p>
                      <a:endParaRPr lang="en-GB"/>
                    </a:p>
                  </a:txBody>
                  <a:tcPr/>
                </a:tc>
                <a:tc gridSpan="3">
                  <a:txBody>
                    <a:bodyPr/>
                    <a:lstStyle/>
                    <a:p>
                      <a:pPr algn="ctr" rtl="0" fontAlgn="ctr"/>
                      <a:r>
                        <a:rPr lang="en-GB" sz="1200" u="none" strike="noStrike" dirty="0">
                          <a:solidFill>
                            <a:srgbClr val="201751"/>
                          </a:solidFill>
                          <a:effectLst/>
                        </a:rPr>
                        <a:t>MSCI EM Index Dividend Futures</a:t>
                      </a:r>
                      <a:endParaRPr lang="en-GB" sz="1200" b="0" i="0" u="none" strike="noStrike" dirty="0">
                        <a:solidFill>
                          <a:srgbClr val="201751"/>
                        </a:solidFill>
                        <a:effectLst/>
                        <a:latin typeface="Arial" panose="020B0604020202020204" pitchFamily="34" charset="0"/>
                      </a:endParaRPr>
                    </a:p>
                  </a:txBody>
                  <a:tcPr marL="8143" marR="8143" marT="81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lang="en-GB"/>
                    </a:p>
                  </a:txBody>
                  <a:tcPr/>
                </a:tc>
                <a:tc gridSpan="3">
                  <a:txBody>
                    <a:bodyPr/>
                    <a:lstStyle/>
                    <a:p>
                      <a:pPr algn="ctr" rtl="0" fontAlgn="ctr"/>
                      <a:r>
                        <a:rPr lang="en-US" sz="1200" u="none" strike="noStrike" dirty="0">
                          <a:solidFill>
                            <a:srgbClr val="201751"/>
                          </a:solidFill>
                          <a:effectLst/>
                        </a:rPr>
                        <a:t>MSCI EAFE Index Dividend Futures</a:t>
                      </a:r>
                      <a:br>
                        <a:rPr lang="en-US" sz="1200" u="none" strike="noStrike" dirty="0">
                          <a:solidFill>
                            <a:srgbClr val="201751"/>
                          </a:solidFill>
                          <a:effectLst/>
                        </a:rPr>
                      </a:br>
                      <a:br>
                        <a:rPr lang="en-US" sz="1200" u="none" strike="noStrike" dirty="0">
                          <a:solidFill>
                            <a:srgbClr val="201751"/>
                          </a:solidFill>
                          <a:effectLst/>
                        </a:rPr>
                      </a:br>
                      <a:r>
                        <a:rPr lang="en-US" sz="1200" u="none" strike="noStrike" dirty="0">
                          <a:solidFill>
                            <a:srgbClr val="201751"/>
                          </a:solidFill>
                          <a:effectLst/>
                        </a:rPr>
                        <a:t>MSCI World Index Dividend Futures</a:t>
                      </a:r>
                      <a:endParaRPr lang="en-US" sz="1200" b="0" i="0" u="none" strike="noStrike" dirty="0">
                        <a:solidFill>
                          <a:srgbClr val="201751"/>
                        </a:solidFill>
                        <a:effectLst/>
                        <a:latin typeface="Arial" panose="020B0604020202020204" pitchFamily="34" charset="0"/>
                      </a:endParaRPr>
                    </a:p>
                  </a:txBody>
                  <a:tcPr marL="8143" marR="8143" marT="81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298995974"/>
                  </a:ext>
                </a:extLst>
              </a:tr>
              <a:tr h="796943">
                <a:tc>
                  <a:txBody>
                    <a:bodyPr/>
                    <a:lstStyle/>
                    <a:p>
                      <a:pPr algn="ctr" rtl="0" fontAlgn="ctr"/>
                      <a:r>
                        <a:rPr lang="en-GB" sz="1200" b="1" u="none" strike="noStrike" dirty="0">
                          <a:solidFill>
                            <a:schemeClr val="tx1"/>
                          </a:solidFill>
                          <a:effectLst/>
                        </a:rPr>
                        <a:t>Currency</a:t>
                      </a:r>
                      <a:endParaRPr lang="en-GB" sz="1200" b="1" i="0" u="none" strike="noStrike" dirty="0">
                        <a:solidFill>
                          <a:schemeClr val="tx1"/>
                        </a:solidFill>
                        <a:effectLst/>
                        <a:latin typeface="Arial" panose="020B0604020202020204" pitchFamily="34" charset="0"/>
                      </a:endParaRPr>
                    </a:p>
                  </a:txBody>
                  <a:tcPr marL="8143" marR="8143" marT="8143" marB="0"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5"/>
                    </a:solidFill>
                  </a:tcPr>
                </a:tc>
                <a:tc gridSpan="3">
                  <a:txBody>
                    <a:bodyPr/>
                    <a:lstStyle/>
                    <a:p>
                      <a:pPr algn="ctr" rtl="0" fontAlgn="ctr"/>
                      <a:r>
                        <a:rPr lang="en-GB" sz="1200" u="none" strike="noStrike" dirty="0">
                          <a:solidFill>
                            <a:srgbClr val="201751"/>
                          </a:solidFill>
                          <a:effectLst/>
                        </a:rPr>
                        <a:t>EUR/ GBP/ USD</a:t>
                      </a:r>
                      <a:endParaRPr lang="en-GB" sz="1200" b="0" i="0" u="none" strike="noStrike" dirty="0">
                        <a:solidFill>
                          <a:srgbClr val="201751"/>
                        </a:solidFill>
                        <a:effectLst/>
                        <a:latin typeface="Arial" panose="020B0604020202020204" pitchFamily="34" charset="0"/>
                      </a:endParaRPr>
                    </a:p>
                  </a:txBody>
                  <a:tcPr marL="8143" marR="8143" marT="81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hMerge="1">
                  <a:txBody>
                    <a:bodyPr/>
                    <a:lstStyle/>
                    <a:p>
                      <a:endParaRPr lang="en-GB"/>
                    </a:p>
                  </a:txBody>
                  <a:tcPr/>
                </a:tc>
                <a:tc hMerge="1">
                  <a:txBody>
                    <a:bodyPr/>
                    <a:lstStyle/>
                    <a:p>
                      <a:endParaRPr lang="en-GB"/>
                    </a:p>
                  </a:txBody>
                  <a:tcPr/>
                </a:tc>
                <a:tc gridSpan="3">
                  <a:txBody>
                    <a:bodyPr/>
                    <a:lstStyle/>
                    <a:p>
                      <a:pPr algn="ctr" rtl="0" fontAlgn="ctr"/>
                      <a:r>
                        <a:rPr lang="en-GB" sz="1200" u="none" strike="noStrike" dirty="0">
                          <a:solidFill>
                            <a:srgbClr val="201751"/>
                          </a:solidFill>
                          <a:effectLst/>
                        </a:rPr>
                        <a:t>EUR/ GBP/ USD</a:t>
                      </a:r>
                      <a:endParaRPr lang="en-GB" sz="1200" b="0" i="0" u="none" strike="noStrike" dirty="0">
                        <a:solidFill>
                          <a:srgbClr val="201751"/>
                        </a:solidFill>
                        <a:effectLst/>
                        <a:latin typeface="Arial" panose="020B0604020202020204" pitchFamily="34" charset="0"/>
                      </a:endParaRPr>
                    </a:p>
                  </a:txBody>
                  <a:tcPr marL="8143" marR="8143" marT="81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hMerge="1">
                  <a:txBody>
                    <a:bodyPr/>
                    <a:lstStyle/>
                    <a:p>
                      <a:endParaRPr lang="en-GB"/>
                    </a:p>
                  </a:txBody>
                  <a:tcPr/>
                </a:tc>
                <a:tc hMerge="1">
                  <a:txBody>
                    <a:bodyPr/>
                    <a:lstStyle/>
                    <a:p>
                      <a:endParaRPr lang="en-GB"/>
                    </a:p>
                  </a:txBody>
                  <a:tcPr/>
                </a:tc>
                <a:tc gridSpan="3">
                  <a:txBody>
                    <a:bodyPr/>
                    <a:lstStyle/>
                    <a:p>
                      <a:pPr algn="ctr" rtl="0" fontAlgn="ctr"/>
                      <a:r>
                        <a:rPr lang="en-GB" sz="1200" u="none" strike="noStrike" dirty="0">
                          <a:solidFill>
                            <a:srgbClr val="201751"/>
                          </a:solidFill>
                          <a:effectLst/>
                        </a:rPr>
                        <a:t>USD</a:t>
                      </a:r>
                      <a:endParaRPr lang="en-GB" sz="1200" b="0" i="0" u="none" strike="noStrike" dirty="0">
                        <a:solidFill>
                          <a:srgbClr val="201751"/>
                        </a:solidFill>
                        <a:effectLst/>
                        <a:latin typeface="Arial" panose="020B0604020202020204" pitchFamily="34" charset="0"/>
                      </a:endParaRPr>
                    </a:p>
                  </a:txBody>
                  <a:tcPr marL="8143" marR="8143" marT="8143"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hMerge="1">
                  <a:txBody>
                    <a:bodyPr/>
                    <a:lstStyle/>
                    <a:p>
                      <a:endParaRPr lang="en-GB"/>
                    </a:p>
                  </a:txBody>
                  <a:tcPr/>
                </a:tc>
                <a:tc hMerge="1">
                  <a:txBody>
                    <a:bodyPr/>
                    <a:lstStyle/>
                    <a:p>
                      <a:endParaRPr lang="en-GB"/>
                    </a:p>
                  </a:txBody>
                  <a:tcPr/>
                </a:tc>
                <a:tc gridSpan="3">
                  <a:txBody>
                    <a:bodyPr/>
                    <a:lstStyle/>
                    <a:p>
                      <a:pPr algn="ctr" rtl="0" fontAlgn="ctr"/>
                      <a:r>
                        <a:rPr lang="en-GB" sz="1200" u="none" strike="noStrike" dirty="0">
                          <a:solidFill>
                            <a:srgbClr val="201751"/>
                          </a:solidFill>
                          <a:effectLst/>
                        </a:rPr>
                        <a:t>USD</a:t>
                      </a:r>
                      <a:endParaRPr lang="en-GB" sz="1200" b="0" i="0" u="none" strike="noStrike" dirty="0">
                        <a:solidFill>
                          <a:srgbClr val="201751"/>
                        </a:solidFill>
                        <a:effectLst/>
                        <a:latin typeface="Arial" panose="020B0604020202020204" pitchFamily="34" charset="0"/>
                      </a:endParaRPr>
                    </a:p>
                  </a:txBody>
                  <a:tcPr marL="8143" marR="8143" marT="81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hMerge="1">
                  <a:txBody>
                    <a:bodyPr/>
                    <a:lstStyle/>
                    <a:p>
                      <a:endParaRPr lang="en-GB"/>
                    </a:p>
                  </a:txBody>
                  <a:tcPr/>
                </a:tc>
                <a:tc hMerge="1">
                  <a:txBody>
                    <a:bodyPr/>
                    <a:lstStyle/>
                    <a:p>
                      <a:endParaRPr lang="en-GB"/>
                    </a:p>
                  </a:txBody>
                  <a:tcPr/>
                </a:tc>
                <a:tc gridSpan="3">
                  <a:txBody>
                    <a:bodyPr/>
                    <a:lstStyle/>
                    <a:p>
                      <a:pPr algn="ctr" rtl="0" fontAlgn="ctr"/>
                      <a:r>
                        <a:rPr lang="en-GB" sz="1200" u="none" strike="noStrike" dirty="0">
                          <a:solidFill>
                            <a:srgbClr val="201751"/>
                          </a:solidFill>
                          <a:effectLst/>
                        </a:rPr>
                        <a:t>USD</a:t>
                      </a:r>
                      <a:endParaRPr lang="en-GB" sz="1200" b="0" i="0" u="none" strike="noStrike" dirty="0">
                        <a:solidFill>
                          <a:srgbClr val="201751"/>
                        </a:solidFill>
                        <a:effectLst/>
                        <a:latin typeface="Arial" panose="020B0604020202020204" pitchFamily="34" charset="0"/>
                      </a:endParaRPr>
                    </a:p>
                  </a:txBody>
                  <a:tcPr marL="8143" marR="8143" marT="81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861509377"/>
                  </a:ext>
                </a:extLst>
              </a:tr>
              <a:tr h="287422">
                <a:tc>
                  <a:txBody>
                    <a:bodyPr/>
                    <a:lstStyle/>
                    <a:p>
                      <a:pPr algn="ctr" rtl="0" fontAlgn="ctr"/>
                      <a:r>
                        <a:rPr lang="en-GB" sz="1200" b="1" u="none" strike="noStrike" dirty="0">
                          <a:solidFill>
                            <a:schemeClr val="tx1"/>
                          </a:solidFill>
                          <a:effectLst/>
                        </a:rPr>
                        <a:t>Account</a:t>
                      </a:r>
                      <a:endParaRPr lang="en-GB" sz="1200" b="1" i="0" u="none" strike="noStrike" dirty="0">
                        <a:solidFill>
                          <a:schemeClr val="tx1"/>
                        </a:solidFill>
                        <a:effectLst/>
                        <a:latin typeface="Arial" panose="020B0604020202020204" pitchFamily="34" charset="0"/>
                      </a:endParaRPr>
                    </a:p>
                  </a:txBody>
                  <a:tcPr marL="8143" marR="8143" marT="8143" marB="0"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pPr algn="ctr" rtl="0" fontAlgn="ctr"/>
                      <a:r>
                        <a:rPr lang="en-GB" sz="1200" u="none" strike="noStrike" dirty="0">
                          <a:solidFill>
                            <a:srgbClr val="201751"/>
                          </a:solidFill>
                          <a:effectLst/>
                        </a:rPr>
                        <a:t>A</a:t>
                      </a:r>
                      <a:endParaRPr lang="en-GB" sz="1200" b="0" i="0" u="none" strike="noStrike" dirty="0">
                        <a:solidFill>
                          <a:srgbClr val="201751"/>
                        </a:solidFill>
                        <a:effectLst/>
                        <a:latin typeface="Arial" panose="020B0604020202020204" pitchFamily="34" charset="0"/>
                      </a:endParaRPr>
                    </a:p>
                  </a:txBody>
                  <a:tcPr marL="8143" marR="8143" marT="81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1200" u="none" strike="noStrike" dirty="0">
                          <a:solidFill>
                            <a:srgbClr val="201751"/>
                          </a:solidFill>
                          <a:effectLst/>
                        </a:rPr>
                        <a:t>P</a:t>
                      </a:r>
                      <a:endParaRPr lang="en-GB" sz="1200" b="0" i="0" u="none" strike="noStrike" dirty="0">
                        <a:solidFill>
                          <a:srgbClr val="201751"/>
                        </a:solidFill>
                        <a:effectLst/>
                        <a:latin typeface="Arial" panose="020B0604020202020204" pitchFamily="34" charset="0"/>
                      </a:endParaRPr>
                    </a:p>
                  </a:txBody>
                  <a:tcPr marL="8143" marR="8143" marT="81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1200" u="none" strike="noStrike" dirty="0">
                          <a:solidFill>
                            <a:srgbClr val="201751"/>
                          </a:solidFill>
                          <a:effectLst/>
                        </a:rPr>
                        <a:t>M</a:t>
                      </a:r>
                      <a:endParaRPr lang="en-GB" sz="1200" b="0" i="0" u="none" strike="noStrike" dirty="0">
                        <a:solidFill>
                          <a:srgbClr val="201751"/>
                        </a:solidFill>
                        <a:effectLst/>
                        <a:latin typeface="Arial" panose="020B0604020202020204" pitchFamily="34" charset="0"/>
                      </a:endParaRPr>
                    </a:p>
                  </a:txBody>
                  <a:tcPr marL="8143" marR="8143" marT="81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1200" u="none" strike="noStrike" dirty="0">
                          <a:solidFill>
                            <a:srgbClr val="201751"/>
                          </a:solidFill>
                          <a:effectLst/>
                        </a:rPr>
                        <a:t>A</a:t>
                      </a:r>
                      <a:endParaRPr lang="en-GB" sz="1200" b="0" i="0" u="none" strike="noStrike" dirty="0">
                        <a:solidFill>
                          <a:srgbClr val="201751"/>
                        </a:solidFill>
                        <a:effectLst/>
                        <a:latin typeface="Arial" panose="020B0604020202020204" pitchFamily="34" charset="0"/>
                      </a:endParaRPr>
                    </a:p>
                  </a:txBody>
                  <a:tcPr marL="8143" marR="8143" marT="81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1200" u="none" strike="noStrike" dirty="0">
                          <a:solidFill>
                            <a:srgbClr val="201751"/>
                          </a:solidFill>
                          <a:effectLst/>
                        </a:rPr>
                        <a:t>P</a:t>
                      </a:r>
                      <a:endParaRPr lang="en-GB" sz="1200" b="0" i="0" u="none" strike="noStrike" dirty="0">
                        <a:solidFill>
                          <a:srgbClr val="201751"/>
                        </a:solidFill>
                        <a:effectLst/>
                        <a:latin typeface="Arial" panose="020B0604020202020204" pitchFamily="34" charset="0"/>
                      </a:endParaRPr>
                    </a:p>
                  </a:txBody>
                  <a:tcPr marL="8143" marR="8143" marT="81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1200" u="none" strike="noStrike" dirty="0">
                          <a:solidFill>
                            <a:srgbClr val="201751"/>
                          </a:solidFill>
                          <a:effectLst/>
                        </a:rPr>
                        <a:t>M</a:t>
                      </a:r>
                      <a:endParaRPr lang="en-GB" sz="1200" b="0" i="0" u="none" strike="noStrike" dirty="0">
                        <a:solidFill>
                          <a:srgbClr val="201751"/>
                        </a:solidFill>
                        <a:effectLst/>
                        <a:latin typeface="Arial" panose="020B0604020202020204" pitchFamily="34" charset="0"/>
                      </a:endParaRPr>
                    </a:p>
                  </a:txBody>
                  <a:tcPr marL="8143" marR="8143" marT="81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1200" u="none" strike="noStrike" dirty="0">
                          <a:solidFill>
                            <a:srgbClr val="201751"/>
                          </a:solidFill>
                          <a:effectLst/>
                        </a:rPr>
                        <a:t>A</a:t>
                      </a:r>
                      <a:endParaRPr lang="en-GB" sz="1200" b="0" i="0" u="none" strike="noStrike" dirty="0">
                        <a:solidFill>
                          <a:srgbClr val="201751"/>
                        </a:solidFill>
                        <a:effectLst/>
                        <a:latin typeface="Arial" panose="020B0604020202020204" pitchFamily="34" charset="0"/>
                      </a:endParaRPr>
                    </a:p>
                  </a:txBody>
                  <a:tcPr marL="8143" marR="8143" marT="81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GB" sz="1200" u="none" strike="noStrike" dirty="0">
                          <a:solidFill>
                            <a:srgbClr val="201751"/>
                          </a:solidFill>
                          <a:effectLst/>
                        </a:rPr>
                        <a:t>P</a:t>
                      </a:r>
                      <a:endParaRPr lang="en-GB" sz="1200" b="0" i="0" u="none" strike="noStrike" dirty="0">
                        <a:solidFill>
                          <a:srgbClr val="201751"/>
                        </a:solidFill>
                        <a:effectLst/>
                        <a:latin typeface="Arial" panose="020B0604020202020204" pitchFamily="34" charset="0"/>
                      </a:endParaRPr>
                    </a:p>
                  </a:txBody>
                  <a:tcPr marL="8143" marR="8143" marT="81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GB" sz="1200" u="none" strike="noStrike" dirty="0">
                          <a:solidFill>
                            <a:srgbClr val="201751"/>
                          </a:solidFill>
                          <a:effectLst/>
                        </a:rPr>
                        <a:t>M</a:t>
                      </a:r>
                      <a:endParaRPr lang="en-GB" sz="1200" b="0" i="0" u="none" strike="noStrike" dirty="0">
                        <a:solidFill>
                          <a:srgbClr val="201751"/>
                        </a:solidFill>
                        <a:effectLst/>
                        <a:latin typeface="Arial" panose="020B0604020202020204" pitchFamily="34" charset="0"/>
                      </a:endParaRPr>
                    </a:p>
                  </a:txBody>
                  <a:tcPr marL="8143" marR="8143" marT="8143"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GB" sz="1200" u="none" strike="noStrike">
                          <a:solidFill>
                            <a:srgbClr val="201751"/>
                          </a:solidFill>
                          <a:effectLst/>
                        </a:rPr>
                        <a:t>A</a:t>
                      </a:r>
                      <a:endParaRPr lang="en-GB" sz="1200" b="0" i="0" u="none" strike="noStrike">
                        <a:solidFill>
                          <a:srgbClr val="201751"/>
                        </a:solidFill>
                        <a:effectLst/>
                        <a:latin typeface="Arial" panose="020B0604020202020204" pitchFamily="34" charset="0"/>
                      </a:endParaRPr>
                    </a:p>
                  </a:txBody>
                  <a:tcPr marL="8143" marR="8143" marT="81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1200" u="none" strike="noStrike" dirty="0">
                          <a:solidFill>
                            <a:srgbClr val="201751"/>
                          </a:solidFill>
                          <a:effectLst/>
                        </a:rPr>
                        <a:t>P</a:t>
                      </a:r>
                      <a:endParaRPr lang="en-GB" sz="1200" b="0" i="0" u="none" strike="noStrike" dirty="0">
                        <a:solidFill>
                          <a:srgbClr val="201751"/>
                        </a:solidFill>
                        <a:effectLst/>
                        <a:latin typeface="Arial" panose="020B0604020202020204" pitchFamily="34" charset="0"/>
                      </a:endParaRPr>
                    </a:p>
                  </a:txBody>
                  <a:tcPr marL="8143" marR="8143" marT="81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1200" u="none" strike="noStrike">
                          <a:solidFill>
                            <a:srgbClr val="201751"/>
                          </a:solidFill>
                          <a:effectLst/>
                        </a:rPr>
                        <a:t>M</a:t>
                      </a:r>
                      <a:endParaRPr lang="en-GB" sz="1200" b="0" i="0" u="none" strike="noStrike">
                        <a:solidFill>
                          <a:srgbClr val="201751"/>
                        </a:solidFill>
                        <a:effectLst/>
                        <a:latin typeface="Arial" panose="020B0604020202020204" pitchFamily="34" charset="0"/>
                      </a:endParaRPr>
                    </a:p>
                  </a:txBody>
                  <a:tcPr marL="8143" marR="8143" marT="81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1200" u="none" strike="noStrike" dirty="0">
                          <a:solidFill>
                            <a:srgbClr val="201751"/>
                          </a:solidFill>
                          <a:effectLst/>
                        </a:rPr>
                        <a:t>A</a:t>
                      </a:r>
                      <a:endParaRPr lang="en-GB" sz="1200" b="0" i="0" u="none" strike="noStrike" dirty="0">
                        <a:solidFill>
                          <a:srgbClr val="201751"/>
                        </a:solidFill>
                        <a:effectLst/>
                        <a:latin typeface="Arial" panose="020B0604020202020204" pitchFamily="34" charset="0"/>
                      </a:endParaRPr>
                    </a:p>
                  </a:txBody>
                  <a:tcPr marL="8143" marR="8143" marT="81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1200" u="none" strike="noStrike">
                          <a:solidFill>
                            <a:srgbClr val="201751"/>
                          </a:solidFill>
                          <a:effectLst/>
                        </a:rPr>
                        <a:t>P</a:t>
                      </a:r>
                      <a:endParaRPr lang="en-GB" sz="1200" b="0" i="0" u="none" strike="noStrike">
                        <a:solidFill>
                          <a:srgbClr val="201751"/>
                        </a:solidFill>
                        <a:effectLst/>
                        <a:latin typeface="Arial" panose="020B0604020202020204" pitchFamily="34" charset="0"/>
                      </a:endParaRPr>
                    </a:p>
                  </a:txBody>
                  <a:tcPr marL="8143" marR="8143" marT="81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1200" u="none" strike="noStrike">
                          <a:solidFill>
                            <a:srgbClr val="201751"/>
                          </a:solidFill>
                          <a:effectLst/>
                        </a:rPr>
                        <a:t>M</a:t>
                      </a:r>
                      <a:endParaRPr lang="en-GB" sz="1200" b="0" i="0" u="none" strike="noStrike">
                        <a:solidFill>
                          <a:srgbClr val="201751"/>
                        </a:solidFill>
                        <a:effectLst/>
                        <a:latin typeface="Arial" panose="020B0604020202020204" pitchFamily="34" charset="0"/>
                      </a:endParaRPr>
                    </a:p>
                  </a:txBody>
                  <a:tcPr marL="8143" marR="8143" marT="81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555119238"/>
                  </a:ext>
                </a:extLst>
              </a:tr>
              <a:tr h="287422">
                <a:tc>
                  <a:txBody>
                    <a:bodyPr/>
                    <a:lstStyle/>
                    <a:p>
                      <a:pPr algn="ctr" rtl="0" fontAlgn="ctr"/>
                      <a:r>
                        <a:rPr lang="en-GB" sz="1200" b="1" u="none" strike="noStrike" dirty="0">
                          <a:solidFill>
                            <a:schemeClr val="tx1"/>
                          </a:solidFill>
                          <a:effectLst/>
                        </a:rPr>
                        <a:t>Order book *</a:t>
                      </a:r>
                      <a:endParaRPr lang="en-GB" sz="1200" b="1" i="0" u="none" strike="noStrike" dirty="0">
                        <a:solidFill>
                          <a:schemeClr val="tx1"/>
                        </a:solidFill>
                        <a:effectLst/>
                        <a:latin typeface="Arial" panose="020B0604020202020204" pitchFamily="34" charset="0"/>
                      </a:endParaRPr>
                    </a:p>
                  </a:txBody>
                  <a:tcPr marL="8143" marR="8143" marT="8143" marB="0"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pPr algn="ctr" rtl="0" fontAlgn="ctr"/>
                      <a:r>
                        <a:rPr lang="en-GB" sz="1200" u="none" strike="noStrike" dirty="0">
                          <a:solidFill>
                            <a:srgbClr val="201751"/>
                          </a:solidFill>
                          <a:effectLst/>
                        </a:rPr>
                        <a:t>0.5</a:t>
                      </a:r>
                      <a:endParaRPr lang="en-GB" sz="1200" b="0" i="0" u="none" strike="noStrike" dirty="0">
                        <a:solidFill>
                          <a:srgbClr val="201751"/>
                        </a:solidFill>
                        <a:effectLst/>
                        <a:latin typeface="Arial" panose="020B0604020202020204" pitchFamily="34" charset="0"/>
                      </a:endParaRPr>
                    </a:p>
                  </a:txBody>
                  <a:tcPr marL="8143" marR="8143" marT="81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1200" u="none" strike="noStrike" dirty="0">
                          <a:solidFill>
                            <a:srgbClr val="201751"/>
                          </a:solidFill>
                          <a:effectLst/>
                        </a:rPr>
                        <a:t>0.5</a:t>
                      </a:r>
                      <a:endParaRPr lang="en-GB" sz="1200" b="0" i="0" u="none" strike="noStrike" dirty="0">
                        <a:solidFill>
                          <a:srgbClr val="201751"/>
                        </a:solidFill>
                        <a:effectLst/>
                        <a:latin typeface="Arial" panose="020B0604020202020204" pitchFamily="34" charset="0"/>
                      </a:endParaRPr>
                    </a:p>
                  </a:txBody>
                  <a:tcPr marL="8143" marR="8143" marT="81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1200" u="none" strike="noStrike" dirty="0">
                          <a:solidFill>
                            <a:srgbClr val="201751"/>
                          </a:solidFill>
                          <a:effectLst/>
                        </a:rPr>
                        <a:t>0.5</a:t>
                      </a:r>
                      <a:endParaRPr lang="en-GB" sz="1200" b="0" i="0" u="none" strike="noStrike" dirty="0">
                        <a:solidFill>
                          <a:srgbClr val="201751"/>
                        </a:solidFill>
                        <a:effectLst/>
                        <a:latin typeface="Arial" panose="020B0604020202020204" pitchFamily="34" charset="0"/>
                      </a:endParaRPr>
                    </a:p>
                  </a:txBody>
                  <a:tcPr marL="8143" marR="8143" marT="81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1200" u="none" strike="noStrike" dirty="0">
                          <a:solidFill>
                            <a:srgbClr val="201751"/>
                          </a:solidFill>
                          <a:effectLst/>
                        </a:rPr>
                        <a:t>0.54</a:t>
                      </a:r>
                      <a:endParaRPr lang="en-GB" sz="1200" b="0" i="0" u="none" strike="noStrike" dirty="0">
                        <a:solidFill>
                          <a:srgbClr val="201751"/>
                        </a:solidFill>
                        <a:effectLst/>
                        <a:latin typeface="Arial" panose="020B0604020202020204" pitchFamily="34" charset="0"/>
                      </a:endParaRPr>
                    </a:p>
                  </a:txBody>
                  <a:tcPr marL="8143" marR="8143" marT="81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1200" u="none" strike="noStrike" dirty="0">
                          <a:solidFill>
                            <a:srgbClr val="201751"/>
                          </a:solidFill>
                          <a:effectLst/>
                        </a:rPr>
                        <a:t>0.5</a:t>
                      </a:r>
                      <a:endParaRPr lang="en-GB" sz="1200" b="0" i="0" u="none" strike="noStrike" dirty="0">
                        <a:solidFill>
                          <a:srgbClr val="201751"/>
                        </a:solidFill>
                        <a:effectLst/>
                        <a:latin typeface="Arial" panose="020B0604020202020204" pitchFamily="34" charset="0"/>
                      </a:endParaRPr>
                    </a:p>
                  </a:txBody>
                  <a:tcPr marL="8143" marR="8143" marT="81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1200" u="none" strike="noStrike" dirty="0">
                          <a:solidFill>
                            <a:srgbClr val="201751"/>
                          </a:solidFill>
                          <a:effectLst/>
                        </a:rPr>
                        <a:t>0.5</a:t>
                      </a:r>
                      <a:endParaRPr lang="en-GB" sz="1200" b="0" i="0" u="none" strike="noStrike" dirty="0">
                        <a:solidFill>
                          <a:srgbClr val="201751"/>
                        </a:solidFill>
                        <a:effectLst/>
                        <a:latin typeface="Arial" panose="020B0604020202020204" pitchFamily="34" charset="0"/>
                      </a:endParaRPr>
                    </a:p>
                  </a:txBody>
                  <a:tcPr marL="8143" marR="8143" marT="81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1200" u="none" strike="noStrike" dirty="0">
                          <a:solidFill>
                            <a:srgbClr val="201751"/>
                          </a:solidFill>
                          <a:effectLst/>
                        </a:rPr>
                        <a:t>0.5</a:t>
                      </a:r>
                      <a:endParaRPr lang="en-GB" sz="1200" b="0" i="0" u="none" strike="noStrike" dirty="0">
                        <a:solidFill>
                          <a:srgbClr val="201751"/>
                        </a:solidFill>
                        <a:effectLst/>
                        <a:latin typeface="Arial" panose="020B0604020202020204" pitchFamily="34" charset="0"/>
                      </a:endParaRPr>
                    </a:p>
                  </a:txBody>
                  <a:tcPr marL="8143" marR="8143" marT="81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1200" u="none" strike="noStrike" dirty="0">
                          <a:solidFill>
                            <a:srgbClr val="201751"/>
                          </a:solidFill>
                          <a:effectLst/>
                        </a:rPr>
                        <a:t>0.5</a:t>
                      </a:r>
                      <a:endParaRPr lang="en-GB" sz="1200" b="0" i="0" u="none" strike="noStrike" dirty="0">
                        <a:solidFill>
                          <a:srgbClr val="201751"/>
                        </a:solidFill>
                        <a:effectLst/>
                        <a:latin typeface="Arial" panose="020B0604020202020204" pitchFamily="34" charset="0"/>
                      </a:endParaRPr>
                    </a:p>
                  </a:txBody>
                  <a:tcPr marL="8143" marR="8143" marT="81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1200" u="none" strike="noStrike" dirty="0">
                          <a:solidFill>
                            <a:srgbClr val="201751"/>
                          </a:solidFill>
                          <a:effectLst/>
                        </a:rPr>
                        <a:t>0.5</a:t>
                      </a:r>
                      <a:endParaRPr lang="en-GB" sz="1200" b="0" i="0" u="none" strike="noStrike" dirty="0">
                        <a:solidFill>
                          <a:srgbClr val="201751"/>
                        </a:solidFill>
                        <a:effectLst/>
                        <a:latin typeface="Arial" panose="020B0604020202020204" pitchFamily="34" charset="0"/>
                      </a:endParaRPr>
                    </a:p>
                  </a:txBody>
                  <a:tcPr marL="8143" marR="8143" marT="8143"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1200" u="none" strike="noStrike" dirty="0">
                          <a:solidFill>
                            <a:srgbClr val="201751"/>
                          </a:solidFill>
                          <a:effectLst/>
                        </a:rPr>
                        <a:t>2</a:t>
                      </a:r>
                      <a:endParaRPr lang="en-GB" sz="1200" b="0" i="0" u="none" strike="noStrike" dirty="0">
                        <a:solidFill>
                          <a:srgbClr val="201751"/>
                        </a:solidFill>
                        <a:effectLst/>
                        <a:latin typeface="Arial" panose="020B0604020202020204" pitchFamily="34" charset="0"/>
                      </a:endParaRPr>
                    </a:p>
                  </a:txBody>
                  <a:tcPr marL="8143" marR="8143" marT="81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1200" u="none" strike="noStrike" dirty="0">
                          <a:solidFill>
                            <a:srgbClr val="201751"/>
                          </a:solidFill>
                          <a:effectLst/>
                        </a:rPr>
                        <a:t>1.8</a:t>
                      </a:r>
                      <a:endParaRPr lang="en-GB" sz="1200" b="0" i="0" u="none" strike="noStrike" dirty="0">
                        <a:solidFill>
                          <a:srgbClr val="201751"/>
                        </a:solidFill>
                        <a:effectLst/>
                        <a:latin typeface="Arial" panose="020B0604020202020204" pitchFamily="34" charset="0"/>
                      </a:endParaRPr>
                    </a:p>
                  </a:txBody>
                  <a:tcPr marL="8143" marR="8143" marT="81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1200" u="none" strike="noStrike" dirty="0">
                          <a:solidFill>
                            <a:srgbClr val="201751"/>
                          </a:solidFill>
                          <a:effectLst/>
                        </a:rPr>
                        <a:t>1.8</a:t>
                      </a:r>
                      <a:endParaRPr lang="en-GB" sz="1200" b="0" i="0" u="none" strike="noStrike" dirty="0">
                        <a:solidFill>
                          <a:srgbClr val="201751"/>
                        </a:solidFill>
                        <a:effectLst/>
                        <a:latin typeface="Arial" panose="020B0604020202020204" pitchFamily="34" charset="0"/>
                      </a:endParaRPr>
                    </a:p>
                  </a:txBody>
                  <a:tcPr marL="8143" marR="8143" marT="81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1200" u="none" strike="noStrike" dirty="0">
                          <a:solidFill>
                            <a:srgbClr val="201751"/>
                          </a:solidFill>
                          <a:effectLst/>
                        </a:rPr>
                        <a:t>1.4</a:t>
                      </a:r>
                      <a:endParaRPr lang="en-GB" sz="1200" b="0" i="0" u="none" strike="noStrike" dirty="0">
                        <a:solidFill>
                          <a:srgbClr val="201751"/>
                        </a:solidFill>
                        <a:effectLst/>
                        <a:latin typeface="Arial" panose="020B0604020202020204" pitchFamily="34" charset="0"/>
                      </a:endParaRPr>
                    </a:p>
                  </a:txBody>
                  <a:tcPr marL="8143" marR="8143" marT="81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1200" u="none" strike="noStrike" dirty="0">
                          <a:solidFill>
                            <a:srgbClr val="201751"/>
                          </a:solidFill>
                          <a:effectLst/>
                        </a:rPr>
                        <a:t>1.2</a:t>
                      </a:r>
                      <a:endParaRPr lang="en-GB" sz="1200" b="0" i="0" u="none" strike="noStrike" dirty="0">
                        <a:solidFill>
                          <a:srgbClr val="201751"/>
                        </a:solidFill>
                        <a:effectLst/>
                        <a:latin typeface="Arial" panose="020B0604020202020204" pitchFamily="34" charset="0"/>
                      </a:endParaRPr>
                    </a:p>
                  </a:txBody>
                  <a:tcPr marL="8143" marR="8143" marT="81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1200" u="none" strike="noStrike" dirty="0">
                          <a:solidFill>
                            <a:srgbClr val="201751"/>
                          </a:solidFill>
                          <a:effectLst/>
                        </a:rPr>
                        <a:t>1.2</a:t>
                      </a:r>
                      <a:endParaRPr lang="en-GB" sz="1200" b="0" i="0" u="none" strike="noStrike" dirty="0">
                        <a:solidFill>
                          <a:srgbClr val="201751"/>
                        </a:solidFill>
                        <a:effectLst/>
                        <a:latin typeface="Arial" panose="020B0604020202020204" pitchFamily="34" charset="0"/>
                      </a:endParaRPr>
                    </a:p>
                  </a:txBody>
                  <a:tcPr marL="8143" marR="8143" marT="81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2834963848"/>
                  </a:ext>
                </a:extLst>
              </a:tr>
              <a:tr h="287422">
                <a:tc>
                  <a:txBody>
                    <a:bodyPr/>
                    <a:lstStyle/>
                    <a:p>
                      <a:pPr algn="ctr" rtl="0" fontAlgn="ctr"/>
                      <a:r>
                        <a:rPr lang="en-GB" sz="1200" b="1" u="none" strike="noStrike" dirty="0" err="1">
                          <a:solidFill>
                            <a:schemeClr val="tx1"/>
                          </a:solidFill>
                          <a:effectLst/>
                        </a:rPr>
                        <a:t>Eurex</a:t>
                      </a:r>
                      <a:r>
                        <a:rPr lang="en-GB" sz="1200" b="1" u="none" strike="noStrike" dirty="0">
                          <a:solidFill>
                            <a:schemeClr val="tx1"/>
                          </a:solidFill>
                          <a:effectLst/>
                        </a:rPr>
                        <a:t> </a:t>
                      </a:r>
                      <a:r>
                        <a:rPr lang="en-GB" sz="1200" b="1" u="none" strike="noStrike" dirty="0" err="1">
                          <a:solidFill>
                            <a:schemeClr val="tx1"/>
                          </a:solidFill>
                          <a:effectLst/>
                        </a:rPr>
                        <a:t>Enlight</a:t>
                      </a:r>
                      <a:r>
                        <a:rPr lang="en-GB" sz="1200" b="1" u="none" strike="noStrike" dirty="0">
                          <a:solidFill>
                            <a:schemeClr val="tx1"/>
                          </a:solidFill>
                          <a:effectLst/>
                        </a:rPr>
                        <a:t> *</a:t>
                      </a:r>
                      <a:endParaRPr lang="en-GB" sz="1200" b="1" i="0" u="none" strike="noStrike" dirty="0">
                        <a:solidFill>
                          <a:schemeClr val="tx1"/>
                        </a:solidFill>
                        <a:effectLst/>
                        <a:latin typeface="Arial" panose="020B0604020202020204" pitchFamily="34" charset="0"/>
                      </a:endParaRPr>
                    </a:p>
                  </a:txBody>
                  <a:tcPr marL="8143" marR="8143" marT="8143" marB="0"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pPr algn="ctr" rtl="0" fontAlgn="ctr"/>
                      <a:r>
                        <a:rPr lang="en-GB" sz="1200" u="none" strike="noStrike">
                          <a:solidFill>
                            <a:srgbClr val="201751"/>
                          </a:solidFill>
                          <a:effectLst/>
                        </a:rPr>
                        <a:t>0.75</a:t>
                      </a:r>
                      <a:endParaRPr lang="en-GB" sz="1200" b="0" i="0" u="none" strike="noStrike">
                        <a:solidFill>
                          <a:srgbClr val="201751"/>
                        </a:solidFill>
                        <a:effectLst/>
                        <a:latin typeface="Arial" panose="020B0604020202020204" pitchFamily="34" charset="0"/>
                      </a:endParaRPr>
                    </a:p>
                  </a:txBody>
                  <a:tcPr marL="8143" marR="8143" marT="81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1200" u="none" strike="noStrike" dirty="0">
                          <a:solidFill>
                            <a:srgbClr val="201751"/>
                          </a:solidFill>
                          <a:effectLst/>
                        </a:rPr>
                        <a:t>0.75</a:t>
                      </a:r>
                      <a:endParaRPr lang="en-GB" sz="1200" b="0" i="0" u="none" strike="noStrike" dirty="0">
                        <a:solidFill>
                          <a:srgbClr val="201751"/>
                        </a:solidFill>
                        <a:effectLst/>
                        <a:latin typeface="Arial" panose="020B0604020202020204" pitchFamily="34" charset="0"/>
                      </a:endParaRPr>
                    </a:p>
                  </a:txBody>
                  <a:tcPr marL="8143" marR="8143" marT="81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1200" u="none" strike="noStrike">
                          <a:solidFill>
                            <a:srgbClr val="201751"/>
                          </a:solidFill>
                          <a:effectLst/>
                        </a:rPr>
                        <a:t>0.75</a:t>
                      </a:r>
                      <a:endParaRPr lang="en-GB" sz="1200" b="0" i="0" u="none" strike="noStrike">
                        <a:solidFill>
                          <a:srgbClr val="201751"/>
                        </a:solidFill>
                        <a:effectLst/>
                        <a:latin typeface="Arial" panose="020B0604020202020204" pitchFamily="34" charset="0"/>
                      </a:endParaRPr>
                    </a:p>
                  </a:txBody>
                  <a:tcPr marL="8143" marR="8143" marT="81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1200" u="none" strike="noStrike" dirty="0">
                          <a:solidFill>
                            <a:srgbClr val="201751"/>
                          </a:solidFill>
                          <a:effectLst/>
                        </a:rPr>
                        <a:t>0.56</a:t>
                      </a:r>
                      <a:endParaRPr lang="en-GB" sz="1200" b="0" i="0" u="none" strike="noStrike" dirty="0">
                        <a:solidFill>
                          <a:srgbClr val="201751"/>
                        </a:solidFill>
                        <a:effectLst/>
                        <a:latin typeface="Arial" panose="020B0604020202020204" pitchFamily="34" charset="0"/>
                      </a:endParaRPr>
                    </a:p>
                  </a:txBody>
                  <a:tcPr marL="8143" marR="8143" marT="81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1200" u="none" strike="noStrike" dirty="0">
                          <a:solidFill>
                            <a:srgbClr val="201751"/>
                          </a:solidFill>
                          <a:effectLst/>
                        </a:rPr>
                        <a:t>0.5</a:t>
                      </a:r>
                      <a:endParaRPr lang="en-GB" sz="1200" b="0" i="0" u="none" strike="noStrike" dirty="0">
                        <a:solidFill>
                          <a:srgbClr val="201751"/>
                        </a:solidFill>
                        <a:effectLst/>
                        <a:latin typeface="Arial" panose="020B0604020202020204" pitchFamily="34" charset="0"/>
                      </a:endParaRPr>
                    </a:p>
                  </a:txBody>
                  <a:tcPr marL="8143" marR="8143" marT="81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rowSpan="2">
                  <a:txBody>
                    <a:bodyPr/>
                    <a:lstStyle/>
                    <a:p>
                      <a:pPr algn="ctr" rtl="0" fontAlgn="ctr"/>
                      <a:r>
                        <a:rPr lang="en-GB" sz="1200" u="none" strike="noStrike">
                          <a:solidFill>
                            <a:srgbClr val="201751"/>
                          </a:solidFill>
                          <a:effectLst/>
                        </a:rPr>
                        <a:t>0.5</a:t>
                      </a:r>
                      <a:endParaRPr lang="en-GB" sz="1200" b="0" i="0" u="none" strike="noStrike">
                        <a:solidFill>
                          <a:srgbClr val="201751"/>
                        </a:solidFill>
                        <a:effectLst/>
                        <a:latin typeface="Arial" panose="020B0604020202020204" pitchFamily="34" charset="0"/>
                      </a:endParaRPr>
                    </a:p>
                  </a:txBody>
                  <a:tcPr marL="8143" marR="8143" marT="81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rowSpan="2">
                  <a:txBody>
                    <a:bodyPr/>
                    <a:lstStyle/>
                    <a:p>
                      <a:pPr algn="ctr" rtl="0" fontAlgn="ctr"/>
                      <a:r>
                        <a:rPr lang="en-GB" sz="1200" u="none" strike="noStrike" dirty="0">
                          <a:solidFill>
                            <a:srgbClr val="201751"/>
                          </a:solidFill>
                          <a:effectLst/>
                        </a:rPr>
                        <a:t>0.75</a:t>
                      </a:r>
                      <a:endParaRPr lang="en-GB" sz="1200" b="0" i="0" u="none" strike="noStrike" dirty="0">
                        <a:solidFill>
                          <a:srgbClr val="201751"/>
                        </a:solidFill>
                        <a:effectLst/>
                        <a:latin typeface="Arial" panose="020B0604020202020204" pitchFamily="34" charset="0"/>
                      </a:endParaRPr>
                    </a:p>
                  </a:txBody>
                  <a:tcPr marL="8143" marR="8143" marT="81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ctr" rtl="0" fontAlgn="ctr"/>
                      <a:r>
                        <a:rPr lang="en-GB" sz="1200" u="none" strike="noStrike" dirty="0">
                          <a:solidFill>
                            <a:srgbClr val="201751"/>
                          </a:solidFill>
                          <a:effectLst/>
                        </a:rPr>
                        <a:t>0.75</a:t>
                      </a:r>
                      <a:endParaRPr lang="en-GB" sz="1200" b="0" i="0" u="none" strike="noStrike" dirty="0">
                        <a:solidFill>
                          <a:srgbClr val="201751"/>
                        </a:solidFill>
                        <a:effectLst/>
                        <a:latin typeface="Arial" panose="020B0604020202020204" pitchFamily="34" charset="0"/>
                      </a:endParaRPr>
                    </a:p>
                  </a:txBody>
                  <a:tcPr marL="8143" marR="8143" marT="81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ctr" rtl="0" fontAlgn="ctr"/>
                      <a:r>
                        <a:rPr lang="en-GB" sz="1200" u="none" strike="noStrike" dirty="0">
                          <a:solidFill>
                            <a:srgbClr val="201751"/>
                          </a:solidFill>
                          <a:effectLst/>
                        </a:rPr>
                        <a:t>0.75</a:t>
                      </a:r>
                      <a:endParaRPr lang="en-GB" sz="1200" b="0" i="0" u="none" strike="noStrike" dirty="0">
                        <a:solidFill>
                          <a:srgbClr val="201751"/>
                        </a:solidFill>
                        <a:effectLst/>
                        <a:latin typeface="Arial" panose="020B0604020202020204" pitchFamily="34" charset="0"/>
                      </a:endParaRPr>
                    </a:p>
                  </a:txBody>
                  <a:tcPr marL="8143" marR="8143" marT="8143"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ctr" rtl="0" fontAlgn="ctr"/>
                      <a:r>
                        <a:rPr lang="en-GB" sz="1200" u="none" strike="noStrike" dirty="0">
                          <a:solidFill>
                            <a:srgbClr val="201751"/>
                          </a:solidFill>
                          <a:effectLst/>
                        </a:rPr>
                        <a:t>3</a:t>
                      </a:r>
                      <a:endParaRPr lang="en-GB" sz="1200" b="0" i="0" u="none" strike="noStrike" dirty="0">
                        <a:solidFill>
                          <a:srgbClr val="201751"/>
                        </a:solidFill>
                        <a:effectLst/>
                        <a:latin typeface="Arial" panose="020B0604020202020204" pitchFamily="34" charset="0"/>
                      </a:endParaRPr>
                    </a:p>
                  </a:txBody>
                  <a:tcPr marL="8143" marR="8143" marT="81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rowSpan="2">
                  <a:txBody>
                    <a:bodyPr/>
                    <a:lstStyle/>
                    <a:p>
                      <a:pPr algn="ctr" rtl="0" fontAlgn="ctr"/>
                      <a:r>
                        <a:rPr lang="en-GB" sz="1200" u="none" strike="noStrike" dirty="0">
                          <a:solidFill>
                            <a:srgbClr val="201751"/>
                          </a:solidFill>
                          <a:effectLst/>
                        </a:rPr>
                        <a:t>2.7</a:t>
                      </a:r>
                      <a:endParaRPr lang="en-GB" sz="1200" b="0" i="0" u="none" strike="noStrike" dirty="0">
                        <a:solidFill>
                          <a:srgbClr val="201751"/>
                        </a:solidFill>
                        <a:effectLst/>
                        <a:latin typeface="Arial" panose="020B0604020202020204" pitchFamily="34" charset="0"/>
                      </a:endParaRPr>
                    </a:p>
                  </a:txBody>
                  <a:tcPr marL="8143" marR="8143" marT="81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rowSpan="2">
                  <a:txBody>
                    <a:bodyPr/>
                    <a:lstStyle/>
                    <a:p>
                      <a:pPr algn="ctr" rtl="0" fontAlgn="ctr"/>
                      <a:r>
                        <a:rPr lang="en-GB" sz="1200" u="none" strike="noStrike" dirty="0">
                          <a:solidFill>
                            <a:srgbClr val="201751"/>
                          </a:solidFill>
                          <a:effectLst/>
                        </a:rPr>
                        <a:t>2.7</a:t>
                      </a:r>
                      <a:endParaRPr lang="en-GB" sz="1200" b="0" i="0" u="none" strike="noStrike" dirty="0">
                        <a:solidFill>
                          <a:srgbClr val="201751"/>
                        </a:solidFill>
                        <a:effectLst/>
                        <a:latin typeface="Arial" panose="020B0604020202020204" pitchFamily="34" charset="0"/>
                      </a:endParaRPr>
                    </a:p>
                  </a:txBody>
                  <a:tcPr marL="8143" marR="8143" marT="81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rowSpan="2">
                  <a:txBody>
                    <a:bodyPr/>
                    <a:lstStyle/>
                    <a:p>
                      <a:pPr algn="ctr" rtl="0" fontAlgn="ctr"/>
                      <a:r>
                        <a:rPr lang="en-GB" sz="1200" u="none" strike="noStrike" dirty="0">
                          <a:solidFill>
                            <a:srgbClr val="201751"/>
                          </a:solidFill>
                          <a:effectLst/>
                        </a:rPr>
                        <a:t>2.1</a:t>
                      </a:r>
                      <a:endParaRPr lang="en-GB" sz="1200" b="0" i="0" u="none" strike="noStrike" dirty="0">
                        <a:solidFill>
                          <a:srgbClr val="201751"/>
                        </a:solidFill>
                        <a:effectLst/>
                        <a:latin typeface="Arial" panose="020B0604020202020204" pitchFamily="34" charset="0"/>
                      </a:endParaRPr>
                    </a:p>
                  </a:txBody>
                  <a:tcPr marL="8143" marR="8143" marT="81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rowSpan="2">
                  <a:txBody>
                    <a:bodyPr/>
                    <a:lstStyle/>
                    <a:p>
                      <a:pPr algn="ctr" rtl="0" fontAlgn="ctr"/>
                      <a:r>
                        <a:rPr lang="en-GB" sz="1200" u="none" strike="noStrike" dirty="0">
                          <a:solidFill>
                            <a:srgbClr val="201751"/>
                          </a:solidFill>
                          <a:effectLst/>
                        </a:rPr>
                        <a:t>1.8</a:t>
                      </a:r>
                      <a:endParaRPr lang="en-GB" sz="1200" b="0" i="0" u="none" strike="noStrike" dirty="0">
                        <a:solidFill>
                          <a:srgbClr val="201751"/>
                        </a:solidFill>
                        <a:effectLst/>
                        <a:latin typeface="Arial" panose="020B0604020202020204" pitchFamily="34" charset="0"/>
                      </a:endParaRPr>
                    </a:p>
                  </a:txBody>
                  <a:tcPr marL="8143" marR="8143" marT="81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rowSpan="2">
                  <a:txBody>
                    <a:bodyPr/>
                    <a:lstStyle/>
                    <a:p>
                      <a:pPr algn="ctr" rtl="0" fontAlgn="ctr"/>
                      <a:r>
                        <a:rPr lang="en-GB" sz="1200" u="none" strike="noStrike" dirty="0">
                          <a:solidFill>
                            <a:srgbClr val="201751"/>
                          </a:solidFill>
                          <a:effectLst/>
                        </a:rPr>
                        <a:t>1.8</a:t>
                      </a:r>
                      <a:endParaRPr lang="en-GB" sz="1200" b="0" i="0" u="none" strike="noStrike" dirty="0">
                        <a:solidFill>
                          <a:srgbClr val="201751"/>
                        </a:solidFill>
                        <a:effectLst/>
                        <a:latin typeface="Arial" panose="020B0604020202020204" pitchFamily="34" charset="0"/>
                      </a:endParaRPr>
                    </a:p>
                  </a:txBody>
                  <a:tcPr marL="8143" marR="8143" marT="81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897116143"/>
                  </a:ext>
                </a:extLst>
              </a:tr>
              <a:tr h="287422">
                <a:tc>
                  <a:txBody>
                    <a:bodyPr/>
                    <a:lstStyle/>
                    <a:p>
                      <a:pPr algn="ctr" rtl="0" fontAlgn="ctr"/>
                      <a:r>
                        <a:rPr lang="en-GB" sz="1200" b="1" u="none" strike="noStrike" dirty="0">
                          <a:solidFill>
                            <a:schemeClr val="tx1"/>
                          </a:solidFill>
                          <a:effectLst/>
                        </a:rPr>
                        <a:t>TES *</a:t>
                      </a:r>
                      <a:endParaRPr lang="en-GB" sz="1200" b="1" i="0" u="none" strike="noStrike" dirty="0">
                        <a:solidFill>
                          <a:schemeClr val="tx1"/>
                        </a:solidFill>
                        <a:effectLst/>
                        <a:latin typeface="Arial" panose="020B0604020202020204" pitchFamily="34" charset="0"/>
                      </a:endParaRPr>
                    </a:p>
                  </a:txBody>
                  <a:tcPr marL="8143" marR="8143" marT="8143" marB="0"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pPr algn="ctr" rtl="0" fontAlgn="ctr"/>
                      <a:r>
                        <a:rPr lang="en-GB" sz="1200" u="none" strike="noStrike" dirty="0">
                          <a:solidFill>
                            <a:srgbClr val="201751"/>
                          </a:solidFill>
                          <a:effectLst/>
                        </a:rPr>
                        <a:t>0.75</a:t>
                      </a:r>
                      <a:endParaRPr lang="en-GB" sz="1200" b="0" i="0" u="none" strike="noStrike" dirty="0">
                        <a:solidFill>
                          <a:srgbClr val="201751"/>
                        </a:solidFill>
                        <a:effectLst/>
                        <a:latin typeface="Arial" panose="020B0604020202020204" pitchFamily="34" charset="0"/>
                      </a:endParaRPr>
                    </a:p>
                  </a:txBody>
                  <a:tcPr marL="8143" marR="8143" marT="81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1200" u="none" strike="noStrike" dirty="0">
                          <a:solidFill>
                            <a:srgbClr val="201751"/>
                          </a:solidFill>
                          <a:effectLst/>
                        </a:rPr>
                        <a:t>0.75</a:t>
                      </a:r>
                      <a:endParaRPr lang="en-GB" sz="1200" b="0" i="0" u="none" strike="noStrike" dirty="0">
                        <a:solidFill>
                          <a:srgbClr val="201751"/>
                        </a:solidFill>
                        <a:effectLst/>
                        <a:latin typeface="Arial" panose="020B0604020202020204" pitchFamily="34" charset="0"/>
                      </a:endParaRPr>
                    </a:p>
                  </a:txBody>
                  <a:tcPr marL="8143" marR="8143" marT="81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1200" u="none" strike="noStrike" dirty="0">
                          <a:solidFill>
                            <a:srgbClr val="201751"/>
                          </a:solidFill>
                          <a:effectLst/>
                        </a:rPr>
                        <a:t>0.75</a:t>
                      </a:r>
                      <a:endParaRPr lang="en-GB" sz="1200" b="0" i="0" u="none" strike="noStrike" dirty="0">
                        <a:solidFill>
                          <a:srgbClr val="201751"/>
                        </a:solidFill>
                        <a:effectLst/>
                        <a:latin typeface="Arial" panose="020B0604020202020204" pitchFamily="34" charset="0"/>
                      </a:endParaRPr>
                    </a:p>
                  </a:txBody>
                  <a:tcPr marL="8143" marR="8143" marT="81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1200" u="none" strike="noStrike" dirty="0">
                          <a:solidFill>
                            <a:srgbClr val="201751"/>
                          </a:solidFill>
                          <a:effectLst/>
                        </a:rPr>
                        <a:t>0.58</a:t>
                      </a:r>
                      <a:endParaRPr lang="en-GB" sz="1200" b="0" i="0" u="none" strike="noStrike" dirty="0">
                        <a:solidFill>
                          <a:srgbClr val="201751"/>
                        </a:solidFill>
                        <a:effectLst/>
                        <a:latin typeface="Arial" panose="020B0604020202020204" pitchFamily="34" charset="0"/>
                      </a:endParaRPr>
                    </a:p>
                  </a:txBody>
                  <a:tcPr marL="8143" marR="8143" marT="81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1200" u="none" strike="noStrike" dirty="0">
                          <a:solidFill>
                            <a:srgbClr val="201751"/>
                          </a:solidFill>
                          <a:effectLst/>
                        </a:rPr>
                        <a:t>0.5</a:t>
                      </a:r>
                      <a:endParaRPr lang="en-GB" sz="1200" b="0" i="0" u="none" strike="noStrike" dirty="0">
                        <a:solidFill>
                          <a:srgbClr val="201751"/>
                        </a:solidFill>
                        <a:effectLst/>
                        <a:latin typeface="Arial" panose="020B0604020202020204" pitchFamily="34" charset="0"/>
                      </a:endParaRPr>
                    </a:p>
                  </a:txBody>
                  <a:tcPr marL="8143" marR="8143" marT="81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1010697624"/>
                  </a:ext>
                </a:extLst>
              </a:tr>
              <a:tr h="418067">
                <a:tc>
                  <a:txBody>
                    <a:bodyPr/>
                    <a:lstStyle/>
                    <a:p>
                      <a:pPr algn="ctr" rtl="0" fontAlgn="ctr"/>
                      <a:r>
                        <a:rPr lang="en-GB" sz="1200" b="1" u="none" strike="noStrike" dirty="0">
                          <a:solidFill>
                            <a:schemeClr val="tx1"/>
                          </a:solidFill>
                          <a:effectLst/>
                        </a:rPr>
                        <a:t>Threshold (number of contracts)</a:t>
                      </a:r>
                      <a:endParaRPr lang="en-GB" sz="1200" b="1" i="0" u="none" strike="noStrike" dirty="0">
                        <a:solidFill>
                          <a:schemeClr val="tx1"/>
                        </a:solidFill>
                        <a:effectLst/>
                        <a:latin typeface="Arial" panose="020B0604020202020204" pitchFamily="34" charset="0"/>
                      </a:endParaRPr>
                    </a:p>
                  </a:txBody>
                  <a:tcPr marL="8143" marR="8143" marT="8143" marB="0"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pPr algn="ctr" rtl="0" fontAlgn="ctr"/>
                      <a:r>
                        <a:rPr lang="en-GB" sz="1200" u="none" strike="noStrike" dirty="0">
                          <a:solidFill>
                            <a:srgbClr val="201751"/>
                          </a:solidFill>
                          <a:effectLst/>
                        </a:rPr>
                        <a:t>n. a.</a:t>
                      </a:r>
                      <a:endParaRPr lang="en-GB" sz="1200" b="0" i="0" u="none" strike="noStrike" dirty="0">
                        <a:solidFill>
                          <a:srgbClr val="201751"/>
                        </a:solidFill>
                        <a:effectLst/>
                        <a:latin typeface="Arial" panose="020B0604020202020204" pitchFamily="34" charset="0"/>
                      </a:endParaRPr>
                    </a:p>
                  </a:txBody>
                  <a:tcPr marL="8143" marR="8143" marT="81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1200" u="none" strike="noStrike" dirty="0">
                          <a:solidFill>
                            <a:srgbClr val="201751"/>
                          </a:solidFill>
                          <a:effectLst/>
                        </a:rPr>
                        <a:t>n. a.</a:t>
                      </a:r>
                      <a:endParaRPr lang="en-GB" sz="1200" b="0" i="0" u="none" strike="noStrike" dirty="0">
                        <a:solidFill>
                          <a:srgbClr val="201751"/>
                        </a:solidFill>
                        <a:effectLst/>
                        <a:latin typeface="Arial" panose="020B0604020202020204" pitchFamily="34" charset="0"/>
                      </a:endParaRPr>
                    </a:p>
                  </a:txBody>
                  <a:tcPr marL="8143" marR="8143" marT="81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1200" u="none" strike="noStrike" dirty="0">
                          <a:solidFill>
                            <a:srgbClr val="201751"/>
                          </a:solidFill>
                          <a:effectLst/>
                        </a:rPr>
                        <a:t>n. a.</a:t>
                      </a:r>
                      <a:endParaRPr lang="en-GB" sz="1200" b="0" i="0" u="none" strike="noStrike" dirty="0">
                        <a:solidFill>
                          <a:srgbClr val="201751"/>
                        </a:solidFill>
                        <a:effectLst/>
                        <a:latin typeface="Arial" panose="020B0604020202020204" pitchFamily="34" charset="0"/>
                      </a:endParaRPr>
                    </a:p>
                  </a:txBody>
                  <a:tcPr marL="8143" marR="8143" marT="81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1200" u="none" strike="noStrike" dirty="0">
                          <a:solidFill>
                            <a:srgbClr val="201751"/>
                          </a:solidFill>
                          <a:effectLst/>
                        </a:rPr>
                        <a:t>3,000</a:t>
                      </a:r>
                      <a:endParaRPr lang="en-GB" sz="1200" b="0" i="0" u="none" strike="noStrike" dirty="0">
                        <a:solidFill>
                          <a:srgbClr val="201751"/>
                        </a:solidFill>
                        <a:effectLst/>
                        <a:latin typeface="Arial" panose="020B0604020202020204" pitchFamily="34" charset="0"/>
                      </a:endParaRPr>
                    </a:p>
                  </a:txBody>
                  <a:tcPr marL="8143" marR="8143" marT="81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1200" u="none" strike="noStrike" dirty="0">
                          <a:solidFill>
                            <a:srgbClr val="201751"/>
                          </a:solidFill>
                          <a:effectLst/>
                        </a:rPr>
                        <a:t>2,000</a:t>
                      </a:r>
                      <a:endParaRPr lang="en-GB" sz="1200" b="0" i="0" u="none" strike="noStrike" dirty="0">
                        <a:solidFill>
                          <a:srgbClr val="201751"/>
                        </a:solidFill>
                        <a:effectLst/>
                        <a:latin typeface="Arial" panose="020B0604020202020204" pitchFamily="34" charset="0"/>
                      </a:endParaRPr>
                    </a:p>
                  </a:txBody>
                  <a:tcPr marL="8143" marR="8143" marT="81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1200" u="none" strike="noStrike" dirty="0">
                          <a:solidFill>
                            <a:srgbClr val="201751"/>
                          </a:solidFill>
                          <a:effectLst/>
                        </a:rPr>
                        <a:t>n. a.</a:t>
                      </a:r>
                      <a:endParaRPr lang="en-GB" sz="1200" b="0" i="0" u="none" strike="noStrike" dirty="0">
                        <a:solidFill>
                          <a:srgbClr val="201751"/>
                        </a:solidFill>
                        <a:effectLst/>
                        <a:latin typeface="Arial" panose="020B0604020202020204" pitchFamily="34" charset="0"/>
                      </a:endParaRPr>
                    </a:p>
                  </a:txBody>
                  <a:tcPr marL="8143" marR="8143" marT="81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1200" u="none" strike="noStrike" dirty="0">
                          <a:solidFill>
                            <a:srgbClr val="201751"/>
                          </a:solidFill>
                          <a:effectLst/>
                        </a:rPr>
                        <a:t>n. a.</a:t>
                      </a:r>
                      <a:endParaRPr lang="en-GB" sz="1200" b="0" i="0" u="none" strike="noStrike" dirty="0">
                        <a:solidFill>
                          <a:srgbClr val="201751"/>
                        </a:solidFill>
                        <a:effectLst/>
                        <a:latin typeface="Arial" panose="020B0604020202020204" pitchFamily="34" charset="0"/>
                      </a:endParaRPr>
                    </a:p>
                  </a:txBody>
                  <a:tcPr marL="8143" marR="8143" marT="81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1200" u="none" strike="noStrike" dirty="0">
                          <a:solidFill>
                            <a:srgbClr val="201751"/>
                          </a:solidFill>
                          <a:effectLst/>
                        </a:rPr>
                        <a:t>n. a.</a:t>
                      </a:r>
                      <a:endParaRPr lang="en-GB" sz="1200" b="0" i="0" u="none" strike="noStrike" dirty="0">
                        <a:solidFill>
                          <a:srgbClr val="201751"/>
                        </a:solidFill>
                        <a:effectLst/>
                        <a:latin typeface="Arial" panose="020B0604020202020204" pitchFamily="34" charset="0"/>
                      </a:endParaRPr>
                    </a:p>
                  </a:txBody>
                  <a:tcPr marL="8143" marR="8143" marT="81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1200" u="none" strike="noStrike" dirty="0">
                          <a:solidFill>
                            <a:srgbClr val="201751"/>
                          </a:solidFill>
                          <a:effectLst/>
                        </a:rPr>
                        <a:t>n. a.</a:t>
                      </a:r>
                      <a:endParaRPr lang="en-GB" sz="1200" b="0" i="0" u="none" strike="noStrike" dirty="0">
                        <a:solidFill>
                          <a:srgbClr val="201751"/>
                        </a:solidFill>
                        <a:effectLst/>
                        <a:latin typeface="Arial" panose="020B0604020202020204" pitchFamily="34" charset="0"/>
                      </a:endParaRPr>
                    </a:p>
                  </a:txBody>
                  <a:tcPr marL="8143" marR="8143" marT="8143"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1200" u="none" strike="noStrike" dirty="0">
                          <a:solidFill>
                            <a:srgbClr val="201751"/>
                          </a:solidFill>
                          <a:effectLst/>
                        </a:rPr>
                        <a:t>n. a.</a:t>
                      </a:r>
                      <a:endParaRPr lang="en-GB" sz="1200" b="0" i="0" u="none" strike="noStrike" dirty="0">
                        <a:solidFill>
                          <a:srgbClr val="201751"/>
                        </a:solidFill>
                        <a:effectLst/>
                        <a:latin typeface="Arial" panose="020B0604020202020204" pitchFamily="34" charset="0"/>
                      </a:endParaRPr>
                    </a:p>
                  </a:txBody>
                  <a:tcPr marL="8143" marR="8143" marT="81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1200" u="none" strike="noStrike" dirty="0">
                          <a:solidFill>
                            <a:srgbClr val="201751"/>
                          </a:solidFill>
                          <a:effectLst/>
                        </a:rPr>
                        <a:t>n. a.</a:t>
                      </a:r>
                      <a:endParaRPr lang="en-GB" sz="1200" b="0" i="0" u="none" strike="noStrike" dirty="0">
                        <a:solidFill>
                          <a:srgbClr val="201751"/>
                        </a:solidFill>
                        <a:effectLst/>
                        <a:latin typeface="Arial" panose="020B0604020202020204" pitchFamily="34" charset="0"/>
                      </a:endParaRPr>
                    </a:p>
                  </a:txBody>
                  <a:tcPr marL="8143" marR="8143" marT="81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1200" u="none" strike="noStrike" dirty="0">
                          <a:solidFill>
                            <a:srgbClr val="201751"/>
                          </a:solidFill>
                          <a:effectLst/>
                        </a:rPr>
                        <a:t>n. a.</a:t>
                      </a:r>
                      <a:endParaRPr lang="en-GB" sz="1200" b="0" i="0" u="none" strike="noStrike" dirty="0">
                        <a:solidFill>
                          <a:srgbClr val="201751"/>
                        </a:solidFill>
                        <a:effectLst/>
                        <a:latin typeface="Arial" panose="020B0604020202020204" pitchFamily="34" charset="0"/>
                      </a:endParaRPr>
                    </a:p>
                  </a:txBody>
                  <a:tcPr marL="8143" marR="8143" marT="81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1200" u="none" strike="noStrike" dirty="0">
                          <a:solidFill>
                            <a:srgbClr val="201751"/>
                          </a:solidFill>
                          <a:effectLst/>
                        </a:rPr>
                        <a:t>n. a.</a:t>
                      </a:r>
                      <a:endParaRPr lang="en-GB" sz="1200" b="0" i="0" u="none" strike="noStrike" dirty="0">
                        <a:solidFill>
                          <a:srgbClr val="201751"/>
                        </a:solidFill>
                        <a:effectLst/>
                        <a:latin typeface="Arial" panose="020B0604020202020204" pitchFamily="34" charset="0"/>
                      </a:endParaRPr>
                    </a:p>
                  </a:txBody>
                  <a:tcPr marL="8143" marR="8143" marT="81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1200" u="none" strike="noStrike" dirty="0">
                          <a:solidFill>
                            <a:srgbClr val="201751"/>
                          </a:solidFill>
                          <a:effectLst/>
                        </a:rPr>
                        <a:t>n. a.</a:t>
                      </a:r>
                      <a:endParaRPr lang="en-GB" sz="1200" b="0" i="0" u="none" strike="noStrike" dirty="0">
                        <a:solidFill>
                          <a:srgbClr val="201751"/>
                        </a:solidFill>
                        <a:effectLst/>
                        <a:latin typeface="Arial" panose="020B0604020202020204" pitchFamily="34" charset="0"/>
                      </a:endParaRPr>
                    </a:p>
                  </a:txBody>
                  <a:tcPr marL="8143" marR="8143" marT="81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1200" u="none" strike="noStrike" dirty="0">
                          <a:solidFill>
                            <a:srgbClr val="201751"/>
                          </a:solidFill>
                          <a:effectLst/>
                        </a:rPr>
                        <a:t>n. a.</a:t>
                      </a:r>
                      <a:endParaRPr lang="en-GB" sz="1200" b="0" i="0" u="none" strike="noStrike" dirty="0">
                        <a:solidFill>
                          <a:srgbClr val="201751"/>
                        </a:solidFill>
                        <a:effectLst/>
                        <a:latin typeface="Arial" panose="020B0604020202020204" pitchFamily="34" charset="0"/>
                      </a:endParaRPr>
                    </a:p>
                  </a:txBody>
                  <a:tcPr marL="8143" marR="8143" marT="81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501744671"/>
                  </a:ext>
                </a:extLst>
              </a:tr>
            </a:tbl>
          </a:graphicData>
        </a:graphic>
      </p:graphicFrame>
      <p:sp>
        <p:nvSpPr>
          <p:cNvPr id="3" name="Date Placeholder 2">
            <a:extLst>
              <a:ext uri="{FF2B5EF4-FFF2-40B4-BE49-F238E27FC236}">
                <a16:creationId xmlns:a16="http://schemas.microsoft.com/office/drawing/2014/main" id="{25420348-3644-4EC1-ABFA-A1E58F234CBC}"/>
              </a:ext>
            </a:extLst>
          </p:cNvPr>
          <p:cNvSpPr>
            <a:spLocks noGrp="1"/>
          </p:cNvSpPr>
          <p:nvPr>
            <p:ph type="dt" sz="half" idx="10"/>
          </p:nvPr>
        </p:nvSpPr>
        <p:spPr/>
        <p:txBody>
          <a:bodyPr/>
          <a:lstStyle/>
          <a:p>
            <a:fld id="{F55E574E-400E-4D11-8B7C-020C0EDCDC15}" type="datetime3">
              <a:rPr lang="en-US" noProof="0" smtClean="0"/>
              <a:t>6 October 2020</a:t>
            </a:fld>
            <a:endParaRPr lang="en-US" noProof="0"/>
          </a:p>
        </p:txBody>
      </p:sp>
    </p:spTree>
    <p:extLst>
      <p:ext uri="{BB962C8B-B14F-4D97-AF65-F5344CB8AC3E}">
        <p14:creationId xmlns:p14="http://schemas.microsoft.com/office/powerpoint/2010/main" val="287111155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08B86C91-FD1F-424D-B525-9916A32661CA}"/>
              </a:ext>
            </a:extLst>
          </p:cNvPr>
          <p:cNvSpPr>
            <a:spLocks noGrp="1"/>
          </p:cNvSpPr>
          <p:nvPr>
            <p:ph type="ctrTitle"/>
          </p:nvPr>
        </p:nvSpPr>
        <p:spPr/>
        <p:txBody>
          <a:bodyPr/>
          <a:lstStyle/>
          <a:p>
            <a:r>
              <a:rPr lang="de-DE" dirty="0" err="1"/>
              <a:t>Thank</a:t>
            </a:r>
            <a:r>
              <a:rPr lang="de-DE" dirty="0"/>
              <a:t> </a:t>
            </a:r>
            <a:r>
              <a:rPr lang="de-DE" dirty="0" err="1"/>
              <a:t>you</a:t>
            </a:r>
            <a:r>
              <a:rPr lang="de-DE" dirty="0"/>
              <a:t>!</a:t>
            </a:r>
            <a:endParaRPr lang="en-US" dirty="0"/>
          </a:p>
        </p:txBody>
      </p:sp>
      <p:sp>
        <p:nvSpPr>
          <p:cNvPr id="4" name="Date Placeholder 3">
            <a:extLst>
              <a:ext uri="{FF2B5EF4-FFF2-40B4-BE49-F238E27FC236}">
                <a16:creationId xmlns:a16="http://schemas.microsoft.com/office/drawing/2014/main" id="{BCB5A75E-A29B-4319-9E14-56B025112C83}"/>
              </a:ext>
            </a:extLst>
          </p:cNvPr>
          <p:cNvSpPr>
            <a:spLocks noGrp="1"/>
          </p:cNvSpPr>
          <p:nvPr>
            <p:ph type="dt" sz="half" idx="4294967295"/>
          </p:nvPr>
        </p:nvSpPr>
        <p:spPr>
          <a:xfrm>
            <a:off x="10823575" y="6356350"/>
            <a:ext cx="1368425" cy="158750"/>
          </a:xfrm>
        </p:spPr>
        <p:txBody>
          <a:bodyPr/>
          <a:lstStyle/>
          <a:p>
            <a:fld id="{A9A0D247-8106-49ED-BD76-3CEF61A41586}" type="datetime3">
              <a:rPr lang="en-US" noProof="0" smtClean="0"/>
              <a:t>6 October 2020</a:t>
            </a:fld>
            <a:endParaRPr lang="en-US" noProof="0"/>
          </a:p>
        </p:txBody>
      </p:sp>
      <p:sp>
        <p:nvSpPr>
          <p:cNvPr id="5" name="Slide Number Placeholder 4">
            <a:extLst>
              <a:ext uri="{FF2B5EF4-FFF2-40B4-BE49-F238E27FC236}">
                <a16:creationId xmlns:a16="http://schemas.microsoft.com/office/drawing/2014/main" id="{E7130A8F-15CF-479A-BF68-51EDB5855F5A}"/>
              </a:ext>
            </a:extLst>
          </p:cNvPr>
          <p:cNvSpPr>
            <a:spLocks noGrp="1"/>
          </p:cNvSpPr>
          <p:nvPr>
            <p:ph type="sldNum" sz="quarter" idx="4294967295"/>
          </p:nvPr>
        </p:nvSpPr>
        <p:spPr>
          <a:xfrm>
            <a:off x="11328400" y="6356350"/>
            <a:ext cx="863600" cy="153988"/>
          </a:xfrm>
        </p:spPr>
        <p:txBody>
          <a:bodyPr/>
          <a:lstStyle/>
          <a:p>
            <a:fld id="{62CB3E74-FC4B-418A-B5F6-72ED80208EB2}" type="slidenum">
              <a:rPr lang="en-US" noProof="0" smtClean="0"/>
              <a:pPr/>
              <a:t>32</a:t>
            </a:fld>
            <a:endParaRPr lang="en-US" noProof="0"/>
          </a:p>
        </p:txBody>
      </p:sp>
    </p:spTree>
    <p:extLst>
      <p:ext uri="{BB962C8B-B14F-4D97-AF65-F5344CB8AC3E}">
        <p14:creationId xmlns:p14="http://schemas.microsoft.com/office/powerpoint/2010/main" val="325805879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9535A2C6-1CC6-42EA-94A7-2D4206D877EF}"/>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2531" name="think-cell Slide" r:id="rId5" imgW="286" imgH="286" progId="TCLayout.ActiveDocument.1">
                  <p:embed/>
                </p:oleObj>
              </mc:Choice>
              <mc:Fallback>
                <p:oleObj name="think-cell Slide" r:id="rId5" imgW="286" imgH="286" progId="TCLayout.ActiveDocument.1">
                  <p:embed/>
                  <p:pic>
                    <p:nvPicPr>
                      <p:cNvPr id="6" name="Object 5" hidden="1">
                        <a:extLst>
                          <a:ext uri="{FF2B5EF4-FFF2-40B4-BE49-F238E27FC236}">
                            <a16:creationId xmlns:a16="http://schemas.microsoft.com/office/drawing/2014/main" id="{9535A2C6-1CC6-42EA-94A7-2D4206D877EF}"/>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7A9BBB18-63FE-4343-A95D-BF68B20E62BE}"/>
              </a:ext>
            </a:extLst>
          </p:cNvPr>
          <p:cNvSpPr>
            <a:spLocks noGrp="1"/>
          </p:cNvSpPr>
          <p:nvPr>
            <p:ph type="title"/>
          </p:nvPr>
        </p:nvSpPr>
        <p:spPr/>
        <p:txBody>
          <a:bodyPr/>
          <a:lstStyle/>
          <a:p>
            <a:r>
              <a:rPr lang="en-US"/>
              <a:t>Disclaimer</a:t>
            </a:r>
          </a:p>
        </p:txBody>
      </p:sp>
      <p:sp>
        <p:nvSpPr>
          <p:cNvPr id="5" name="Textplatzhalter 4">
            <a:extLst>
              <a:ext uri="{FF2B5EF4-FFF2-40B4-BE49-F238E27FC236}">
                <a16:creationId xmlns:a16="http://schemas.microsoft.com/office/drawing/2014/main" id="{01F75CAE-C5F9-4D79-942A-E4B1BD2FEE9B}"/>
              </a:ext>
            </a:extLst>
          </p:cNvPr>
          <p:cNvSpPr>
            <a:spLocks noGrp="1"/>
          </p:cNvSpPr>
          <p:nvPr>
            <p:ph type="body" sz="quarter" idx="12"/>
          </p:nvPr>
        </p:nvSpPr>
        <p:spPr/>
        <p:txBody>
          <a:bodyPr/>
          <a:lstStyle/>
          <a:p>
            <a:r>
              <a:rPr lang="en-US"/>
              <a:t>© Eurex 2020</a:t>
            </a:r>
          </a:p>
          <a:p>
            <a:r>
              <a:rPr lang="en-US"/>
              <a:t>Deutsche Börse AG (DBAG), Clearstream Banking AG (Clearstream), Eurex Frankfurt AG, Eurex Clearing AG (Eurex Clearing) and Eurex Repo GmbH (Eurex Repo) are corporate entities and are registered under German law. Eurex Global Derivatives AG is a corporate entity and is registered under Swiss law. Clearstream Banking S.A. is a corporate entity and is registered under Luxembourg law. Deutsche Boerse Asia Holding Pte. Ltd., Eurex Clearing Asia Pte. Ltd. and Eurex Exchange Asia Pte. Ltd are corporate entities and are registered under Singapore law. Eurex Frankfurt AG (Eurex) is the administrating and operating institution of Eurex Deutschland. Eurex Deutschland is in the following referred to as the “Eurex Exchange”. </a:t>
            </a:r>
          </a:p>
          <a:p>
            <a:r>
              <a:rPr lang="en-US"/>
              <a:t>All intellectual property, proprietary and other rights and interests in this publication and the subject matter hereof (other than certain trademarks and service marks listed below) are owned by DBAG and its affiliates and subsidiaries including, without limitation, all patent, registered design, copyright, trademark and service mark rights. While reasonable care has been taken in the preparation of this publication to provide details that are accurate and not misleading at the time of publication DBAG, Clearstream, Eurex, Eurex Clearing, Eurex Repo as well as the Eurex Exchange and their respective servants and agents (a) do not make any representations or warranties regarding the information contained herein, whether express or implied, including without limitation any implied warranty of merchantability or fitness for a particular purpose or any warranty with respect to the accuracy, correctness, quality, completeness or timeliness of such information, and (b) shall not be responsible or liable for any third party’s use of any information contained herein under any circumstances, including, without limitation, in connection with actual trading or otherwise or for any errors or omissions contained in this publication. </a:t>
            </a:r>
          </a:p>
          <a:p>
            <a:r>
              <a:rPr lang="en-US"/>
              <a:t>This publication is published for information purposes only and shall not constitute investment advice respectively does not constitute an offer, solicitation or recommendation to acquire or dispose of any investment or to engage in any other transaction. This publication is not intended for solicitation purposes but only for use as general information. </a:t>
            </a:r>
            <a:br>
              <a:rPr lang="en-US"/>
            </a:br>
            <a:r>
              <a:rPr lang="en-US"/>
              <a:t>All descriptions, examples and calculations contained in this publication are for illustrative purposes only. </a:t>
            </a:r>
          </a:p>
          <a:p>
            <a:r>
              <a:rPr lang="en-US"/>
              <a:t>Eurex and Eurex Clearing offer services directly to members of the Eurex Exchange respectively to clearing members of Eurex Clearing. Those who desire to trade any products available on the Eurex market or who desire to offer and sell any such products to others or who desire to possess a clearing license of Eurex Clearing in order to participate in the clearing process provided by Eurex Clearing, should consider legal and regulatory requirements of those jurisdictions relevant to them, as well as the risks associated with such products, before doing so.</a:t>
            </a:r>
          </a:p>
          <a:p>
            <a:r>
              <a:rPr lang="en-US"/>
              <a:t>Only Eurex derivatives that are CFTC-approved may be traded via direct access in the United States or by United States persons.  A complete, up-to-date list of Eurex derivatives that are CFTC-approved is available at: http://www.eurexchange.com/exchange-en/products/eurex-derivatives-us.  In addition, Eurex representatives and participants may familiarise U.S. Qualified Institutional Buyers (QIBs) and broker-dealers with certain eligible Eurex</a:t>
            </a:r>
          </a:p>
          <a:p>
            <a:endParaRPr lang="en-US"/>
          </a:p>
          <a:p>
            <a:endParaRPr lang="en-US"/>
          </a:p>
          <a:p>
            <a:endParaRPr lang="en-US"/>
          </a:p>
          <a:p>
            <a:r>
              <a:rPr lang="en-US"/>
              <a:t>equity options and equity index options pursuant to the terms of the SEC’s July 1, 2013 Class No-Action Relief.  A complete, up-to-date list of Eurex options that are eligible under the SEC Class No-Action Relief is available at: http://www.eurexchange.com/exchange-en/products/eurex-derivatives-us/eurex-options-in-the-us-for-eligible-customers... Lastly, U.S. QIBs and broker-dealers trading on behalf of QIBs may trade certain single-security futures and narrow-based security index futures subject to terms and conditions of the SEC’s Exchange Act Release No. 60,194 (June 30, 2009), 74 Fed. Reg. 32,200 (July 7, 2009) and the CFTC’s Division of Clearing and Intermediary Oversight Advisory Concerning the Offer and Sale of Foreign Security Futures Products to Customers Located in the United States (June 8, 2010).</a:t>
            </a:r>
          </a:p>
          <a:p>
            <a:r>
              <a:rPr lang="en-US" b="1"/>
              <a:t>Trademarks and Service Marks</a:t>
            </a:r>
          </a:p>
          <a:p>
            <a:r>
              <a:rPr lang="en-US"/>
              <a:t>Buxl®, DAX®, DivDAX®, eb.rexx®, Eurex®, Eurex Repo®, Eurex Strategy WizardSM, Euro GC Pooling®, FDAX®, FWB®, GC Pooling®,,GCPI®, MDAX®, ODAX®, SDAX®, TecDAX®, USD GC Pooling®, VDAX®, VDAX-NEW® and Xetra® are registered trademarks of DBAG. All MSCI indexes are service marks and the exclusive property of MSCI Barra. ATX®, ATX® five, CECE® and RDX® are registered trademarks of Vienna Stock Exchange AG. IPD® UK Quarterly Indexes are registered trademarks of Investment Property Databank Ltd. IPD and have been licensed for the use by Eurex for derivatives. SLI®, SMI® and SMIM® are registered trademarks of SIX Swiss Exchange AG. The STOXX® indexes, the data included therein and the trademarks used in the index names are the intellectual property of STOXX Limited and/or its licensors Eurex derivatives based on the STOXX® indexes are in no way sponsored, endorsed, sold or promoted by STOXX and its licensors and neither STOXX nor its licensors shall have any liability with respect thereto. Bloomberg Commodity IndexSM and any related sub-indexes are service marks of Bloomberg L.P. PCS® and Property Claim Services® are registered trademarks of ISO Services, Inc. Korea Exchange, KRX, KOSPI and KOSPI 200 are registered trademarks of Korea Exchange Inc. BSE and SENSEX are trademarks/service marks of Bombay Stock Exchange (BSE) and all rights accruing from the same, statutory or otherwise, wholly vest with BSE. Any violation of the above would constitute an offence under the laws of India and international treaties governing the same. </a:t>
            </a:r>
            <a:br>
              <a:rPr lang="en-US"/>
            </a:br>
            <a:r>
              <a:rPr lang="en-US"/>
              <a:t>The names of other companies and third party products may be trademarks or service marks of their respective owners.</a:t>
            </a:r>
          </a:p>
          <a:p>
            <a:r>
              <a:rPr lang="en-US"/>
              <a:t>Eurex Deutschland qualifies as manufacturer of packaged retail and insurance-based investment products (PRIIPs) under Regulation (EU) No 1286/2014 on key information documents for packaged retail and insurance-based investment products (PRIIPs Regulation), and provides key information documents (KIDs) covering PRIIPs traded on Eurex Deutschland on its website under the following link: http://www.eurexchange.com/exchange-en/resources/regulations/eu-regulations/priips-kids.</a:t>
            </a:r>
          </a:p>
          <a:p>
            <a:r>
              <a:rPr lang="en-US"/>
              <a:t>In addition, according to Art. 14(1) PRIIPs Regulation the person advising on, or selling, a PRIIP shall provide the KID to retail investors free of charge.</a:t>
            </a:r>
          </a:p>
          <a:p>
            <a:endParaRPr lang="en-US"/>
          </a:p>
          <a:p>
            <a:endParaRPr lang="en-US"/>
          </a:p>
        </p:txBody>
      </p:sp>
      <p:sp>
        <p:nvSpPr>
          <p:cNvPr id="8" name="Slide Number Placeholder 7">
            <a:extLst>
              <a:ext uri="{FF2B5EF4-FFF2-40B4-BE49-F238E27FC236}">
                <a16:creationId xmlns:a16="http://schemas.microsoft.com/office/drawing/2014/main" id="{9D055B6F-B37F-42F4-85C2-80F29AA02CDA}"/>
              </a:ext>
            </a:extLst>
          </p:cNvPr>
          <p:cNvSpPr>
            <a:spLocks noGrp="1"/>
          </p:cNvSpPr>
          <p:nvPr>
            <p:ph type="sldNum" sz="quarter" idx="14"/>
          </p:nvPr>
        </p:nvSpPr>
        <p:spPr/>
        <p:txBody>
          <a:bodyPr/>
          <a:lstStyle/>
          <a:p>
            <a:fld id="{62CB3E74-FC4B-418A-B5F6-72ED80208EB2}" type="slidenum">
              <a:rPr lang="en-US" smtClean="0"/>
              <a:pPr/>
              <a:t>33</a:t>
            </a:fld>
            <a:endParaRPr lang="en-US"/>
          </a:p>
        </p:txBody>
      </p:sp>
      <p:sp>
        <p:nvSpPr>
          <p:cNvPr id="3" name="Date Placeholder 2">
            <a:extLst>
              <a:ext uri="{FF2B5EF4-FFF2-40B4-BE49-F238E27FC236}">
                <a16:creationId xmlns:a16="http://schemas.microsoft.com/office/drawing/2014/main" id="{3195D4BD-C57F-4868-91FF-564A6D3F57DF}"/>
              </a:ext>
            </a:extLst>
          </p:cNvPr>
          <p:cNvSpPr>
            <a:spLocks noGrp="1"/>
          </p:cNvSpPr>
          <p:nvPr>
            <p:ph type="dt" sz="half" idx="13"/>
          </p:nvPr>
        </p:nvSpPr>
        <p:spPr/>
        <p:txBody>
          <a:bodyPr/>
          <a:lstStyle/>
          <a:p>
            <a:fld id="{E701A89F-A450-4499-8C80-FF60A3DD15EC}" type="datetime3">
              <a:rPr lang="en-US" noProof="0" smtClean="0"/>
              <a:t>6 October 2020</a:t>
            </a:fld>
            <a:endParaRPr lang="en-US" noProof="0"/>
          </a:p>
        </p:txBody>
      </p:sp>
    </p:spTree>
    <p:extLst>
      <p:ext uri="{BB962C8B-B14F-4D97-AF65-F5344CB8AC3E}">
        <p14:creationId xmlns:p14="http://schemas.microsoft.com/office/powerpoint/2010/main" val="16568438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FD5450-FACD-428F-B96C-61FC18F6266D}"/>
              </a:ext>
            </a:extLst>
          </p:cNvPr>
          <p:cNvSpPr>
            <a:spLocks noGrp="1"/>
          </p:cNvSpPr>
          <p:nvPr>
            <p:ph type="title"/>
          </p:nvPr>
        </p:nvSpPr>
        <p:spPr/>
        <p:txBody>
          <a:bodyPr/>
          <a:lstStyle/>
          <a:p>
            <a:r>
              <a:rPr lang="en-SG" dirty="0"/>
              <a:t>Buy-Side Clients Flows have increased as more become aware of Eurex offering</a:t>
            </a:r>
            <a:br>
              <a:rPr lang="en-SG" dirty="0"/>
            </a:br>
            <a:r>
              <a:rPr lang="en-GB" sz="2000" b="0" dirty="0"/>
              <a:t>Buy-side positions now represent almost 27% of </a:t>
            </a:r>
            <a:r>
              <a:rPr lang="en-GB" sz="2000" b="0" dirty="0" err="1"/>
              <a:t>Eurex’s</a:t>
            </a:r>
            <a:r>
              <a:rPr lang="en-GB" sz="2000" b="0" dirty="0"/>
              <a:t> MSCI derivatives flow </a:t>
            </a:r>
            <a:br>
              <a:rPr lang="en-SG" dirty="0"/>
            </a:br>
            <a:endParaRPr lang="en-GB" sz="2000" dirty="0">
              <a:solidFill>
                <a:srgbClr val="00CE7D"/>
              </a:solidFill>
            </a:endParaRPr>
          </a:p>
        </p:txBody>
      </p:sp>
      <p:sp>
        <p:nvSpPr>
          <p:cNvPr id="4" name="Content Placeholder 3">
            <a:extLst>
              <a:ext uri="{FF2B5EF4-FFF2-40B4-BE49-F238E27FC236}">
                <a16:creationId xmlns:a16="http://schemas.microsoft.com/office/drawing/2014/main" id="{9BB71577-68CF-445E-A9F2-09A2E227E399}"/>
              </a:ext>
            </a:extLst>
          </p:cNvPr>
          <p:cNvSpPr>
            <a:spLocks noGrp="1"/>
          </p:cNvSpPr>
          <p:nvPr>
            <p:ph sz="quarter" idx="17"/>
          </p:nvPr>
        </p:nvSpPr>
        <p:spPr>
          <a:xfrm>
            <a:off x="8075613" y="1916114"/>
            <a:ext cx="3529012" cy="2820854"/>
          </a:xfrm>
          <a:solidFill>
            <a:srgbClr val="F3F3F3"/>
          </a:solidFill>
        </p:spPr>
        <p:txBody>
          <a:bodyPr lIns="91440" tIns="91440" rIns="91440" bIns="91440"/>
          <a:lstStyle/>
          <a:p>
            <a:r>
              <a:rPr lang="en-SG" sz="1400" b="1" dirty="0"/>
              <a:t>By the </a:t>
            </a:r>
            <a:r>
              <a:rPr lang="en-SG" sz="1400" b="1" dirty="0">
                <a:solidFill>
                  <a:srgbClr val="201751"/>
                </a:solidFill>
              </a:rPr>
              <a:t>numbers</a:t>
            </a:r>
            <a:r>
              <a:rPr lang="en-SG" sz="1400" b="1" dirty="0"/>
              <a:t>: </a:t>
            </a:r>
          </a:p>
          <a:p>
            <a:endParaRPr lang="en-SG" sz="1400" dirty="0"/>
          </a:p>
          <a:p>
            <a:pPr marL="342900" indent="-342900">
              <a:lnSpc>
                <a:spcPct val="100000"/>
              </a:lnSpc>
              <a:spcAft>
                <a:spcPts val="1200"/>
              </a:spcAft>
              <a:buFont typeface="Wingdings" panose="05000000000000000000" pitchFamily="2" charset="2"/>
              <a:buChar char="§"/>
            </a:pPr>
            <a:r>
              <a:rPr lang="en-GB" sz="1400" b="1" dirty="0"/>
              <a:t>Over 40 </a:t>
            </a:r>
            <a:r>
              <a:rPr lang="en-GB" sz="1400" dirty="0"/>
              <a:t>buy-side firms are already active on </a:t>
            </a:r>
            <a:r>
              <a:rPr lang="en-GB" sz="1400" dirty="0" err="1"/>
              <a:t>Eurex</a:t>
            </a:r>
            <a:r>
              <a:rPr lang="en-GB" sz="1400" dirty="0"/>
              <a:t> MSCI products </a:t>
            </a:r>
          </a:p>
          <a:p>
            <a:pPr marL="342900" indent="-342900">
              <a:lnSpc>
                <a:spcPct val="100000"/>
              </a:lnSpc>
              <a:spcAft>
                <a:spcPts val="1200"/>
              </a:spcAft>
              <a:buFont typeface="Wingdings" panose="05000000000000000000" pitchFamily="2" charset="2"/>
              <a:buChar char="§"/>
            </a:pPr>
            <a:r>
              <a:rPr lang="en-GB" sz="1400" dirty="0"/>
              <a:t>An </a:t>
            </a:r>
            <a:r>
              <a:rPr lang="en-GB" sz="1400" b="1" dirty="0"/>
              <a:t>additional 85</a:t>
            </a:r>
            <a:r>
              <a:rPr lang="en-GB" sz="1400" dirty="0"/>
              <a:t> buy-side firms are waiting on side-lines for liquidity and OI to improve</a:t>
            </a:r>
          </a:p>
          <a:p>
            <a:pPr marL="342900" indent="-342900">
              <a:lnSpc>
                <a:spcPct val="100000"/>
              </a:lnSpc>
              <a:spcAft>
                <a:spcPts val="1200"/>
              </a:spcAft>
              <a:buFont typeface="Wingdings" panose="05000000000000000000" pitchFamily="2" charset="2"/>
              <a:buChar char="§"/>
            </a:pPr>
            <a:r>
              <a:rPr lang="en-GB" sz="1400" dirty="0" err="1"/>
              <a:t>Eurex</a:t>
            </a:r>
            <a:r>
              <a:rPr lang="en-GB" sz="1400" dirty="0"/>
              <a:t> has relationships with </a:t>
            </a:r>
            <a:r>
              <a:rPr lang="en-GB" sz="1400" b="1" dirty="0"/>
              <a:t>over</a:t>
            </a:r>
            <a:r>
              <a:rPr lang="en-GB" sz="1400" dirty="0"/>
              <a:t> </a:t>
            </a:r>
            <a:r>
              <a:rPr lang="en-GB" sz="1400" b="1" dirty="0"/>
              <a:t>500</a:t>
            </a:r>
            <a:r>
              <a:rPr lang="en-GB" sz="1400" dirty="0"/>
              <a:t> buy-side firms globally that will be leveraged </a:t>
            </a:r>
          </a:p>
          <a:p>
            <a:pPr marL="342900" indent="-342900">
              <a:buFont typeface="Wingdings" panose="05000000000000000000" pitchFamily="2" charset="2"/>
              <a:buChar char="§"/>
            </a:pPr>
            <a:endParaRPr lang="en-GB" sz="1400" dirty="0"/>
          </a:p>
        </p:txBody>
      </p:sp>
      <p:sp>
        <p:nvSpPr>
          <p:cNvPr id="6" name="Slide Number Placeholder 5">
            <a:extLst>
              <a:ext uri="{FF2B5EF4-FFF2-40B4-BE49-F238E27FC236}">
                <a16:creationId xmlns:a16="http://schemas.microsoft.com/office/drawing/2014/main" id="{BD06F80B-C693-4DCD-BC2C-A1BA822447EE}"/>
              </a:ext>
            </a:extLst>
          </p:cNvPr>
          <p:cNvSpPr>
            <a:spLocks noGrp="1"/>
          </p:cNvSpPr>
          <p:nvPr>
            <p:ph type="sldNum" sz="quarter" idx="19"/>
          </p:nvPr>
        </p:nvSpPr>
        <p:spPr/>
        <p:txBody>
          <a:bodyPr/>
          <a:lstStyle/>
          <a:p>
            <a:fld id="{62CB3E74-FC4B-418A-B5F6-72ED80208EB2}" type="slidenum">
              <a:rPr lang="en-US" noProof="0" smtClean="0"/>
              <a:pPr/>
              <a:t>4</a:t>
            </a:fld>
            <a:endParaRPr lang="en-US" noProof="0" dirty="0"/>
          </a:p>
        </p:txBody>
      </p:sp>
      <p:graphicFrame>
        <p:nvGraphicFramePr>
          <p:cNvPr id="7" name="Content Placeholder 6">
            <a:extLst>
              <a:ext uri="{FF2B5EF4-FFF2-40B4-BE49-F238E27FC236}">
                <a16:creationId xmlns:a16="http://schemas.microsoft.com/office/drawing/2014/main" id="{CE00D2FE-44D2-41DA-AE7D-EABFAF058ACB}"/>
              </a:ext>
            </a:extLst>
          </p:cNvPr>
          <p:cNvGraphicFramePr>
            <a:graphicFrameLocks noGrp="1"/>
          </p:cNvGraphicFramePr>
          <p:nvPr>
            <p:ph sz="quarter" idx="16"/>
            <p:extLst>
              <p:ext uri="{D42A27DB-BD31-4B8C-83A1-F6EECF244321}">
                <p14:modId xmlns:p14="http://schemas.microsoft.com/office/powerpoint/2010/main" val="3868570455"/>
              </p:ext>
            </p:extLst>
          </p:nvPr>
        </p:nvGraphicFramePr>
        <p:xfrm>
          <a:off x="457200" y="1924050"/>
          <a:ext cx="7214645" cy="2812918"/>
        </p:xfrm>
        <a:graphic>
          <a:graphicData uri="http://schemas.openxmlformats.org/drawingml/2006/chart">
            <c:chart xmlns:c="http://schemas.openxmlformats.org/drawingml/2006/chart" xmlns:r="http://schemas.openxmlformats.org/officeDocument/2006/relationships" r:id="rId3"/>
          </a:graphicData>
        </a:graphic>
      </p:graphicFrame>
      <p:sp>
        <p:nvSpPr>
          <p:cNvPr id="3" name="Date Placeholder 2">
            <a:extLst>
              <a:ext uri="{FF2B5EF4-FFF2-40B4-BE49-F238E27FC236}">
                <a16:creationId xmlns:a16="http://schemas.microsoft.com/office/drawing/2014/main" id="{4431FD75-9599-4446-B3F1-1C7D956ABF51}"/>
              </a:ext>
            </a:extLst>
          </p:cNvPr>
          <p:cNvSpPr>
            <a:spLocks noGrp="1"/>
          </p:cNvSpPr>
          <p:nvPr>
            <p:ph type="dt" sz="half" idx="18"/>
          </p:nvPr>
        </p:nvSpPr>
        <p:spPr/>
        <p:txBody>
          <a:bodyPr/>
          <a:lstStyle/>
          <a:p>
            <a:fld id="{7A23FA69-08E5-44A5-B599-C08D421BCD1E}" type="datetime3">
              <a:rPr lang="en-US" noProof="0" smtClean="0"/>
              <a:t>6 October 2020</a:t>
            </a:fld>
            <a:endParaRPr lang="en-US" noProof="0"/>
          </a:p>
        </p:txBody>
      </p:sp>
      <p:sp>
        <p:nvSpPr>
          <p:cNvPr id="12" name="TextBox 11">
            <a:extLst>
              <a:ext uri="{FF2B5EF4-FFF2-40B4-BE49-F238E27FC236}">
                <a16:creationId xmlns:a16="http://schemas.microsoft.com/office/drawing/2014/main" id="{21CD4805-BA3E-450A-B851-575BC4909E6E}"/>
              </a:ext>
            </a:extLst>
          </p:cNvPr>
          <p:cNvSpPr txBox="1"/>
          <p:nvPr/>
        </p:nvSpPr>
        <p:spPr>
          <a:xfrm>
            <a:off x="587375" y="5105400"/>
            <a:ext cx="11017250" cy="1023938"/>
          </a:xfrm>
          <a:prstGeom prst="rect">
            <a:avLst/>
          </a:prstGeom>
          <a:noFill/>
        </p:spPr>
        <p:txBody>
          <a:bodyPr wrap="square" lIns="0" tIns="0" rIns="0" bIns="0" rtlCol="0">
            <a:noAutofit/>
          </a:bodyPr>
          <a:lstStyle/>
          <a:p>
            <a:pPr marL="265113" indent="-265113">
              <a:buFont typeface="Wingdings" panose="05000000000000000000" pitchFamily="2" charset="2"/>
              <a:buChar char="§"/>
            </a:pPr>
            <a:r>
              <a:rPr lang="en-GB" sz="1400" dirty="0"/>
              <a:t>With UMR Rules coming into play over the next 2 years, we expect this flow to become stronger</a:t>
            </a:r>
          </a:p>
          <a:p>
            <a:pPr marL="530225" lvl="2" indent="-265113"/>
            <a:r>
              <a:rPr lang="en-GB" sz="1400" dirty="0"/>
              <a:t>Conversations have already started with buy-side clients and dealers on how to optimize this shift</a:t>
            </a:r>
          </a:p>
          <a:p>
            <a:pPr marL="342900" indent="-342900">
              <a:buFont typeface="Wingdings" panose="05000000000000000000" pitchFamily="2" charset="2"/>
              <a:buChar char="§"/>
            </a:pPr>
            <a:r>
              <a:rPr lang="en-GB" sz="1400" dirty="0"/>
              <a:t>Partnerships with sell side in core regions and the expansion of Eurex buy-side outreach in Korea, China, Australia, Brazil, Mexico, Middle East – will fuel added flows</a:t>
            </a:r>
          </a:p>
          <a:p>
            <a:pPr marL="342900" indent="-342900">
              <a:buFont typeface="Wingdings" panose="05000000000000000000" pitchFamily="2" charset="2"/>
              <a:buChar char="§"/>
            </a:pPr>
            <a:r>
              <a:rPr lang="en-GB" sz="1400" dirty="0"/>
              <a:t>Growth in order book volumes will bring in more hedge funds globally</a:t>
            </a:r>
          </a:p>
        </p:txBody>
      </p:sp>
    </p:spTree>
    <p:extLst>
      <p:ext uri="{BB962C8B-B14F-4D97-AF65-F5344CB8AC3E}">
        <p14:creationId xmlns:p14="http://schemas.microsoft.com/office/powerpoint/2010/main" val="2242885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B677ED92-EA6F-4C2D-8855-348A13616990}"/>
              </a:ext>
            </a:extLst>
          </p:cNvPr>
          <p:cNvSpPr>
            <a:spLocks noGrp="1"/>
          </p:cNvSpPr>
          <p:nvPr>
            <p:ph type="title"/>
          </p:nvPr>
        </p:nvSpPr>
        <p:spPr>
          <a:xfrm>
            <a:off x="587376" y="368300"/>
            <a:ext cx="11017251" cy="468412"/>
          </a:xfrm>
        </p:spPr>
        <p:txBody>
          <a:bodyPr/>
          <a:lstStyle/>
          <a:p>
            <a:r>
              <a:rPr lang="en-US" sz="3000" dirty="0"/>
              <a:t>Growth drivers for Eurex MSCI derivatives</a:t>
            </a:r>
          </a:p>
        </p:txBody>
      </p:sp>
      <p:sp>
        <p:nvSpPr>
          <p:cNvPr id="8" name="Content Placeholder 7">
            <a:extLst>
              <a:ext uri="{FF2B5EF4-FFF2-40B4-BE49-F238E27FC236}">
                <a16:creationId xmlns:a16="http://schemas.microsoft.com/office/drawing/2014/main" id="{21CC3A4C-56BA-4F64-888D-D7186199CC73}"/>
              </a:ext>
            </a:extLst>
          </p:cNvPr>
          <p:cNvSpPr>
            <a:spLocks noGrp="1"/>
          </p:cNvSpPr>
          <p:nvPr>
            <p:ph sz="quarter" idx="16"/>
          </p:nvPr>
        </p:nvSpPr>
        <p:spPr>
          <a:xfrm>
            <a:off x="587377" y="1916113"/>
            <a:ext cx="5400674" cy="4213226"/>
          </a:xfrm>
        </p:spPr>
        <p:txBody>
          <a:bodyPr/>
          <a:lstStyle/>
          <a:p>
            <a:r>
              <a:rPr lang="en-US" sz="1600" b="1" dirty="0">
                <a:solidFill>
                  <a:srgbClr val="201751"/>
                </a:solidFill>
              </a:rPr>
              <a:t>1. Lower margin rates</a:t>
            </a:r>
          </a:p>
          <a:p>
            <a:pPr marL="265113" lvl="1" indent="-265113"/>
            <a:r>
              <a:rPr lang="en-GB" sz="1600" dirty="0" err="1">
                <a:solidFill>
                  <a:srgbClr val="201751"/>
                </a:solidFill>
              </a:rPr>
              <a:t>Eurex’s</a:t>
            </a:r>
            <a:r>
              <a:rPr lang="en-GB" sz="1600" dirty="0">
                <a:solidFill>
                  <a:srgbClr val="201751"/>
                </a:solidFill>
              </a:rPr>
              <a:t> Portfolio based margining methodology (PRISMA) offers the highest levels of cross-margin offsets across equity derivatives and capital efficiency</a:t>
            </a:r>
          </a:p>
          <a:p>
            <a:pPr marL="429750" lvl="1" indent="-285750">
              <a:buFont typeface="Arial" panose="020B0604020202020204" pitchFamily="34" charset="0"/>
              <a:buChar char="•"/>
            </a:pPr>
            <a:endParaRPr lang="en-GB" sz="1600" dirty="0">
              <a:solidFill>
                <a:srgbClr val="201751"/>
              </a:solidFill>
            </a:endParaRPr>
          </a:p>
          <a:p>
            <a:r>
              <a:rPr lang="en-GB" sz="1600" b="1" dirty="0">
                <a:solidFill>
                  <a:srgbClr val="201751"/>
                </a:solidFill>
                <a:sym typeface="Wingdings" panose="05000000000000000000" pitchFamily="2" charset="2"/>
              </a:rPr>
              <a:t>2. Wider b</a:t>
            </a:r>
            <a:r>
              <a:rPr lang="en-GB" sz="1600" b="1" dirty="0">
                <a:solidFill>
                  <a:srgbClr val="201751"/>
                </a:solidFill>
              </a:rPr>
              <a:t>readth of offering</a:t>
            </a:r>
          </a:p>
          <a:p>
            <a:pPr marL="265113" lvl="2" indent="-265113"/>
            <a:r>
              <a:rPr lang="en-GB" sz="1600" dirty="0">
                <a:solidFill>
                  <a:srgbClr val="201751"/>
                </a:solidFill>
              </a:rPr>
              <a:t>MSCI Futures: Eurex offers futures over 117 regional and country indexes</a:t>
            </a:r>
          </a:p>
          <a:p>
            <a:pPr marL="265113" lvl="2" indent="-265113"/>
            <a:r>
              <a:rPr lang="en-GB" sz="1600" dirty="0">
                <a:solidFill>
                  <a:srgbClr val="201751"/>
                </a:solidFill>
              </a:rPr>
              <a:t>MSCI Options: Eurex offers options over 20 regional and country indexes</a:t>
            </a:r>
          </a:p>
          <a:p>
            <a:pPr marL="288000" lvl="2" indent="-144000">
              <a:buFont typeface="Arial" panose="020B0604020202020204" pitchFamily="34" charset="0"/>
              <a:buChar char="•"/>
            </a:pPr>
            <a:endParaRPr lang="en-GB" sz="1600" dirty="0">
              <a:solidFill>
                <a:srgbClr val="201751"/>
              </a:solidFill>
            </a:endParaRPr>
          </a:p>
          <a:p>
            <a:r>
              <a:rPr lang="en-GB" sz="1600" b="1" dirty="0">
                <a:solidFill>
                  <a:srgbClr val="201751"/>
                </a:solidFill>
                <a:sym typeface="Wingdings" panose="05000000000000000000" pitchFamily="2" charset="2"/>
              </a:rPr>
              <a:t>3. Improving order book liquidity picture </a:t>
            </a:r>
          </a:p>
          <a:p>
            <a:pPr marL="265113" lvl="1" indent="-265113"/>
            <a:r>
              <a:rPr lang="en-GB" sz="1600" dirty="0">
                <a:solidFill>
                  <a:srgbClr val="201751"/>
                </a:solidFill>
              </a:rPr>
              <a:t>Market makers provide streaming quotes in all 3 time zones and on calendar spreads during roll periods</a:t>
            </a:r>
          </a:p>
        </p:txBody>
      </p:sp>
      <p:sp>
        <p:nvSpPr>
          <p:cNvPr id="9" name="Content Placeholder 8">
            <a:extLst>
              <a:ext uri="{FF2B5EF4-FFF2-40B4-BE49-F238E27FC236}">
                <a16:creationId xmlns:a16="http://schemas.microsoft.com/office/drawing/2014/main" id="{97B1DFCE-9C35-44F5-9571-79F8E44708FF}"/>
              </a:ext>
            </a:extLst>
          </p:cNvPr>
          <p:cNvSpPr>
            <a:spLocks noGrp="1"/>
          </p:cNvSpPr>
          <p:nvPr>
            <p:ph sz="quarter" idx="17"/>
          </p:nvPr>
        </p:nvSpPr>
        <p:spPr>
          <a:xfrm>
            <a:off x="6203952" y="1927226"/>
            <a:ext cx="5400675" cy="4213226"/>
          </a:xfrm>
        </p:spPr>
        <p:txBody>
          <a:bodyPr/>
          <a:lstStyle/>
          <a:p>
            <a:r>
              <a:rPr lang="en-GB" sz="1600" b="1" dirty="0">
                <a:solidFill>
                  <a:srgbClr val="201751"/>
                </a:solidFill>
                <a:sym typeface="Wingdings" panose="05000000000000000000" pitchFamily="2" charset="2"/>
              </a:rPr>
              <a:t>4. Extended trading hours covering all time zones</a:t>
            </a:r>
          </a:p>
          <a:p>
            <a:pPr marL="265113" lvl="1" indent="-265113"/>
            <a:r>
              <a:rPr lang="en-GB" sz="1600" dirty="0">
                <a:solidFill>
                  <a:srgbClr val="201751"/>
                </a:solidFill>
              </a:rPr>
              <a:t>Asian hours trading has been crucial to compete and price in Emerging Markets</a:t>
            </a:r>
          </a:p>
          <a:p>
            <a:pPr marL="429750" lvl="1" indent="-285750">
              <a:buFont typeface="Arial" panose="020B0604020202020204" pitchFamily="34" charset="0"/>
              <a:buChar char="•"/>
            </a:pPr>
            <a:endParaRPr lang="de-DE" sz="1600" dirty="0">
              <a:solidFill>
                <a:srgbClr val="201751"/>
              </a:solidFill>
            </a:endParaRPr>
          </a:p>
          <a:p>
            <a:r>
              <a:rPr lang="en-GB" sz="1600" b="1" dirty="0">
                <a:solidFill>
                  <a:srgbClr val="201751"/>
                </a:solidFill>
                <a:sym typeface="Wingdings" panose="05000000000000000000" pitchFamily="2" charset="2"/>
              </a:rPr>
              <a:t>5. Building a </a:t>
            </a:r>
            <a:r>
              <a:rPr lang="en-US" sz="1600" b="1" dirty="0">
                <a:solidFill>
                  <a:srgbClr val="201751"/>
                </a:solidFill>
              </a:rPr>
              <a:t>MSCI Derivatives Ecosystem</a:t>
            </a:r>
          </a:p>
          <a:p>
            <a:pPr marL="265113" lvl="2" indent="-265113"/>
            <a:r>
              <a:rPr lang="en-US" sz="1600" dirty="0">
                <a:solidFill>
                  <a:srgbClr val="201751"/>
                </a:solidFill>
              </a:rPr>
              <a:t>Derivatives on MSCI ESG Screened Indexes </a:t>
            </a:r>
          </a:p>
          <a:p>
            <a:pPr marL="265113" lvl="2" indent="-265113"/>
            <a:r>
              <a:rPr lang="en-GB" sz="1600" dirty="0">
                <a:solidFill>
                  <a:srgbClr val="201751"/>
                </a:solidFill>
              </a:rPr>
              <a:t>Futures on MSCI Dividend Point Indexes launched in      Q4 2019</a:t>
            </a:r>
          </a:p>
          <a:p>
            <a:pPr marL="265113" lvl="2" indent="-265113"/>
            <a:r>
              <a:rPr lang="en-GB" sz="1600" dirty="0">
                <a:solidFill>
                  <a:srgbClr val="201751"/>
                </a:solidFill>
              </a:rPr>
              <a:t>Total Return Futures on MSCI USA to build on success   of TRFs on SX5E</a:t>
            </a:r>
          </a:p>
          <a:p>
            <a:pPr lvl="2">
              <a:buFont typeface="Arial" panose="020B0604020202020204" pitchFamily="34" charset="0"/>
              <a:buChar char="•"/>
            </a:pPr>
            <a:endParaRPr lang="en-GB" sz="1600" dirty="0">
              <a:solidFill>
                <a:srgbClr val="201751"/>
              </a:solidFill>
            </a:endParaRPr>
          </a:p>
          <a:p>
            <a:endParaRPr lang="en-US" dirty="0"/>
          </a:p>
        </p:txBody>
      </p:sp>
      <p:sp>
        <p:nvSpPr>
          <p:cNvPr id="10" name="Slide Number Placeholder 6">
            <a:extLst>
              <a:ext uri="{FF2B5EF4-FFF2-40B4-BE49-F238E27FC236}">
                <a16:creationId xmlns:a16="http://schemas.microsoft.com/office/drawing/2014/main" id="{993B8C48-5366-4FC0-B082-07A77CF40C8C}"/>
              </a:ext>
            </a:extLst>
          </p:cNvPr>
          <p:cNvSpPr>
            <a:spLocks noGrp="1"/>
          </p:cNvSpPr>
          <p:nvPr>
            <p:ph type="sldNum" sz="quarter" idx="19"/>
          </p:nvPr>
        </p:nvSpPr>
        <p:spPr>
          <a:xfrm>
            <a:off x="6203950" y="6356350"/>
            <a:ext cx="864158" cy="154196"/>
          </a:xfrm>
        </p:spPr>
        <p:txBody>
          <a:bodyPr/>
          <a:lstStyle/>
          <a:p>
            <a:pPr marL="0" marR="0" lvl="0" indent="0" algn="l" defTabSz="914400" rtl="0" eaLnBrk="1" fontAlgn="auto" latinLnBrk="0" hangingPunct="1">
              <a:lnSpc>
                <a:spcPct val="110000"/>
              </a:lnSpc>
              <a:spcBef>
                <a:spcPts val="0"/>
              </a:spcBef>
              <a:spcAft>
                <a:spcPts val="0"/>
              </a:spcAft>
              <a:buClrTx/>
              <a:buSzTx/>
              <a:buFont typeface="Wingdings" panose="05000000000000000000" pitchFamily="2" charset="2"/>
              <a:buNone/>
              <a:tabLst/>
              <a:defRPr/>
            </a:pPr>
            <a:fld id="{62CB3E74-FC4B-418A-B5F6-72ED80208EB2}" type="slidenum">
              <a:rPr kumimoji="0" lang="en-US" sz="900" b="0" i="0" u="none" strike="noStrike" kern="1200" cap="none" spc="0" normalizeH="0" baseline="0" noProof="0" smtClean="0">
                <a:ln>
                  <a:noFill/>
                </a:ln>
                <a:solidFill>
                  <a:srgbClr val="201751"/>
                </a:solidFill>
                <a:effectLst/>
                <a:uLnTx/>
                <a:uFillTx/>
                <a:latin typeface="Arial"/>
                <a:ea typeface="+mn-ea"/>
                <a:cs typeface="+mn-cs"/>
              </a:rPr>
              <a:pPr marL="0" marR="0" lvl="0" indent="0" algn="l" defTabSz="914400" rtl="0" eaLnBrk="1" fontAlgn="auto" latinLnBrk="0" hangingPunct="1">
                <a:lnSpc>
                  <a:spcPct val="110000"/>
                </a:lnSpc>
                <a:spcBef>
                  <a:spcPts val="0"/>
                </a:spcBef>
                <a:spcAft>
                  <a:spcPts val="0"/>
                </a:spcAft>
                <a:buClrTx/>
                <a:buSzTx/>
                <a:buFont typeface="Wingdings" panose="05000000000000000000" pitchFamily="2" charset="2"/>
                <a:buNone/>
                <a:tabLst/>
                <a:defRPr/>
              </a:pPr>
              <a:t>5</a:t>
            </a:fld>
            <a:endParaRPr kumimoji="0" lang="en-US" sz="900" b="0" i="0" u="none" strike="noStrike" kern="1200" cap="none" spc="0" normalizeH="0" baseline="0" noProof="0" dirty="0">
              <a:ln>
                <a:noFill/>
              </a:ln>
              <a:solidFill>
                <a:srgbClr val="201751"/>
              </a:solidFill>
              <a:effectLst/>
              <a:uLnTx/>
              <a:uFillTx/>
              <a:latin typeface="Arial"/>
              <a:ea typeface="+mn-ea"/>
              <a:cs typeface="+mn-cs"/>
            </a:endParaRPr>
          </a:p>
        </p:txBody>
      </p:sp>
      <p:sp>
        <p:nvSpPr>
          <p:cNvPr id="2" name="Date Placeholder 1">
            <a:extLst>
              <a:ext uri="{FF2B5EF4-FFF2-40B4-BE49-F238E27FC236}">
                <a16:creationId xmlns:a16="http://schemas.microsoft.com/office/drawing/2014/main" id="{93F6EAEE-A519-4AD9-B20A-06017BE50AAE}"/>
              </a:ext>
            </a:extLst>
          </p:cNvPr>
          <p:cNvSpPr>
            <a:spLocks noGrp="1"/>
          </p:cNvSpPr>
          <p:nvPr>
            <p:ph type="dt" sz="half" idx="18"/>
          </p:nvPr>
        </p:nvSpPr>
        <p:spPr/>
        <p:txBody>
          <a:bodyPr/>
          <a:lstStyle/>
          <a:p>
            <a:fld id="{F1473A0D-27C4-482D-8530-549BBF448AFD}" type="datetime3">
              <a:rPr lang="en-US" noProof="0" smtClean="0"/>
              <a:t>6 October 2020</a:t>
            </a:fld>
            <a:endParaRPr lang="en-US" noProof="0"/>
          </a:p>
        </p:txBody>
      </p:sp>
    </p:spTree>
    <p:extLst>
      <p:ext uri="{BB962C8B-B14F-4D97-AF65-F5344CB8AC3E}">
        <p14:creationId xmlns:p14="http://schemas.microsoft.com/office/powerpoint/2010/main" val="31064360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16D5BBA2-B45D-424D-82F6-D951A1994F49}"/>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7411" name="think-cell Slide" r:id="rId5" imgW="286" imgH="286" progId="TCLayout.ActiveDocument.1">
                  <p:embed/>
                </p:oleObj>
              </mc:Choice>
              <mc:Fallback>
                <p:oleObj name="think-cell Slide" r:id="rId5" imgW="286" imgH="286" progId="TCLayout.ActiveDocument.1">
                  <p:embed/>
                  <p:pic>
                    <p:nvPicPr>
                      <p:cNvPr id="7" name="Object 6" hidden="1">
                        <a:extLst>
                          <a:ext uri="{FF2B5EF4-FFF2-40B4-BE49-F238E27FC236}">
                            <a16:creationId xmlns:a16="http://schemas.microsoft.com/office/drawing/2014/main" id="{16D5BBA2-B45D-424D-82F6-D951A1994F49}"/>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Title 4">
            <a:extLst>
              <a:ext uri="{FF2B5EF4-FFF2-40B4-BE49-F238E27FC236}">
                <a16:creationId xmlns:a16="http://schemas.microsoft.com/office/drawing/2014/main" id="{2590B9A1-C248-4D96-83D7-221694CC7B10}"/>
              </a:ext>
            </a:extLst>
          </p:cNvPr>
          <p:cNvSpPr>
            <a:spLocks noGrp="1"/>
          </p:cNvSpPr>
          <p:nvPr>
            <p:ph type="title"/>
          </p:nvPr>
        </p:nvSpPr>
        <p:spPr/>
        <p:txBody>
          <a:bodyPr/>
          <a:lstStyle/>
          <a:p>
            <a:r>
              <a:rPr lang="en-US" dirty="0"/>
              <a:t>Agenda</a:t>
            </a:r>
          </a:p>
        </p:txBody>
      </p:sp>
      <p:graphicFrame>
        <p:nvGraphicFramePr>
          <p:cNvPr id="8" name="Table 8">
            <a:extLst>
              <a:ext uri="{FF2B5EF4-FFF2-40B4-BE49-F238E27FC236}">
                <a16:creationId xmlns:a16="http://schemas.microsoft.com/office/drawing/2014/main" id="{5A76C9E8-CCD2-4315-8246-21867446295E}"/>
              </a:ext>
            </a:extLst>
          </p:cNvPr>
          <p:cNvGraphicFramePr>
            <a:graphicFrameLocks noGrp="1"/>
          </p:cNvGraphicFramePr>
          <p:nvPr>
            <p:ph idx="1"/>
            <p:extLst>
              <p:ext uri="{D42A27DB-BD31-4B8C-83A1-F6EECF244321}">
                <p14:modId xmlns:p14="http://schemas.microsoft.com/office/powerpoint/2010/main" val="2213063722"/>
              </p:ext>
            </p:extLst>
          </p:nvPr>
        </p:nvGraphicFramePr>
        <p:xfrm>
          <a:off x="587375" y="1700213"/>
          <a:ext cx="10620000" cy="2878647"/>
        </p:xfrm>
        <a:graphic>
          <a:graphicData uri="http://schemas.openxmlformats.org/drawingml/2006/table">
            <a:tbl>
              <a:tblPr firstRow="1" bandRow="1">
                <a:tableStyleId>{69E97D87-A029-4C6C-A0FF-1963AD8DBCBE}</a:tableStyleId>
              </a:tblPr>
              <a:tblGrid>
                <a:gridCol w="540000">
                  <a:extLst>
                    <a:ext uri="{9D8B030D-6E8A-4147-A177-3AD203B41FA5}">
                      <a16:colId xmlns:a16="http://schemas.microsoft.com/office/drawing/2014/main" val="1755225502"/>
                    </a:ext>
                  </a:extLst>
                </a:gridCol>
                <a:gridCol w="4500000">
                  <a:extLst>
                    <a:ext uri="{9D8B030D-6E8A-4147-A177-3AD203B41FA5}">
                      <a16:colId xmlns:a16="http://schemas.microsoft.com/office/drawing/2014/main" val="3671298331"/>
                    </a:ext>
                  </a:extLst>
                </a:gridCol>
                <a:gridCol w="540000">
                  <a:extLst>
                    <a:ext uri="{9D8B030D-6E8A-4147-A177-3AD203B41FA5}">
                      <a16:colId xmlns:a16="http://schemas.microsoft.com/office/drawing/2014/main" val="3971555700"/>
                    </a:ext>
                  </a:extLst>
                </a:gridCol>
                <a:gridCol w="540000">
                  <a:extLst>
                    <a:ext uri="{9D8B030D-6E8A-4147-A177-3AD203B41FA5}">
                      <a16:colId xmlns:a16="http://schemas.microsoft.com/office/drawing/2014/main" val="3607753316"/>
                    </a:ext>
                  </a:extLst>
                </a:gridCol>
                <a:gridCol w="4500000">
                  <a:extLst>
                    <a:ext uri="{9D8B030D-6E8A-4147-A177-3AD203B41FA5}">
                      <a16:colId xmlns:a16="http://schemas.microsoft.com/office/drawing/2014/main" val="2725180249"/>
                    </a:ext>
                  </a:extLst>
                </a:gridCol>
              </a:tblGrid>
              <a:tr h="370840">
                <a:tc>
                  <a:txBody>
                    <a:bodyPr/>
                    <a:lstStyle/>
                    <a:p>
                      <a:r>
                        <a:rPr lang="de-DE" sz="3000" b="1" dirty="0">
                          <a:solidFill>
                            <a:schemeClr val="accent2"/>
                          </a:solidFill>
                          <a:latin typeface="+mn-lt"/>
                        </a:rPr>
                        <a:t>1</a:t>
                      </a:r>
                      <a:endParaRPr lang="en-GB" sz="3000" b="1" dirty="0">
                        <a:solidFill>
                          <a:schemeClr val="accent2"/>
                        </a:solidFill>
                        <a:latin typeface="+mn-lt"/>
                      </a:endParaRPr>
                    </a:p>
                  </a:txBody>
                  <a:tcPr>
                    <a:lnL>
                      <a:noFill/>
                    </a:lnL>
                    <a:lnR>
                      <a:noFill/>
                    </a:lnR>
                    <a:lnT>
                      <a:noFill/>
                    </a:lnT>
                    <a:lnB w="6350" cap="flat" cmpd="sng" algn="ctr">
                      <a:noFill/>
                      <a:prstDash val="solid"/>
                    </a:lnB>
                    <a:lnTlToBr>
                      <a:noFill/>
                    </a:lnTlToBr>
                    <a:lnBlToTr>
                      <a:noFill/>
                    </a:lnBlToTr>
                    <a:noFill/>
                  </a:tcPr>
                </a:tc>
                <a:tc>
                  <a:txBody>
                    <a:bodyPr/>
                    <a:lstStyle/>
                    <a:p>
                      <a:pPr marL="0" marR="0" lvl="0" indent="0" algn="l" defTabSz="914400" rtl="0" eaLnBrk="1" fontAlgn="auto" latinLnBrk="0" hangingPunct="1">
                        <a:lnSpc>
                          <a:spcPct val="110000"/>
                        </a:lnSpc>
                        <a:spcBef>
                          <a:spcPts val="0"/>
                        </a:spcBef>
                        <a:spcAft>
                          <a:spcPts val="0"/>
                        </a:spcAft>
                        <a:buClrTx/>
                        <a:buSzTx/>
                        <a:buFont typeface="Wingdings" panose="05000000000000000000" pitchFamily="2" charset="2"/>
                        <a:buNone/>
                        <a:tabLst/>
                        <a:defRPr/>
                      </a:pPr>
                      <a:r>
                        <a:rPr lang="en-US" sz="2000" b="0" dirty="0">
                          <a:solidFill>
                            <a:srgbClr val="201751"/>
                          </a:solidFill>
                          <a:sym typeface="Wingdings" panose="05000000000000000000" pitchFamily="2" charset="2"/>
                        </a:rPr>
                        <a:t>Growth drivers: L</a:t>
                      </a:r>
                      <a:r>
                        <a:rPr lang="en-US" sz="2000" b="0" dirty="0">
                          <a:solidFill>
                            <a:srgbClr val="201751"/>
                          </a:solidFill>
                        </a:rPr>
                        <a:t>ower margin rates </a:t>
                      </a:r>
                      <a:endParaRPr lang="en-GB" sz="2000" b="0" i="0" kern="1200" dirty="0">
                        <a:solidFill>
                          <a:srgbClr val="201751"/>
                        </a:solidFill>
                        <a:latin typeface="+mn-lt"/>
                        <a:ea typeface="+mn-ea"/>
                        <a:cs typeface="+mn-cs"/>
                      </a:endParaRPr>
                    </a:p>
                  </a:txBody>
                  <a:tcPr>
                    <a:lnL>
                      <a:noFill/>
                    </a:lnL>
                    <a:lnR>
                      <a:noFill/>
                    </a:lnR>
                    <a:lnT>
                      <a:noFill/>
                    </a:lnT>
                    <a:lnB w="6350" cap="flat" cmpd="sng" algn="ctr">
                      <a:noFill/>
                      <a:prstDash val="solid"/>
                    </a:lnB>
                    <a:lnTlToBr>
                      <a:noFill/>
                    </a:lnTlToBr>
                    <a:lnBlToTr>
                      <a:noFill/>
                    </a:lnBlToTr>
                    <a:noFill/>
                  </a:tcPr>
                </a:tc>
                <a:tc>
                  <a:txBody>
                    <a:bodyPr/>
                    <a:lstStyle/>
                    <a:p>
                      <a:pPr marL="0" indent="0" algn="l" defTabSz="914400" rtl="0" eaLnBrk="1" latinLnBrk="0" hangingPunct="1">
                        <a:lnSpc>
                          <a:spcPct val="110000"/>
                        </a:lnSpc>
                        <a:spcBef>
                          <a:spcPts val="0"/>
                        </a:spcBef>
                        <a:buFont typeface="Wingdings" panose="05000000000000000000" pitchFamily="2" charset="2"/>
                        <a:buNone/>
                      </a:pPr>
                      <a:endParaRPr lang="en-GB" sz="2000" b="0" i="0" kern="1200" dirty="0">
                        <a:solidFill>
                          <a:schemeClr val="tx1"/>
                        </a:solidFill>
                        <a:latin typeface="+mn-lt"/>
                        <a:ea typeface="+mn-ea"/>
                        <a:cs typeface="+mn-cs"/>
                      </a:endParaRPr>
                    </a:p>
                  </a:txBody>
                  <a:tcPr>
                    <a:lnL>
                      <a:noFill/>
                    </a:lnL>
                    <a:lnR>
                      <a:noFill/>
                    </a:lnR>
                    <a:lnT>
                      <a:noFill/>
                    </a:lnT>
                    <a:lnB w="6350" cap="flat" cmpd="sng" algn="ctr">
                      <a:noFill/>
                      <a:prstDash val="solid"/>
                    </a:lnB>
                    <a:lnTlToBr>
                      <a:noFill/>
                    </a:lnTlToBr>
                    <a:lnBlToTr>
                      <a:noFill/>
                    </a:lnBlToTr>
                    <a:noFill/>
                  </a:tcPr>
                </a:tc>
                <a:tc>
                  <a:txBody>
                    <a:bodyPr/>
                    <a:lstStyle/>
                    <a:p>
                      <a:pPr marL="0" indent="0" algn="l" defTabSz="914400" rtl="0" eaLnBrk="1" latinLnBrk="0" hangingPunct="1">
                        <a:lnSpc>
                          <a:spcPct val="110000"/>
                        </a:lnSpc>
                        <a:spcBef>
                          <a:spcPts val="0"/>
                        </a:spcBef>
                        <a:buFont typeface="Wingdings" panose="05000000000000000000" pitchFamily="2" charset="2"/>
                        <a:buNone/>
                      </a:pPr>
                      <a:r>
                        <a:rPr lang="de-DE" sz="3000" b="1" i="0" kern="1200" dirty="0">
                          <a:solidFill>
                            <a:schemeClr val="accent2"/>
                          </a:solidFill>
                          <a:latin typeface="+mn-lt"/>
                          <a:ea typeface="+mj-ea"/>
                          <a:cs typeface="+mj-cs"/>
                        </a:rPr>
                        <a:t>4</a:t>
                      </a:r>
                      <a:endParaRPr lang="en-GB" sz="3000" b="1" i="0" kern="1200" dirty="0">
                        <a:solidFill>
                          <a:schemeClr val="accent2"/>
                        </a:solidFill>
                        <a:latin typeface="+mn-lt"/>
                        <a:ea typeface="+mj-ea"/>
                        <a:cs typeface="+mj-cs"/>
                      </a:endParaRPr>
                    </a:p>
                  </a:txBody>
                  <a:tcPr>
                    <a:lnL>
                      <a:noFill/>
                    </a:lnL>
                    <a:lnR>
                      <a:noFill/>
                    </a:lnR>
                    <a:lnT>
                      <a:noFill/>
                    </a:lnT>
                    <a:lnB w="6350" cap="flat" cmpd="sng" algn="ctr">
                      <a:noFill/>
                      <a:prstDash val="solid"/>
                    </a:lnB>
                    <a:lnTlToBr>
                      <a:noFill/>
                    </a:lnTlToBr>
                    <a:lnBlToTr>
                      <a:noFill/>
                    </a:lnBlToTr>
                    <a:noFill/>
                  </a:tcPr>
                </a:tc>
                <a:tc>
                  <a:txBody>
                    <a:bodyPr/>
                    <a:lstStyle/>
                    <a:p>
                      <a:pPr marL="0" marR="0" lvl="0" indent="0" algn="l" defTabSz="914400" rtl="0" eaLnBrk="1" fontAlgn="auto" latinLnBrk="0" hangingPunct="1">
                        <a:lnSpc>
                          <a:spcPct val="110000"/>
                        </a:lnSpc>
                        <a:spcBef>
                          <a:spcPts val="0"/>
                        </a:spcBef>
                        <a:spcAft>
                          <a:spcPts val="0"/>
                        </a:spcAft>
                        <a:buClrTx/>
                        <a:buSzTx/>
                        <a:buFont typeface="Wingdings" panose="05000000000000000000" pitchFamily="2" charset="2"/>
                        <a:buNone/>
                        <a:tabLst/>
                        <a:defRPr/>
                      </a:pPr>
                      <a:r>
                        <a:rPr lang="en-GB" sz="2000" b="0" dirty="0">
                          <a:solidFill>
                            <a:srgbClr val="201751"/>
                          </a:solidFill>
                        </a:rPr>
                        <a:t>Growth Drivers:</a:t>
                      </a:r>
                      <a:r>
                        <a:rPr lang="en-GB" sz="2000" b="0" dirty="0">
                          <a:solidFill>
                            <a:srgbClr val="201751"/>
                          </a:solidFill>
                          <a:sym typeface="Wingdings" panose="05000000000000000000" pitchFamily="2" charset="2"/>
                        </a:rPr>
                        <a:t> Extended trading hours covering all time zones</a:t>
                      </a:r>
                    </a:p>
                    <a:p>
                      <a:pPr marL="0" marR="0" lvl="0" indent="0" algn="l" defTabSz="914400" rtl="0" eaLnBrk="1" fontAlgn="auto" latinLnBrk="0" hangingPunct="1">
                        <a:lnSpc>
                          <a:spcPct val="110000"/>
                        </a:lnSpc>
                        <a:spcBef>
                          <a:spcPts val="0"/>
                        </a:spcBef>
                        <a:spcAft>
                          <a:spcPts val="0"/>
                        </a:spcAft>
                        <a:buClrTx/>
                        <a:buSzTx/>
                        <a:buFont typeface="Wingdings" panose="05000000000000000000" pitchFamily="2" charset="2"/>
                        <a:buNone/>
                        <a:tabLst/>
                        <a:defRPr/>
                      </a:pPr>
                      <a:endParaRPr lang="en-GB" sz="2000" b="0" i="0" kern="1200" dirty="0">
                        <a:solidFill>
                          <a:schemeClr val="tx1"/>
                        </a:solidFill>
                        <a:latin typeface="+mn-lt"/>
                        <a:ea typeface="+mn-ea"/>
                        <a:cs typeface="+mn-cs"/>
                      </a:endParaRPr>
                    </a:p>
                  </a:txBody>
                  <a:tcPr>
                    <a:lnL>
                      <a:noFill/>
                    </a:lnL>
                    <a:lnR>
                      <a:noFill/>
                    </a:lnR>
                    <a:lnT>
                      <a:noFill/>
                    </a:lnT>
                    <a:lnB w="6350" cap="flat" cmpd="sng" algn="ctr">
                      <a:noFill/>
                      <a:prstDash val="solid"/>
                    </a:lnB>
                    <a:lnTlToBr>
                      <a:noFill/>
                    </a:lnTlToBr>
                    <a:lnBlToTr>
                      <a:noFill/>
                    </a:lnBlToTr>
                    <a:noFill/>
                  </a:tcPr>
                </a:tc>
                <a:extLst>
                  <a:ext uri="{0D108BD9-81ED-4DB2-BD59-A6C34878D82A}">
                    <a16:rowId xmlns:a16="http://schemas.microsoft.com/office/drawing/2014/main" val="783791722"/>
                  </a:ext>
                </a:extLst>
              </a:tr>
              <a:tr h="370840">
                <a:tc>
                  <a:txBody>
                    <a:bodyPr/>
                    <a:lstStyle/>
                    <a:p>
                      <a:r>
                        <a:rPr lang="de-DE" sz="3000" b="1" dirty="0">
                          <a:solidFill>
                            <a:schemeClr val="accent2"/>
                          </a:solidFill>
                          <a:latin typeface="+mn-lt"/>
                        </a:rPr>
                        <a:t>2</a:t>
                      </a:r>
                      <a:endParaRPr lang="en-GB" sz="3000" b="1" dirty="0">
                        <a:solidFill>
                          <a:schemeClr val="accent2"/>
                        </a:solidFill>
                        <a:latin typeface="+mn-lt"/>
                      </a:endParaRPr>
                    </a:p>
                  </a:txBody>
                  <a:tcPr>
                    <a:lnL>
                      <a:noFill/>
                    </a:lnL>
                    <a:lnR>
                      <a:noFill/>
                    </a:lnR>
                    <a:lnT w="6350" cap="flat" cmpd="sng" algn="ctr">
                      <a:noFill/>
                      <a:prstDash val="solid"/>
                    </a:lnT>
                    <a:lnB>
                      <a:noFill/>
                    </a:lnB>
                    <a:lnTlToBr>
                      <a:noFill/>
                    </a:lnTlToBr>
                    <a:lnBlToTr>
                      <a:noFill/>
                    </a:lnBlToTr>
                    <a:noFill/>
                  </a:tcPr>
                </a:tc>
                <a:tc>
                  <a:txBody>
                    <a:bodyPr/>
                    <a:lstStyle/>
                    <a:p>
                      <a:pPr marL="0" indent="0" algn="l" defTabSz="914400" rtl="0" eaLnBrk="1" latinLnBrk="0" hangingPunct="1">
                        <a:lnSpc>
                          <a:spcPct val="110000"/>
                        </a:lnSpc>
                        <a:spcBef>
                          <a:spcPts val="0"/>
                        </a:spcBef>
                        <a:buFont typeface="Wingdings" panose="05000000000000000000" pitchFamily="2" charset="2"/>
                        <a:buNone/>
                      </a:pPr>
                      <a:r>
                        <a:rPr lang="en-GB" sz="2000" dirty="0"/>
                        <a:t>Growth Factors:  Breadth of offering</a:t>
                      </a:r>
                      <a:endParaRPr lang="de-DE" sz="2000" b="0" i="0" kern="1200" dirty="0">
                        <a:solidFill>
                          <a:schemeClr val="tx1"/>
                        </a:solidFill>
                        <a:latin typeface="+mn-lt"/>
                        <a:ea typeface="+mn-ea"/>
                        <a:cs typeface="+mn-cs"/>
                      </a:endParaRPr>
                    </a:p>
                  </a:txBody>
                  <a:tcPr>
                    <a:lnL>
                      <a:noFill/>
                    </a:lnL>
                    <a:lnR>
                      <a:noFill/>
                    </a:lnR>
                    <a:lnT w="6350" cap="flat" cmpd="sng" algn="ctr">
                      <a:noFill/>
                      <a:prstDash val="solid"/>
                    </a:lnT>
                    <a:lnB>
                      <a:noFill/>
                    </a:lnB>
                    <a:lnTlToBr>
                      <a:noFill/>
                    </a:lnTlToBr>
                    <a:lnBlToTr>
                      <a:noFill/>
                    </a:lnBlToTr>
                    <a:noFill/>
                  </a:tcPr>
                </a:tc>
                <a:tc>
                  <a:txBody>
                    <a:bodyPr/>
                    <a:lstStyle/>
                    <a:p>
                      <a:pPr marL="0" indent="0" algn="l" defTabSz="914400" rtl="0" eaLnBrk="1" latinLnBrk="0" hangingPunct="1">
                        <a:lnSpc>
                          <a:spcPct val="110000"/>
                        </a:lnSpc>
                        <a:spcBef>
                          <a:spcPts val="0"/>
                        </a:spcBef>
                        <a:buFont typeface="Wingdings" panose="05000000000000000000" pitchFamily="2" charset="2"/>
                        <a:buNone/>
                      </a:pPr>
                      <a:endParaRPr lang="en-GB" sz="2000" b="0" i="0" kern="1200" dirty="0">
                        <a:solidFill>
                          <a:schemeClr val="tx1"/>
                        </a:solidFill>
                        <a:latin typeface="+mn-lt"/>
                        <a:ea typeface="+mn-ea"/>
                        <a:cs typeface="+mn-cs"/>
                      </a:endParaRPr>
                    </a:p>
                  </a:txBody>
                  <a:tcPr>
                    <a:lnL>
                      <a:noFill/>
                    </a:lnL>
                    <a:lnR>
                      <a:noFill/>
                    </a:lnR>
                    <a:lnT w="6350" cap="flat" cmpd="sng" algn="ctr">
                      <a:noFill/>
                      <a:prstDash val="solid"/>
                    </a:lnT>
                    <a:lnB>
                      <a:noFill/>
                    </a:lnB>
                    <a:lnTlToBr>
                      <a:noFill/>
                    </a:lnTlToBr>
                    <a:lnBlToTr>
                      <a:noFill/>
                    </a:lnBlToTr>
                    <a:noFill/>
                  </a:tcPr>
                </a:tc>
                <a:tc>
                  <a:txBody>
                    <a:bodyPr/>
                    <a:lstStyle/>
                    <a:p>
                      <a:pPr marL="0" indent="0" algn="l" defTabSz="914400" rtl="0" eaLnBrk="1" latinLnBrk="0" hangingPunct="1">
                        <a:lnSpc>
                          <a:spcPct val="110000"/>
                        </a:lnSpc>
                        <a:spcBef>
                          <a:spcPts val="0"/>
                        </a:spcBef>
                        <a:buFont typeface="Wingdings" panose="05000000000000000000" pitchFamily="2" charset="2"/>
                        <a:buNone/>
                      </a:pPr>
                      <a:r>
                        <a:rPr lang="de-DE" sz="3000" b="1" i="0" kern="1200" dirty="0">
                          <a:solidFill>
                            <a:schemeClr val="accent2"/>
                          </a:solidFill>
                          <a:latin typeface="+mn-lt"/>
                          <a:ea typeface="+mj-ea"/>
                          <a:cs typeface="+mj-cs"/>
                        </a:rPr>
                        <a:t>5</a:t>
                      </a:r>
                      <a:endParaRPr lang="en-GB" sz="3000" b="1" i="0" kern="1200" dirty="0">
                        <a:solidFill>
                          <a:schemeClr val="accent2"/>
                        </a:solidFill>
                        <a:latin typeface="+mn-lt"/>
                        <a:ea typeface="+mj-ea"/>
                        <a:cs typeface="+mj-cs"/>
                      </a:endParaRPr>
                    </a:p>
                  </a:txBody>
                  <a:tcPr>
                    <a:lnL>
                      <a:noFill/>
                    </a:lnL>
                    <a:lnR>
                      <a:noFill/>
                    </a:lnR>
                    <a:lnT w="6350" cap="flat" cmpd="sng" algn="ctr">
                      <a:noFill/>
                      <a:prstDash val="solid"/>
                    </a:lnT>
                    <a:lnB>
                      <a:noFill/>
                    </a:lnB>
                    <a:lnTlToBr>
                      <a:noFill/>
                    </a:lnTlToBr>
                    <a:lnBlToTr>
                      <a:noFill/>
                    </a:lnBlToTr>
                    <a:noFill/>
                  </a:tcPr>
                </a:tc>
                <a:tc>
                  <a:txBody>
                    <a:bodyPr/>
                    <a:lstStyle/>
                    <a:p>
                      <a:pPr marL="0" marR="0" lvl="0" indent="0" algn="l" defTabSz="914400" rtl="0" eaLnBrk="1" fontAlgn="auto" latinLnBrk="0" hangingPunct="1">
                        <a:lnSpc>
                          <a:spcPct val="110000"/>
                        </a:lnSpc>
                        <a:spcBef>
                          <a:spcPts val="0"/>
                        </a:spcBef>
                        <a:spcAft>
                          <a:spcPts val="0"/>
                        </a:spcAft>
                        <a:buClrTx/>
                        <a:buSzTx/>
                        <a:buFont typeface="Wingdings" panose="05000000000000000000" pitchFamily="2" charset="2"/>
                        <a:buNone/>
                        <a:tabLst/>
                        <a:defRPr/>
                      </a:pPr>
                      <a:r>
                        <a:rPr lang="en-GB" sz="2000" dirty="0"/>
                        <a:t>Growth Drivers:</a:t>
                      </a:r>
                      <a:r>
                        <a:rPr lang="en-GB" sz="2000" dirty="0">
                          <a:sym typeface="Wingdings" panose="05000000000000000000" pitchFamily="2" charset="2"/>
                        </a:rPr>
                        <a:t> Building an MSCI Ecosystem</a:t>
                      </a:r>
                    </a:p>
                    <a:p>
                      <a:pPr marL="0" marR="0" lvl="0" indent="0" algn="l" defTabSz="914400" rtl="0" eaLnBrk="1" fontAlgn="auto" latinLnBrk="0" hangingPunct="1">
                        <a:lnSpc>
                          <a:spcPct val="110000"/>
                        </a:lnSpc>
                        <a:spcBef>
                          <a:spcPts val="0"/>
                        </a:spcBef>
                        <a:spcAft>
                          <a:spcPts val="0"/>
                        </a:spcAft>
                        <a:buClrTx/>
                        <a:buSzTx/>
                        <a:buFont typeface="Wingdings" panose="05000000000000000000" pitchFamily="2" charset="2"/>
                        <a:buNone/>
                        <a:tabLst/>
                        <a:defRPr/>
                      </a:pPr>
                      <a:endParaRPr lang="en-GB" sz="2000" b="0" i="0" kern="1200" dirty="0">
                        <a:solidFill>
                          <a:schemeClr val="tx1"/>
                        </a:solidFill>
                        <a:latin typeface="+mn-lt"/>
                        <a:ea typeface="+mn-ea"/>
                        <a:cs typeface="+mn-cs"/>
                      </a:endParaRPr>
                    </a:p>
                  </a:txBody>
                  <a:tcPr>
                    <a:lnL>
                      <a:noFill/>
                    </a:lnL>
                    <a:lnR>
                      <a:noFill/>
                    </a:lnR>
                    <a:lnT w="6350" cap="flat" cmpd="sng" algn="ctr">
                      <a:noFill/>
                      <a:prstDash val="solid"/>
                    </a:lnT>
                    <a:lnB>
                      <a:noFill/>
                    </a:lnB>
                    <a:lnTlToBr>
                      <a:noFill/>
                    </a:lnTlToBr>
                    <a:lnBlToTr>
                      <a:noFill/>
                    </a:lnBlToTr>
                    <a:noFill/>
                  </a:tcPr>
                </a:tc>
                <a:extLst>
                  <a:ext uri="{0D108BD9-81ED-4DB2-BD59-A6C34878D82A}">
                    <a16:rowId xmlns:a16="http://schemas.microsoft.com/office/drawing/2014/main" val="3633497490"/>
                  </a:ext>
                </a:extLst>
              </a:tr>
              <a:tr h="370840">
                <a:tc>
                  <a:txBody>
                    <a:bodyPr/>
                    <a:lstStyle/>
                    <a:p>
                      <a:r>
                        <a:rPr lang="de-DE" sz="3000" b="1" dirty="0">
                          <a:solidFill>
                            <a:schemeClr val="accent2"/>
                          </a:solidFill>
                          <a:latin typeface="+mn-lt"/>
                        </a:rPr>
                        <a:t>3</a:t>
                      </a:r>
                      <a:endParaRPr lang="en-GB" sz="3000" b="1" dirty="0">
                        <a:solidFill>
                          <a:schemeClr val="accent2"/>
                        </a:solidFill>
                        <a:latin typeface="+mn-lt"/>
                      </a:endParaRPr>
                    </a:p>
                  </a:txBody>
                  <a:tcPr>
                    <a:lnL>
                      <a:noFill/>
                    </a:lnL>
                    <a:lnR>
                      <a:noFill/>
                    </a:lnR>
                    <a:lnT>
                      <a:noFill/>
                    </a:lnT>
                    <a:lnB>
                      <a:noFill/>
                    </a:lnB>
                    <a:lnTlToBr>
                      <a:noFill/>
                    </a:lnTlToBr>
                    <a:lnBlToTr>
                      <a:noFill/>
                    </a:lnBlToTr>
                    <a:noFill/>
                  </a:tcPr>
                </a:tc>
                <a:tc>
                  <a:txBody>
                    <a:bodyPr/>
                    <a:lstStyle/>
                    <a:p>
                      <a:pPr marL="0" indent="0" algn="l" defTabSz="914400" rtl="0" eaLnBrk="1" latinLnBrk="0" hangingPunct="1">
                        <a:lnSpc>
                          <a:spcPct val="110000"/>
                        </a:lnSpc>
                        <a:spcBef>
                          <a:spcPts val="0"/>
                        </a:spcBef>
                        <a:buFont typeface="Wingdings" panose="05000000000000000000" pitchFamily="2" charset="2"/>
                        <a:buNone/>
                      </a:pPr>
                      <a:r>
                        <a:rPr lang="en-GB" sz="2000" dirty="0"/>
                        <a:t>Growth Drivers: </a:t>
                      </a:r>
                      <a:r>
                        <a:rPr lang="en-GB" sz="2000" dirty="0">
                          <a:sym typeface="Wingdings" panose="05000000000000000000" pitchFamily="2" charset="2"/>
                        </a:rPr>
                        <a:t> Improving order book liquidity picture</a:t>
                      </a:r>
                      <a:endParaRPr lang="de-DE" sz="2000" b="0" i="0" kern="1200" dirty="0">
                        <a:solidFill>
                          <a:schemeClr val="tx1"/>
                        </a:solidFill>
                        <a:latin typeface="+mn-lt"/>
                        <a:ea typeface="+mn-ea"/>
                        <a:cs typeface="+mn-cs"/>
                      </a:endParaRPr>
                    </a:p>
                  </a:txBody>
                  <a:tcPr>
                    <a:lnL>
                      <a:noFill/>
                    </a:lnL>
                    <a:lnR>
                      <a:noFill/>
                    </a:lnR>
                    <a:lnT>
                      <a:noFill/>
                    </a:lnT>
                    <a:lnB>
                      <a:noFill/>
                    </a:lnB>
                    <a:lnTlToBr>
                      <a:noFill/>
                    </a:lnTlToBr>
                    <a:lnBlToTr>
                      <a:noFill/>
                    </a:lnBlToTr>
                    <a:noFill/>
                  </a:tcPr>
                </a:tc>
                <a:tc>
                  <a:txBody>
                    <a:bodyPr/>
                    <a:lstStyle/>
                    <a:p>
                      <a:pPr marL="0" indent="0" algn="l" defTabSz="914400" rtl="0" eaLnBrk="1" latinLnBrk="0" hangingPunct="1">
                        <a:lnSpc>
                          <a:spcPct val="110000"/>
                        </a:lnSpc>
                        <a:spcBef>
                          <a:spcPts val="0"/>
                        </a:spcBef>
                        <a:buFont typeface="Wingdings" panose="05000000000000000000" pitchFamily="2" charset="2"/>
                        <a:buNone/>
                      </a:pPr>
                      <a:endParaRPr lang="en-GB" sz="2000" b="0" i="0" kern="1200" dirty="0">
                        <a:solidFill>
                          <a:schemeClr val="tx1"/>
                        </a:solidFill>
                        <a:latin typeface="+mn-lt"/>
                        <a:ea typeface="+mn-ea"/>
                        <a:cs typeface="+mn-cs"/>
                      </a:endParaRPr>
                    </a:p>
                  </a:txBody>
                  <a:tcPr>
                    <a:lnL>
                      <a:noFill/>
                    </a:lnL>
                    <a:lnR>
                      <a:noFill/>
                    </a:lnR>
                    <a:lnT>
                      <a:noFill/>
                    </a:lnT>
                    <a:lnB>
                      <a:noFill/>
                    </a:lnB>
                    <a:lnTlToBr>
                      <a:noFill/>
                    </a:lnTlToBr>
                    <a:lnBlToTr>
                      <a:noFill/>
                    </a:lnBlToTr>
                    <a:noFill/>
                  </a:tcPr>
                </a:tc>
                <a:tc>
                  <a:txBody>
                    <a:bodyPr/>
                    <a:lstStyle/>
                    <a:p>
                      <a:pPr marL="0" indent="0" algn="l" defTabSz="914400" rtl="0" eaLnBrk="1" latinLnBrk="0" hangingPunct="1">
                        <a:lnSpc>
                          <a:spcPct val="110000"/>
                        </a:lnSpc>
                        <a:spcBef>
                          <a:spcPts val="0"/>
                        </a:spcBef>
                        <a:buFont typeface="Wingdings" panose="05000000000000000000" pitchFamily="2" charset="2"/>
                        <a:buNone/>
                      </a:pPr>
                      <a:endParaRPr lang="en-GB" sz="3000" b="1" i="0" kern="1200" dirty="0">
                        <a:solidFill>
                          <a:schemeClr val="accent2"/>
                        </a:solidFill>
                        <a:latin typeface="+mn-lt"/>
                        <a:ea typeface="+mj-ea"/>
                        <a:cs typeface="+mj-cs"/>
                      </a:endParaRPr>
                    </a:p>
                  </a:txBody>
                  <a:tcPr>
                    <a:lnL>
                      <a:noFill/>
                    </a:lnL>
                    <a:lnR>
                      <a:noFill/>
                    </a:lnR>
                    <a:lnT>
                      <a:noFill/>
                    </a:lnT>
                    <a:lnB>
                      <a:noFill/>
                    </a:lnB>
                    <a:lnTlToBr>
                      <a:noFill/>
                    </a:lnTlToBr>
                    <a:lnBlToTr>
                      <a:noFill/>
                    </a:lnBlToTr>
                    <a:noFill/>
                  </a:tcPr>
                </a:tc>
                <a:tc>
                  <a:txBody>
                    <a:bodyPr/>
                    <a:lstStyle/>
                    <a:p>
                      <a:pPr marL="0" indent="0" algn="l" defTabSz="914400" rtl="0" eaLnBrk="1" latinLnBrk="0" hangingPunct="1">
                        <a:lnSpc>
                          <a:spcPct val="110000"/>
                        </a:lnSpc>
                        <a:spcBef>
                          <a:spcPts val="0"/>
                        </a:spcBef>
                        <a:buFont typeface="Wingdings" panose="05000000000000000000" pitchFamily="2" charset="2"/>
                        <a:buNone/>
                      </a:pPr>
                      <a:endParaRPr lang="en-GB" sz="2000" b="0" i="0" kern="1200" dirty="0">
                        <a:solidFill>
                          <a:schemeClr val="tx1"/>
                        </a:solidFill>
                        <a:latin typeface="+mn-lt"/>
                        <a:ea typeface="+mn-ea"/>
                        <a:cs typeface="+mn-cs"/>
                      </a:endParaRPr>
                    </a:p>
                  </a:txBody>
                  <a:tcPr>
                    <a:lnL>
                      <a:noFill/>
                    </a:lnL>
                    <a:lnR>
                      <a:noFill/>
                    </a:lnR>
                    <a:lnT>
                      <a:noFill/>
                    </a:lnT>
                    <a:lnB>
                      <a:noFill/>
                    </a:lnB>
                    <a:lnTlToBr>
                      <a:noFill/>
                    </a:lnTlToBr>
                    <a:lnBlToTr>
                      <a:noFill/>
                    </a:lnBlToTr>
                    <a:noFill/>
                  </a:tcPr>
                </a:tc>
                <a:extLst>
                  <a:ext uri="{0D108BD9-81ED-4DB2-BD59-A6C34878D82A}">
                    <a16:rowId xmlns:a16="http://schemas.microsoft.com/office/drawing/2014/main" val="2759129389"/>
                  </a:ext>
                </a:extLst>
              </a:tr>
            </a:tbl>
          </a:graphicData>
        </a:graphic>
      </p:graphicFrame>
      <p:sp>
        <p:nvSpPr>
          <p:cNvPr id="2" name="Date Placeholder 1">
            <a:extLst>
              <a:ext uri="{FF2B5EF4-FFF2-40B4-BE49-F238E27FC236}">
                <a16:creationId xmlns:a16="http://schemas.microsoft.com/office/drawing/2014/main" id="{DF43AF23-E3A2-4F86-9EB0-B1E246E6F7F3}"/>
              </a:ext>
            </a:extLst>
          </p:cNvPr>
          <p:cNvSpPr>
            <a:spLocks noGrp="1"/>
          </p:cNvSpPr>
          <p:nvPr>
            <p:ph type="dt" sz="half" idx="10"/>
          </p:nvPr>
        </p:nvSpPr>
        <p:spPr/>
        <p:txBody>
          <a:bodyPr/>
          <a:lstStyle/>
          <a:p>
            <a:fld id="{46363667-F2E1-45AA-896D-CF843D47D60C}" type="datetime3">
              <a:rPr lang="en-US" smtClean="0"/>
              <a:t>6 October 2020</a:t>
            </a:fld>
            <a:endParaRPr lang="en-US"/>
          </a:p>
        </p:txBody>
      </p:sp>
      <p:sp>
        <p:nvSpPr>
          <p:cNvPr id="6" name="Slide Number Placeholder 5">
            <a:extLst>
              <a:ext uri="{FF2B5EF4-FFF2-40B4-BE49-F238E27FC236}">
                <a16:creationId xmlns:a16="http://schemas.microsoft.com/office/drawing/2014/main" id="{5677F265-6BCA-4187-94DD-056794125180}"/>
              </a:ext>
            </a:extLst>
          </p:cNvPr>
          <p:cNvSpPr>
            <a:spLocks noGrp="1"/>
          </p:cNvSpPr>
          <p:nvPr>
            <p:ph type="sldNum" sz="quarter" idx="11"/>
          </p:nvPr>
        </p:nvSpPr>
        <p:spPr/>
        <p:txBody>
          <a:bodyPr/>
          <a:lstStyle/>
          <a:p>
            <a:fld id="{62CB3E74-FC4B-418A-B5F6-72ED80208EB2}" type="slidenum">
              <a:rPr lang="en-US" smtClean="0"/>
              <a:pPr/>
              <a:t>6</a:t>
            </a:fld>
            <a:endParaRPr lang="en-US"/>
          </a:p>
        </p:txBody>
      </p:sp>
    </p:spTree>
    <p:extLst>
      <p:ext uri="{BB962C8B-B14F-4D97-AF65-F5344CB8AC3E}">
        <p14:creationId xmlns:p14="http://schemas.microsoft.com/office/powerpoint/2010/main" val="7168101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69B2A3E-91B2-494F-AEEE-7D2366B11777}"/>
              </a:ext>
            </a:extLst>
          </p:cNvPr>
          <p:cNvSpPr>
            <a:spLocks noGrp="1"/>
          </p:cNvSpPr>
          <p:nvPr>
            <p:ph type="title"/>
          </p:nvPr>
        </p:nvSpPr>
        <p:spPr/>
        <p:txBody>
          <a:bodyPr/>
          <a:lstStyle/>
          <a:p>
            <a:r>
              <a:rPr lang="en-US" dirty="0">
                <a:sym typeface="Wingdings" panose="05000000000000000000" pitchFamily="2" charset="2"/>
              </a:rPr>
              <a:t>Growth drivers: </a:t>
            </a:r>
            <a:br>
              <a:rPr lang="en-US" dirty="0">
                <a:sym typeface="Wingdings" panose="05000000000000000000" pitchFamily="2" charset="2"/>
              </a:rPr>
            </a:br>
            <a:r>
              <a:rPr lang="en-US" dirty="0">
                <a:sym typeface="Wingdings" panose="05000000000000000000" pitchFamily="2" charset="2"/>
              </a:rPr>
              <a:t>L</a:t>
            </a:r>
            <a:r>
              <a:rPr lang="en-US" dirty="0"/>
              <a:t>ower margin rates</a:t>
            </a:r>
            <a:endParaRPr lang="de-DE" dirty="0"/>
          </a:p>
        </p:txBody>
      </p:sp>
      <p:sp>
        <p:nvSpPr>
          <p:cNvPr id="7" name="Text Placeholder 6">
            <a:extLst>
              <a:ext uri="{FF2B5EF4-FFF2-40B4-BE49-F238E27FC236}">
                <a16:creationId xmlns:a16="http://schemas.microsoft.com/office/drawing/2014/main" id="{0DD79EEF-0220-4C8D-A705-FB5B2F3D4CAF}"/>
              </a:ext>
            </a:extLst>
          </p:cNvPr>
          <p:cNvSpPr>
            <a:spLocks noGrp="1"/>
          </p:cNvSpPr>
          <p:nvPr>
            <p:ph type="body" sz="quarter" idx="10"/>
          </p:nvPr>
        </p:nvSpPr>
        <p:spPr/>
        <p:txBody>
          <a:bodyPr/>
          <a:lstStyle/>
          <a:p>
            <a:r>
              <a:rPr lang="de-DE" dirty="0"/>
              <a:t>1</a:t>
            </a:r>
          </a:p>
        </p:txBody>
      </p:sp>
      <p:sp>
        <p:nvSpPr>
          <p:cNvPr id="4" name="Date Placeholder 3">
            <a:extLst>
              <a:ext uri="{FF2B5EF4-FFF2-40B4-BE49-F238E27FC236}">
                <a16:creationId xmlns:a16="http://schemas.microsoft.com/office/drawing/2014/main" id="{8E91A235-1493-4333-BF5B-2E581BCB5EFF}"/>
              </a:ext>
            </a:extLst>
          </p:cNvPr>
          <p:cNvSpPr>
            <a:spLocks noGrp="1"/>
          </p:cNvSpPr>
          <p:nvPr>
            <p:ph type="dt" sz="half" idx="11"/>
          </p:nvPr>
        </p:nvSpPr>
        <p:spPr/>
        <p:txBody>
          <a:bodyPr/>
          <a:lstStyle/>
          <a:p>
            <a:fld id="{A9A0D247-8106-49ED-BD76-3CEF61A41586}" type="datetime3">
              <a:rPr lang="en-US" noProof="0" smtClean="0"/>
              <a:t>6 October 2020</a:t>
            </a:fld>
            <a:endParaRPr lang="en-US" noProof="0"/>
          </a:p>
        </p:txBody>
      </p:sp>
      <p:sp>
        <p:nvSpPr>
          <p:cNvPr id="5" name="Slide Number Placeholder 4">
            <a:extLst>
              <a:ext uri="{FF2B5EF4-FFF2-40B4-BE49-F238E27FC236}">
                <a16:creationId xmlns:a16="http://schemas.microsoft.com/office/drawing/2014/main" id="{027C0DDF-4A7B-45CE-B798-5AEFCD34F6B6}"/>
              </a:ext>
            </a:extLst>
          </p:cNvPr>
          <p:cNvSpPr>
            <a:spLocks noGrp="1"/>
          </p:cNvSpPr>
          <p:nvPr>
            <p:ph type="sldNum" sz="quarter" idx="12"/>
          </p:nvPr>
        </p:nvSpPr>
        <p:spPr/>
        <p:txBody>
          <a:bodyPr/>
          <a:lstStyle/>
          <a:p>
            <a:fld id="{62CB3E74-FC4B-418A-B5F6-72ED80208EB2}" type="slidenum">
              <a:rPr lang="en-US" noProof="0" smtClean="0"/>
              <a:pPr/>
              <a:t>7</a:t>
            </a:fld>
            <a:endParaRPr lang="en-US" noProof="0"/>
          </a:p>
        </p:txBody>
      </p:sp>
    </p:spTree>
    <p:extLst>
      <p:ext uri="{BB962C8B-B14F-4D97-AF65-F5344CB8AC3E}">
        <p14:creationId xmlns:p14="http://schemas.microsoft.com/office/powerpoint/2010/main" val="23448033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Object 10" hidden="1">
            <a:extLst>
              <a:ext uri="{FF2B5EF4-FFF2-40B4-BE49-F238E27FC236}">
                <a16:creationId xmlns:a16="http://schemas.microsoft.com/office/drawing/2014/main" id="{D00BB583-46F9-4E0E-A38C-675305405BD5}"/>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8435" name="think-cell Slide" r:id="rId6" imgW="286" imgH="286" progId="TCLayout.ActiveDocument.1">
                  <p:embed/>
                </p:oleObj>
              </mc:Choice>
              <mc:Fallback>
                <p:oleObj name="think-cell Slide" r:id="rId6" imgW="286" imgH="286" progId="TCLayout.ActiveDocument.1">
                  <p:embed/>
                  <p:pic>
                    <p:nvPicPr>
                      <p:cNvPr id="11" name="Object 10" hidden="1">
                        <a:extLst>
                          <a:ext uri="{FF2B5EF4-FFF2-40B4-BE49-F238E27FC236}">
                            <a16:creationId xmlns:a16="http://schemas.microsoft.com/office/drawing/2014/main" id="{D00BB583-46F9-4E0E-A38C-675305405BD5}"/>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A0EC230E-1542-45BD-8D10-E8C3A2515D6B}"/>
              </a:ext>
            </a:extLst>
          </p:cNvPr>
          <p:cNvSpPr/>
          <p:nvPr>
            <p:custDataLst>
              <p:tags r:id="rId3"/>
            </p:custDataLst>
          </p:nvPr>
        </p:nvSpPr>
        <p:spPr>
          <a:xfrm>
            <a:off x="0" y="0"/>
            <a:ext cx="158750" cy="1587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marR="0" lvl="0" indent="0" algn="ctr" defTabSz="914400" rtl="0" eaLnBrk="1" fontAlgn="auto" latinLnBrk="0" hangingPunct="1">
              <a:lnSpc>
                <a:spcPct val="110000"/>
              </a:lnSpc>
              <a:spcBef>
                <a:spcPts val="0"/>
              </a:spcBef>
              <a:spcAft>
                <a:spcPts val="0"/>
              </a:spcAft>
              <a:buClrTx/>
              <a:buSzTx/>
              <a:buFont typeface="Wingdings" panose="05000000000000000000" pitchFamily="2" charset="2"/>
              <a:buNone/>
              <a:tabLst/>
              <a:defRPr/>
            </a:pPr>
            <a:endParaRPr kumimoji="0" lang="de-DE" sz="3000" b="1" i="0" u="none" strike="noStrike" kern="1200" cap="none" spc="0" normalizeH="0" baseline="0" noProof="0" dirty="0">
              <a:ln>
                <a:noFill/>
              </a:ln>
              <a:solidFill>
                <a:srgbClr val="FEFFFF"/>
              </a:solidFill>
              <a:effectLst/>
              <a:uLnTx/>
              <a:uFillTx/>
              <a:latin typeface="Arial" panose="020B0604020202020204" pitchFamily="34" charset="0"/>
              <a:ea typeface="+mn-ea"/>
              <a:cs typeface="+mn-cs"/>
              <a:sym typeface="Arial" panose="020B0604020202020204" pitchFamily="34" charset="0"/>
            </a:endParaRPr>
          </a:p>
        </p:txBody>
      </p:sp>
      <p:sp>
        <p:nvSpPr>
          <p:cNvPr id="3" name="Titel 2">
            <a:extLst>
              <a:ext uri="{FF2B5EF4-FFF2-40B4-BE49-F238E27FC236}">
                <a16:creationId xmlns:a16="http://schemas.microsoft.com/office/drawing/2014/main" id="{753E2F1E-C46C-4BC3-9838-428AC73FBA30}"/>
              </a:ext>
            </a:extLst>
          </p:cNvPr>
          <p:cNvSpPr>
            <a:spLocks noGrp="1"/>
          </p:cNvSpPr>
          <p:nvPr>
            <p:ph type="title"/>
          </p:nvPr>
        </p:nvSpPr>
        <p:spPr>
          <a:xfrm>
            <a:off x="587374" y="368300"/>
            <a:ext cx="11017250" cy="953558"/>
          </a:xfrm>
        </p:spPr>
        <p:txBody>
          <a:bodyPr/>
          <a:lstStyle/>
          <a:p>
            <a:r>
              <a:rPr lang="en-US" dirty="0">
                <a:sym typeface="Wingdings" panose="05000000000000000000" pitchFamily="2" charset="2"/>
              </a:rPr>
              <a:t>Growth drivers: L</a:t>
            </a:r>
            <a:r>
              <a:rPr lang="en-US" dirty="0"/>
              <a:t>ower margin rates (1/2)</a:t>
            </a:r>
            <a:br>
              <a:rPr lang="en-GB" dirty="0">
                <a:solidFill>
                  <a:srgbClr val="201751"/>
                </a:solidFill>
                <a:latin typeface="+mn-lt"/>
                <a:ea typeface="ＭＳ Ｐゴシック" pitchFamily="34" charset="-128"/>
              </a:rPr>
            </a:br>
            <a:r>
              <a:rPr lang="en-GB" sz="2000" b="0" dirty="0">
                <a:solidFill>
                  <a:srgbClr val="201751"/>
                </a:solidFill>
                <a:latin typeface="+mn-lt"/>
                <a:ea typeface="ＭＳ Ｐゴシック" pitchFamily="34" charset="-128"/>
              </a:rPr>
              <a:t>Eurex is one of the largest providers of </a:t>
            </a:r>
            <a:r>
              <a:rPr lang="en-GB" sz="2000" b="0" dirty="0">
                <a:solidFill>
                  <a:srgbClr val="201751"/>
                </a:solidFill>
                <a:ea typeface="ＭＳ Ｐゴシック" pitchFamily="34" charset="-128"/>
              </a:rPr>
              <a:t>Equity/Index derivatives, offering </a:t>
            </a:r>
            <a:r>
              <a:rPr lang="en-GB" sz="2000" b="0" dirty="0">
                <a:solidFill>
                  <a:srgbClr val="201751"/>
                </a:solidFill>
                <a:latin typeface="+mn-lt"/>
                <a:ea typeface="ＭＳ Ｐゴシック" pitchFamily="34" charset="-128"/>
              </a:rPr>
              <a:t>highest levels of capital efficiency</a:t>
            </a:r>
            <a:endParaRPr lang="en-US" sz="2000" b="0" dirty="0">
              <a:solidFill>
                <a:srgbClr val="201751"/>
              </a:solidFill>
            </a:endParaRPr>
          </a:p>
        </p:txBody>
      </p:sp>
      <p:sp>
        <p:nvSpPr>
          <p:cNvPr id="7" name="Slide Number Placeholder 6">
            <a:extLst>
              <a:ext uri="{FF2B5EF4-FFF2-40B4-BE49-F238E27FC236}">
                <a16:creationId xmlns:a16="http://schemas.microsoft.com/office/drawing/2014/main" id="{0F4B7D88-21CE-4EE7-B001-7E1EFB1DB7C7}"/>
              </a:ext>
            </a:extLst>
          </p:cNvPr>
          <p:cNvSpPr>
            <a:spLocks noGrp="1"/>
          </p:cNvSpPr>
          <p:nvPr>
            <p:ph type="sldNum" sz="quarter" idx="19"/>
          </p:nvPr>
        </p:nvSpPr>
        <p:spPr/>
        <p:txBody>
          <a:bodyPr/>
          <a:lstStyle/>
          <a:p>
            <a:pPr marL="0" marR="0" lvl="0" indent="0" algn="l" defTabSz="914400" rtl="0" eaLnBrk="1" fontAlgn="auto" latinLnBrk="0" hangingPunct="1">
              <a:lnSpc>
                <a:spcPct val="110000"/>
              </a:lnSpc>
              <a:spcBef>
                <a:spcPts val="0"/>
              </a:spcBef>
              <a:spcAft>
                <a:spcPts val="0"/>
              </a:spcAft>
              <a:buClrTx/>
              <a:buSzTx/>
              <a:buFont typeface="Wingdings" panose="05000000000000000000" pitchFamily="2" charset="2"/>
              <a:buNone/>
              <a:tabLst/>
              <a:defRPr/>
            </a:pPr>
            <a:fld id="{62CB3E74-FC4B-418A-B5F6-72ED80208EB2}" type="slidenum">
              <a:rPr kumimoji="0" lang="en-US" sz="900" b="0" i="0" u="none" strike="noStrike" kern="1200" cap="none" spc="0" normalizeH="0" baseline="0" noProof="0" smtClean="0">
                <a:ln>
                  <a:noFill/>
                </a:ln>
                <a:solidFill>
                  <a:srgbClr val="201751"/>
                </a:solidFill>
                <a:effectLst/>
                <a:uLnTx/>
                <a:uFillTx/>
                <a:latin typeface="Arial"/>
                <a:ea typeface="+mn-ea"/>
                <a:cs typeface="+mn-cs"/>
              </a:rPr>
              <a:pPr marL="0" marR="0" lvl="0" indent="0" algn="l" defTabSz="914400" rtl="0" eaLnBrk="1" fontAlgn="auto" latinLnBrk="0" hangingPunct="1">
                <a:lnSpc>
                  <a:spcPct val="110000"/>
                </a:lnSpc>
                <a:spcBef>
                  <a:spcPts val="0"/>
                </a:spcBef>
                <a:spcAft>
                  <a:spcPts val="0"/>
                </a:spcAft>
                <a:buClrTx/>
                <a:buSzTx/>
                <a:buFont typeface="Wingdings" panose="05000000000000000000" pitchFamily="2" charset="2"/>
                <a:buNone/>
                <a:tabLst/>
                <a:defRPr/>
              </a:pPr>
              <a:t>8</a:t>
            </a:fld>
            <a:endParaRPr kumimoji="0" lang="en-US" sz="900" b="0" i="0" u="none" strike="noStrike" kern="1200" cap="none" spc="0" normalizeH="0" baseline="0" noProof="0" dirty="0">
              <a:ln>
                <a:noFill/>
              </a:ln>
              <a:solidFill>
                <a:srgbClr val="201751"/>
              </a:solidFill>
              <a:effectLst/>
              <a:uLnTx/>
              <a:uFillTx/>
              <a:latin typeface="Arial"/>
              <a:ea typeface="+mn-ea"/>
              <a:cs typeface="+mn-cs"/>
            </a:endParaRPr>
          </a:p>
        </p:txBody>
      </p:sp>
      <p:graphicFrame>
        <p:nvGraphicFramePr>
          <p:cNvPr id="15" name="Table 14">
            <a:extLst>
              <a:ext uri="{FF2B5EF4-FFF2-40B4-BE49-F238E27FC236}">
                <a16:creationId xmlns:a16="http://schemas.microsoft.com/office/drawing/2014/main" id="{AC7A9F64-BD6E-40DB-B135-E566FC7C1F4C}"/>
              </a:ext>
            </a:extLst>
          </p:cNvPr>
          <p:cNvGraphicFramePr>
            <a:graphicFrameLocks noGrp="1"/>
          </p:cNvGraphicFramePr>
          <p:nvPr>
            <p:extLst>
              <p:ext uri="{D42A27DB-BD31-4B8C-83A1-F6EECF244321}">
                <p14:modId xmlns:p14="http://schemas.microsoft.com/office/powerpoint/2010/main" val="753993783"/>
              </p:ext>
            </p:extLst>
          </p:nvPr>
        </p:nvGraphicFramePr>
        <p:xfrm>
          <a:off x="587374" y="1919001"/>
          <a:ext cx="11017250" cy="3567399"/>
        </p:xfrm>
        <a:graphic>
          <a:graphicData uri="http://schemas.openxmlformats.org/drawingml/2006/table">
            <a:tbl>
              <a:tblPr firstRow="1" bandRow="1"/>
              <a:tblGrid>
                <a:gridCol w="1570498">
                  <a:extLst>
                    <a:ext uri="{9D8B030D-6E8A-4147-A177-3AD203B41FA5}">
                      <a16:colId xmlns:a16="http://schemas.microsoft.com/office/drawing/2014/main" val="3685229080"/>
                    </a:ext>
                  </a:extLst>
                </a:gridCol>
                <a:gridCol w="841603">
                  <a:extLst>
                    <a:ext uri="{9D8B030D-6E8A-4147-A177-3AD203B41FA5}">
                      <a16:colId xmlns:a16="http://schemas.microsoft.com/office/drawing/2014/main" val="3289957062"/>
                    </a:ext>
                  </a:extLst>
                </a:gridCol>
                <a:gridCol w="1226509">
                  <a:extLst>
                    <a:ext uri="{9D8B030D-6E8A-4147-A177-3AD203B41FA5}">
                      <a16:colId xmlns:a16="http://schemas.microsoft.com/office/drawing/2014/main" val="4274007784"/>
                    </a:ext>
                  </a:extLst>
                </a:gridCol>
                <a:gridCol w="629859">
                  <a:extLst>
                    <a:ext uri="{9D8B030D-6E8A-4147-A177-3AD203B41FA5}">
                      <a16:colId xmlns:a16="http://schemas.microsoft.com/office/drawing/2014/main" val="2036603268"/>
                    </a:ext>
                  </a:extLst>
                </a:gridCol>
                <a:gridCol w="784352">
                  <a:extLst>
                    <a:ext uri="{9D8B030D-6E8A-4147-A177-3AD203B41FA5}">
                      <a16:colId xmlns:a16="http://schemas.microsoft.com/office/drawing/2014/main" val="1769515860"/>
                    </a:ext>
                  </a:extLst>
                </a:gridCol>
                <a:gridCol w="1217805">
                  <a:extLst>
                    <a:ext uri="{9D8B030D-6E8A-4147-A177-3AD203B41FA5}">
                      <a16:colId xmlns:a16="http://schemas.microsoft.com/office/drawing/2014/main" val="3428723409"/>
                    </a:ext>
                  </a:extLst>
                </a:gridCol>
                <a:gridCol w="1843488">
                  <a:extLst>
                    <a:ext uri="{9D8B030D-6E8A-4147-A177-3AD203B41FA5}">
                      <a16:colId xmlns:a16="http://schemas.microsoft.com/office/drawing/2014/main" val="416117661"/>
                    </a:ext>
                  </a:extLst>
                </a:gridCol>
                <a:gridCol w="1802648">
                  <a:extLst>
                    <a:ext uri="{9D8B030D-6E8A-4147-A177-3AD203B41FA5}">
                      <a16:colId xmlns:a16="http://schemas.microsoft.com/office/drawing/2014/main" val="784981435"/>
                    </a:ext>
                  </a:extLst>
                </a:gridCol>
                <a:gridCol w="1100488">
                  <a:extLst>
                    <a:ext uri="{9D8B030D-6E8A-4147-A177-3AD203B41FA5}">
                      <a16:colId xmlns:a16="http://schemas.microsoft.com/office/drawing/2014/main" val="2280366282"/>
                    </a:ext>
                  </a:extLst>
                </a:gridCol>
              </a:tblGrid>
              <a:tr h="588616">
                <a:tc rowSpan="2">
                  <a:txBody>
                    <a:bodyPr/>
                    <a:lstStyle/>
                    <a:p>
                      <a:pPr algn="ctr" rtl="0" fontAlgn="ctr"/>
                      <a:r>
                        <a:rPr lang="en-GB" sz="1200" b="1" i="0" u="none" strike="noStrike" dirty="0">
                          <a:solidFill>
                            <a:srgbClr val="FFFFFF"/>
                          </a:solidFill>
                          <a:effectLst/>
                          <a:latin typeface="Arial" panose="020B0604020202020204" pitchFamily="34" charset="0"/>
                        </a:rPr>
                        <a:t>Name</a:t>
                      </a:r>
                    </a:p>
                  </a:txBody>
                  <a:tcPr marL="7958" marR="7958" marT="7958"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rgbClr val="201751"/>
                    </a:solidFill>
                  </a:tcPr>
                </a:tc>
                <a:tc rowSpan="2">
                  <a:txBody>
                    <a:bodyPr/>
                    <a:lstStyle/>
                    <a:p>
                      <a:pPr algn="ctr" rtl="0" fontAlgn="ctr"/>
                      <a:r>
                        <a:rPr lang="en-GB" sz="1200" b="1" i="0" u="none" strike="noStrike" dirty="0">
                          <a:solidFill>
                            <a:srgbClr val="FFFFFF"/>
                          </a:solidFill>
                          <a:effectLst/>
                          <a:latin typeface="Arial" panose="020B0604020202020204" pitchFamily="34" charset="0"/>
                        </a:rPr>
                        <a:t>Eurex</a:t>
                      </a:r>
                    </a:p>
                  </a:txBody>
                  <a:tcPr marL="7958" marR="7958" marT="7958"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rgbClr val="201751"/>
                    </a:solidFill>
                  </a:tcPr>
                </a:tc>
                <a:tc rowSpan="2">
                  <a:txBody>
                    <a:bodyPr/>
                    <a:lstStyle/>
                    <a:p>
                      <a:pPr algn="ctr" rtl="0" fontAlgn="ctr"/>
                      <a:r>
                        <a:rPr lang="en-GB" sz="1200" b="1" i="0" u="none" strike="noStrike" dirty="0">
                          <a:solidFill>
                            <a:srgbClr val="FFFFFF"/>
                          </a:solidFill>
                          <a:effectLst/>
                          <a:latin typeface="Arial" panose="020B0604020202020204" pitchFamily="34" charset="0"/>
                        </a:rPr>
                        <a:t>Notional </a:t>
                      </a:r>
                    </a:p>
                    <a:p>
                      <a:pPr algn="ctr" rtl="0" fontAlgn="ctr"/>
                      <a:r>
                        <a:rPr lang="en-GB" sz="1200" b="1" i="0" u="none" strike="noStrike" dirty="0">
                          <a:solidFill>
                            <a:srgbClr val="FFFFFF"/>
                          </a:solidFill>
                          <a:effectLst/>
                          <a:latin typeface="Arial" panose="020B0604020202020204" pitchFamily="34" charset="0"/>
                        </a:rPr>
                        <a:t>(USD)</a:t>
                      </a:r>
                    </a:p>
                  </a:txBody>
                  <a:tcPr marL="7958" marR="7958" marT="7958"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rgbClr val="201751"/>
                    </a:solidFill>
                  </a:tcPr>
                </a:tc>
                <a:tc rowSpan="2">
                  <a:txBody>
                    <a:bodyPr/>
                    <a:lstStyle/>
                    <a:p>
                      <a:pPr algn="ctr" rtl="0" fontAlgn="ctr"/>
                      <a:r>
                        <a:rPr lang="en-GB" sz="1200" b="1" i="0" u="none" strike="noStrike" dirty="0">
                          <a:solidFill>
                            <a:srgbClr val="FFFFFF"/>
                          </a:solidFill>
                          <a:effectLst/>
                          <a:latin typeface="Arial" panose="020B0604020202020204" pitchFamily="34" charset="0"/>
                        </a:rPr>
                        <a:t>Long</a:t>
                      </a:r>
                    </a:p>
                  </a:txBody>
                  <a:tcPr marL="7958" marR="7958" marT="7958"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rgbClr val="201751"/>
                    </a:solidFill>
                  </a:tcPr>
                </a:tc>
                <a:tc rowSpan="2">
                  <a:txBody>
                    <a:bodyPr/>
                    <a:lstStyle/>
                    <a:p>
                      <a:pPr algn="ctr" rtl="0" fontAlgn="ctr"/>
                      <a:r>
                        <a:rPr lang="en-GB" sz="1200" b="1" i="0" u="none" strike="noStrike" dirty="0">
                          <a:solidFill>
                            <a:srgbClr val="FFFFFF"/>
                          </a:solidFill>
                          <a:effectLst/>
                          <a:latin typeface="Arial" panose="020B0604020202020204" pitchFamily="34" charset="0"/>
                        </a:rPr>
                        <a:t>Short</a:t>
                      </a:r>
                    </a:p>
                  </a:txBody>
                  <a:tcPr marL="7958" marR="7958" marT="7958"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rgbClr val="201751"/>
                    </a:solidFill>
                  </a:tcPr>
                </a:tc>
                <a:tc rowSpan="2">
                  <a:txBody>
                    <a:bodyPr/>
                    <a:lstStyle/>
                    <a:p>
                      <a:pPr algn="ctr" rtl="0" fontAlgn="ctr"/>
                      <a:r>
                        <a:rPr lang="en-GB" sz="1200" b="1" i="0" u="none" strike="noStrike" dirty="0">
                          <a:solidFill>
                            <a:srgbClr val="FFFFFF"/>
                          </a:solidFill>
                          <a:effectLst/>
                          <a:latin typeface="Arial" panose="020B0604020202020204" pitchFamily="34" charset="0"/>
                        </a:rPr>
                        <a:t>Initial margin </a:t>
                      </a:r>
                      <a:br>
                        <a:rPr lang="en-GB" sz="1200" b="1" i="0" u="none" strike="noStrike" dirty="0">
                          <a:solidFill>
                            <a:srgbClr val="FFFFFF"/>
                          </a:solidFill>
                          <a:effectLst/>
                          <a:latin typeface="Arial" panose="020B0604020202020204" pitchFamily="34" charset="0"/>
                        </a:rPr>
                      </a:br>
                      <a:r>
                        <a:rPr lang="en-GB" sz="1200" b="1" i="0" u="none" strike="noStrike" dirty="0">
                          <a:solidFill>
                            <a:srgbClr val="FFFFFF"/>
                          </a:solidFill>
                          <a:effectLst/>
                          <a:latin typeface="Arial" panose="020B0604020202020204" pitchFamily="34" charset="0"/>
                        </a:rPr>
                        <a:t>(in EUR)</a:t>
                      </a:r>
                    </a:p>
                  </a:txBody>
                  <a:tcPr marL="7958" marR="7958" marT="7958"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rgbClr val="201751"/>
                    </a:solidFill>
                  </a:tcPr>
                </a:tc>
                <a:tc>
                  <a:txBody>
                    <a:bodyPr/>
                    <a:lstStyle/>
                    <a:p>
                      <a:pPr algn="ctr" rtl="0" fontAlgn="ctr"/>
                      <a:r>
                        <a:rPr lang="en-GB" sz="1200" b="1" i="0" u="none" strike="noStrike" dirty="0">
                          <a:solidFill>
                            <a:srgbClr val="FFFFFF"/>
                          </a:solidFill>
                          <a:effectLst/>
                          <a:latin typeface="Arial" panose="020B0604020202020204" pitchFamily="34" charset="0"/>
                        </a:rPr>
                        <a:t>Total initial portfolio margin </a:t>
                      </a:r>
                    </a:p>
                  </a:txBody>
                  <a:tcPr marL="7958" marR="7958" marT="7958"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01751"/>
                    </a:solidFill>
                  </a:tcPr>
                </a:tc>
                <a:tc>
                  <a:txBody>
                    <a:bodyPr/>
                    <a:lstStyle/>
                    <a:p>
                      <a:pPr algn="ctr" rtl="0" fontAlgn="ctr"/>
                      <a:r>
                        <a:rPr lang="en-GB" sz="1200" b="1" i="0" u="none" strike="noStrike" dirty="0">
                          <a:solidFill>
                            <a:srgbClr val="FFFFFF"/>
                          </a:solidFill>
                          <a:effectLst/>
                          <a:latin typeface="Arial" panose="020B0604020202020204" pitchFamily="34" charset="0"/>
                        </a:rPr>
                        <a:t>Total initial portfolio margin </a:t>
                      </a:r>
                    </a:p>
                  </a:txBody>
                  <a:tcPr marL="7958" marR="7958" marT="7958"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01751"/>
                    </a:solidFill>
                  </a:tcPr>
                </a:tc>
                <a:tc rowSpan="2">
                  <a:txBody>
                    <a:bodyPr/>
                    <a:lstStyle/>
                    <a:p>
                      <a:pPr algn="ctr" rtl="0" fontAlgn="ctr"/>
                      <a:r>
                        <a:rPr lang="en-GB" sz="1200" b="1" i="0" u="none" strike="noStrike" dirty="0">
                          <a:solidFill>
                            <a:srgbClr val="FFFFFF"/>
                          </a:solidFill>
                          <a:effectLst/>
                          <a:latin typeface="Arial" panose="020B0604020202020204" pitchFamily="34" charset="0"/>
                        </a:rPr>
                        <a:t>Margin savings</a:t>
                      </a:r>
                    </a:p>
                  </a:txBody>
                  <a:tcPr marL="7958" marR="7958" marT="7958"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rgbClr val="201751"/>
                    </a:solidFill>
                  </a:tcPr>
                </a:tc>
                <a:extLst>
                  <a:ext uri="{0D108BD9-81ED-4DB2-BD59-A6C34878D82A}">
                    <a16:rowId xmlns:a16="http://schemas.microsoft.com/office/drawing/2014/main" val="2200881169"/>
                  </a:ext>
                </a:extLst>
              </a:tr>
              <a:tr h="371322">
                <a:tc vMerge="1">
                  <a:txBody>
                    <a:bodyPr/>
                    <a:lstStyle/>
                    <a:p>
                      <a:endParaRPr lang="en-GB"/>
                    </a:p>
                  </a:txBody>
                  <a:tcPr/>
                </a:tc>
                <a:tc vMerge="1">
                  <a:txBody>
                    <a:bodyPr/>
                    <a:lstStyle/>
                    <a:p>
                      <a:endParaRPr lang="en-GB"/>
                    </a:p>
                  </a:txBody>
                  <a:tcPr/>
                </a:tc>
                <a:tc vMerge="1">
                  <a:txBody>
                    <a:bodyPr/>
                    <a:lstStyle/>
                    <a:p>
                      <a:pPr algn="ctr" rtl="0" fontAlgn="ctr"/>
                      <a:endParaRPr lang="en-GB" sz="900" b="1" i="0" u="none" strike="noStrike" dirty="0">
                        <a:solidFill>
                          <a:srgbClr val="FFFFFF"/>
                        </a:solidFill>
                        <a:effectLst/>
                        <a:latin typeface="Arial" panose="020B0604020202020204" pitchFamily="34" charset="0"/>
                      </a:endParaRPr>
                    </a:p>
                  </a:txBody>
                  <a:tcPr marL="7958" marR="7958" marT="795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w="19050" cap="flat" cmpd="sng" algn="ctr">
                      <a:solidFill>
                        <a:srgbClr val="FFFFFF"/>
                      </a:solidFill>
                      <a:prstDash val="solid"/>
                      <a:round/>
                      <a:headEnd type="none" w="med" len="med"/>
                      <a:tailEnd type="none" w="med" len="med"/>
                    </a:lnB>
                    <a:solidFill>
                      <a:srgbClr val="201751"/>
                    </a:solidFill>
                  </a:tcPr>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gn="ctr" rtl="0" fontAlgn="ctr"/>
                      <a:r>
                        <a:rPr lang="en-GB" sz="1200" b="1" i="0" u="none" strike="noStrike" dirty="0">
                          <a:solidFill>
                            <a:srgbClr val="FFFFFF"/>
                          </a:solidFill>
                          <a:effectLst/>
                          <a:latin typeface="Arial" panose="020B0604020202020204" pitchFamily="34" charset="0"/>
                        </a:rPr>
                        <a:t>Without PRISMA (EUR)</a:t>
                      </a:r>
                    </a:p>
                  </a:txBody>
                  <a:tcPr marL="7958" marR="7958" marT="7958"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rgbClr val="201751"/>
                    </a:solidFill>
                  </a:tcPr>
                </a:tc>
                <a:tc>
                  <a:txBody>
                    <a:bodyPr/>
                    <a:lstStyle/>
                    <a:p>
                      <a:pPr algn="ctr" rtl="0" fontAlgn="ctr"/>
                      <a:r>
                        <a:rPr lang="en-GB" sz="1200" b="1" i="0" u="none" strike="noStrike" dirty="0">
                          <a:solidFill>
                            <a:srgbClr val="FFFFFF"/>
                          </a:solidFill>
                          <a:effectLst/>
                          <a:latin typeface="Arial" panose="020B0604020202020204" pitchFamily="34" charset="0"/>
                        </a:rPr>
                        <a:t>With PRISMA (EUR)</a:t>
                      </a:r>
                    </a:p>
                  </a:txBody>
                  <a:tcPr marL="7958" marR="7958" marT="7958"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rgbClr val="201751"/>
                    </a:solidFill>
                  </a:tcPr>
                </a:tc>
                <a:tc vMerge="1">
                  <a:txBody>
                    <a:bodyPr/>
                    <a:lstStyle/>
                    <a:p>
                      <a:endParaRPr lang="en-GB"/>
                    </a:p>
                  </a:txBody>
                  <a:tcPr/>
                </a:tc>
                <a:extLst>
                  <a:ext uri="{0D108BD9-81ED-4DB2-BD59-A6C34878D82A}">
                    <a16:rowId xmlns:a16="http://schemas.microsoft.com/office/drawing/2014/main" val="2404157249"/>
                  </a:ext>
                </a:extLst>
              </a:tr>
              <a:tr h="512998">
                <a:tc>
                  <a:txBody>
                    <a:bodyPr/>
                    <a:lstStyle/>
                    <a:p>
                      <a:pPr algn="ctr" rtl="0" fontAlgn="ctr"/>
                      <a:r>
                        <a:rPr lang="en-GB" sz="1200" b="0" i="0" u="none" strike="noStrike" dirty="0">
                          <a:solidFill>
                            <a:srgbClr val="201751"/>
                          </a:solidFill>
                          <a:effectLst/>
                          <a:latin typeface="Arial" panose="020B0604020202020204" pitchFamily="34" charset="0"/>
                        </a:rPr>
                        <a:t>MSCI World Futures</a:t>
                      </a:r>
                    </a:p>
                  </a:txBody>
                  <a:tcPr marL="71618" marR="7958" marT="7958" marB="0" anchor="ctr">
                    <a:lnL w="12700" cap="flat" cmpd="sng" algn="ctr">
                      <a:noFill/>
                      <a:prstDash val="solid"/>
                      <a:round/>
                      <a:headEnd type="none" w="med" len="med"/>
                      <a:tailEnd type="none" w="med" len="med"/>
                    </a:lnL>
                    <a:lnR w="12700" cap="flat" cmpd="sng" algn="ctr">
                      <a:solidFill>
                        <a:schemeClr val="accent5"/>
                      </a:solidFill>
                      <a:prstDash val="solid"/>
                      <a:round/>
                      <a:headEnd type="none" w="med" len="med"/>
                      <a:tailEnd type="none" w="med" len="med"/>
                    </a:lnR>
                    <a:lnT w="1905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ctr"/>
                      <a:r>
                        <a:rPr lang="en-GB" sz="1200" b="0" i="0" u="none" strike="noStrike" dirty="0">
                          <a:solidFill>
                            <a:srgbClr val="201751"/>
                          </a:solidFill>
                          <a:effectLst/>
                          <a:latin typeface="Arial" panose="020B0604020202020204" pitchFamily="34" charset="0"/>
                        </a:rPr>
                        <a:t>FMWN</a:t>
                      </a:r>
                    </a:p>
                  </a:txBody>
                  <a:tcPr marL="71618" marR="7958" marT="7958" marB="0" anchor="ct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1905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GB" sz="1200" b="0" i="0" u="none" strike="noStrike" dirty="0">
                          <a:solidFill>
                            <a:srgbClr val="201751"/>
                          </a:solidFill>
                          <a:effectLst/>
                          <a:latin typeface="Arial" panose="020B0604020202020204" pitchFamily="34" charset="0"/>
                        </a:rPr>
                        <a:t>100,000,000</a:t>
                      </a:r>
                    </a:p>
                  </a:txBody>
                  <a:tcPr marL="7958" marR="7958" marT="7958" marB="0" anchor="ct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1905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GB" sz="1200" b="0" i="0" u="none" strike="noStrike" dirty="0">
                          <a:solidFill>
                            <a:srgbClr val="201751"/>
                          </a:solidFill>
                          <a:effectLst/>
                          <a:latin typeface="Arial" panose="020B0604020202020204" pitchFamily="34" charset="0"/>
                        </a:rPr>
                        <a:t>712</a:t>
                      </a:r>
                    </a:p>
                  </a:txBody>
                  <a:tcPr marL="7958" marR="7958" marT="7958" marB="0" anchor="ct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1905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GB" sz="1200" b="0" i="0" u="none" strike="noStrike" dirty="0">
                          <a:solidFill>
                            <a:srgbClr val="201751"/>
                          </a:solidFill>
                          <a:effectLst/>
                          <a:latin typeface="Arial" panose="020B0604020202020204" pitchFamily="34" charset="0"/>
                        </a:rPr>
                        <a:t>0</a:t>
                      </a:r>
                    </a:p>
                  </a:txBody>
                  <a:tcPr marL="7958" marR="7958" marT="7958" marB="0" anchor="ct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1905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GB" sz="1200" b="0" i="0" u="none" strike="noStrike" dirty="0">
                          <a:solidFill>
                            <a:srgbClr val="201751"/>
                          </a:solidFill>
                          <a:effectLst/>
                          <a:latin typeface="Arial" panose="020B0604020202020204" pitchFamily="34" charset="0"/>
                        </a:rPr>
                        <a:t>3,041,708.86</a:t>
                      </a:r>
                    </a:p>
                  </a:txBody>
                  <a:tcPr marL="7958" marR="7958" marT="7958" marB="0" anchor="ct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1905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4">
                  <a:txBody>
                    <a:bodyPr/>
                    <a:lstStyle/>
                    <a:p>
                      <a:pPr algn="ctr" rtl="0" fontAlgn="ctr"/>
                      <a:r>
                        <a:rPr lang="en-GB" sz="1200" b="1" i="0" u="none" strike="noStrike" dirty="0">
                          <a:solidFill>
                            <a:srgbClr val="201751"/>
                          </a:solidFill>
                          <a:effectLst/>
                          <a:latin typeface="Arial" panose="020B0604020202020204" pitchFamily="34" charset="0"/>
                        </a:rPr>
                        <a:t>27,134,995.87</a:t>
                      </a:r>
                    </a:p>
                  </a:txBody>
                  <a:tcPr marL="7958" marR="7958" marT="7958" marB="0" anchor="ct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1905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4">
                  <a:txBody>
                    <a:bodyPr/>
                    <a:lstStyle/>
                    <a:p>
                      <a:pPr algn="ctr" rtl="0" fontAlgn="ctr"/>
                      <a:r>
                        <a:rPr lang="en-GB" sz="1200" b="1" i="0" u="none" strike="noStrike" dirty="0">
                          <a:solidFill>
                            <a:srgbClr val="201751"/>
                          </a:solidFill>
                          <a:effectLst/>
                          <a:latin typeface="Arial" panose="020B0604020202020204" pitchFamily="34" charset="0"/>
                        </a:rPr>
                        <a:t>13,288,442.71</a:t>
                      </a:r>
                    </a:p>
                  </a:txBody>
                  <a:tcPr marL="7958" marR="7958" marT="7958" marB="0" anchor="ct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1905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3F3F3"/>
                    </a:solidFill>
                  </a:tcPr>
                </a:tc>
                <a:tc rowSpan="4">
                  <a:txBody>
                    <a:bodyPr/>
                    <a:lstStyle/>
                    <a:p>
                      <a:pPr algn="ctr" rtl="0" fontAlgn="ctr"/>
                      <a:r>
                        <a:rPr lang="en-GB" sz="1200" b="1" i="0" u="none" strike="noStrike" dirty="0">
                          <a:solidFill>
                            <a:srgbClr val="201751"/>
                          </a:solidFill>
                          <a:effectLst/>
                          <a:latin typeface="Arial" panose="020B0604020202020204" pitchFamily="34" charset="0"/>
                        </a:rPr>
                        <a:t>61.02%</a:t>
                      </a:r>
                    </a:p>
                  </a:txBody>
                  <a:tcPr marL="7958" marR="7958" marT="7958" marB="0" anchor="ctr">
                    <a:lnL w="12700" cap="flat" cmpd="sng" algn="ctr">
                      <a:solidFill>
                        <a:schemeClr val="accent5"/>
                      </a:solidFill>
                      <a:prstDash val="solid"/>
                      <a:round/>
                      <a:headEnd type="none" w="med" len="med"/>
                      <a:tailEnd type="none" w="med" len="med"/>
                    </a:lnL>
                    <a:lnR w="12700" cap="flat" cmpd="sng" algn="ctr">
                      <a:noFill/>
                      <a:prstDash val="solid"/>
                      <a:round/>
                      <a:headEnd type="none" w="med" len="med"/>
                      <a:tailEnd type="none" w="med" len="med"/>
                    </a:lnR>
                    <a:lnT w="1905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75471343"/>
                  </a:ext>
                </a:extLst>
              </a:tr>
              <a:tr h="512998">
                <a:tc>
                  <a:txBody>
                    <a:bodyPr/>
                    <a:lstStyle/>
                    <a:p>
                      <a:pPr algn="ctr" rtl="0" fontAlgn="ctr"/>
                      <a:r>
                        <a:rPr lang="en-GB" sz="1200" b="0" i="0" u="none" strike="noStrike" dirty="0">
                          <a:solidFill>
                            <a:srgbClr val="201751"/>
                          </a:solidFill>
                          <a:effectLst/>
                          <a:latin typeface="Arial" panose="020B0604020202020204" pitchFamily="34" charset="0"/>
                        </a:rPr>
                        <a:t>DAX® Futures</a:t>
                      </a:r>
                    </a:p>
                  </a:txBody>
                  <a:tcPr marL="71618" marR="7958" marT="7958" marB="0" anchor="ctr">
                    <a:lnL w="12700" cap="flat" cmpd="sng" algn="ctr">
                      <a:no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3F3F3"/>
                    </a:solidFill>
                  </a:tcPr>
                </a:tc>
                <a:tc>
                  <a:txBody>
                    <a:bodyPr/>
                    <a:lstStyle/>
                    <a:p>
                      <a:pPr algn="l" rtl="0" fontAlgn="ctr"/>
                      <a:r>
                        <a:rPr lang="en-GB" sz="1200" b="0" i="0" u="none" strike="noStrike" dirty="0">
                          <a:solidFill>
                            <a:srgbClr val="201751"/>
                          </a:solidFill>
                          <a:effectLst/>
                          <a:latin typeface="Arial" panose="020B0604020202020204" pitchFamily="34" charset="0"/>
                        </a:rPr>
                        <a:t>FDAX</a:t>
                      </a:r>
                    </a:p>
                  </a:txBody>
                  <a:tcPr marL="71618" marR="7958" marT="7958" marB="0" anchor="ct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3F3F3"/>
                    </a:solidFill>
                  </a:tcPr>
                </a:tc>
                <a:tc>
                  <a:txBody>
                    <a:bodyPr/>
                    <a:lstStyle/>
                    <a:p>
                      <a:pPr algn="ctr" rtl="0" fontAlgn="ctr"/>
                      <a:r>
                        <a:rPr lang="en-GB" sz="1200" b="0" i="0" u="none" strike="noStrike" dirty="0">
                          <a:solidFill>
                            <a:srgbClr val="201751"/>
                          </a:solidFill>
                          <a:effectLst/>
                          <a:latin typeface="Arial" panose="020B0604020202020204" pitchFamily="34" charset="0"/>
                        </a:rPr>
                        <a:t>10,000,000</a:t>
                      </a:r>
                    </a:p>
                  </a:txBody>
                  <a:tcPr marL="7958" marR="7958" marT="7958" marB="0" anchor="ct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3F3F3"/>
                    </a:solidFill>
                  </a:tcPr>
                </a:tc>
                <a:tc>
                  <a:txBody>
                    <a:bodyPr/>
                    <a:lstStyle/>
                    <a:p>
                      <a:pPr algn="ctr" rtl="0" fontAlgn="ctr"/>
                      <a:r>
                        <a:rPr lang="en-GB" sz="1200" b="0" i="0" u="none" strike="noStrike" dirty="0">
                          <a:solidFill>
                            <a:srgbClr val="201751"/>
                          </a:solidFill>
                          <a:effectLst/>
                          <a:latin typeface="Arial" panose="020B0604020202020204" pitchFamily="34" charset="0"/>
                        </a:rPr>
                        <a:t>337</a:t>
                      </a:r>
                    </a:p>
                  </a:txBody>
                  <a:tcPr marL="7958" marR="7958" marT="7958" marB="0" anchor="ct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3F3F3"/>
                    </a:solidFill>
                  </a:tcPr>
                </a:tc>
                <a:tc>
                  <a:txBody>
                    <a:bodyPr/>
                    <a:lstStyle/>
                    <a:p>
                      <a:pPr algn="ctr" rtl="0" fontAlgn="ctr"/>
                      <a:r>
                        <a:rPr lang="en-GB" sz="1200" b="0" i="0" u="none" strike="noStrike" dirty="0">
                          <a:solidFill>
                            <a:srgbClr val="201751"/>
                          </a:solidFill>
                          <a:effectLst/>
                          <a:latin typeface="Arial" panose="020B0604020202020204" pitchFamily="34" charset="0"/>
                        </a:rPr>
                        <a:t>0</a:t>
                      </a:r>
                    </a:p>
                  </a:txBody>
                  <a:tcPr marL="7958" marR="7958" marT="7958" marB="0" anchor="ct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3F3F3"/>
                    </a:solidFill>
                  </a:tcPr>
                </a:tc>
                <a:tc>
                  <a:txBody>
                    <a:bodyPr/>
                    <a:lstStyle/>
                    <a:p>
                      <a:pPr algn="ctr" rtl="0" fontAlgn="ctr"/>
                      <a:r>
                        <a:rPr lang="en-GB" sz="1200" b="0" i="0" u="none" strike="noStrike" dirty="0">
                          <a:solidFill>
                            <a:srgbClr val="201751"/>
                          </a:solidFill>
                          <a:effectLst/>
                          <a:latin typeface="Arial" panose="020B0604020202020204" pitchFamily="34" charset="0"/>
                        </a:rPr>
                        <a:t>17,244,793.44</a:t>
                      </a:r>
                    </a:p>
                  </a:txBody>
                  <a:tcPr marL="7958" marR="7958" marT="7958" marB="0" anchor="ct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3F3F3"/>
                    </a:solidFill>
                  </a:tcPr>
                </a:tc>
                <a:tc vMerge="1">
                  <a:txBody>
                    <a:bodyPr/>
                    <a:lstStyle/>
                    <a:p>
                      <a:endParaRPr lang="en-GB"/>
                    </a:p>
                  </a:txBody>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143849148"/>
                  </a:ext>
                </a:extLst>
              </a:tr>
              <a:tr h="848363">
                <a:tc>
                  <a:txBody>
                    <a:bodyPr/>
                    <a:lstStyle/>
                    <a:p>
                      <a:pPr algn="ctr" rtl="0" fontAlgn="ctr"/>
                      <a:r>
                        <a:rPr lang="it-IT" sz="1200" b="0" i="0" u="none" strike="noStrike" dirty="0">
                          <a:solidFill>
                            <a:srgbClr val="201751"/>
                          </a:solidFill>
                          <a:effectLst/>
                          <a:latin typeface="Arial" panose="020B0604020202020204" pitchFamily="34" charset="0"/>
                        </a:rPr>
                        <a:t>EURO STOXX 50® Index Futures</a:t>
                      </a:r>
                    </a:p>
                  </a:txBody>
                  <a:tcPr marL="71618" marR="7958" marT="7958" marB="0" anchor="ctr">
                    <a:lnL w="12700" cap="flat" cmpd="sng" algn="ctr">
                      <a:no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ctr"/>
                      <a:r>
                        <a:rPr lang="en-GB" sz="1200" b="0" i="0" u="none" strike="noStrike" dirty="0">
                          <a:solidFill>
                            <a:srgbClr val="201751"/>
                          </a:solidFill>
                          <a:effectLst/>
                          <a:latin typeface="Arial" panose="020B0604020202020204" pitchFamily="34" charset="0"/>
                        </a:rPr>
                        <a:t>FESX</a:t>
                      </a:r>
                    </a:p>
                  </a:txBody>
                  <a:tcPr marL="71618" marR="7958" marT="7958" marB="0" anchor="ct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b"/>
                      <a:r>
                        <a:rPr lang="en-GB" sz="1200" b="0" i="0" u="none" strike="noStrike" dirty="0">
                          <a:solidFill>
                            <a:srgbClr val="201751"/>
                          </a:solidFill>
                          <a:effectLst/>
                          <a:latin typeface="Arial" panose="020B0604020202020204" pitchFamily="34" charset="0"/>
                        </a:rPr>
                        <a:t>50,000,000</a:t>
                      </a:r>
                    </a:p>
                  </a:txBody>
                  <a:tcPr marL="7958" marR="7958" marT="7958" marB="0" anchor="ct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GB" sz="1200" b="0" i="0" u="none" strike="noStrike" dirty="0">
                          <a:solidFill>
                            <a:srgbClr val="201751"/>
                          </a:solidFill>
                          <a:effectLst/>
                          <a:latin typeface="Arial" panose="020B0604020202020204" pitchFamily="34" charset="0"/>
                        </a:rPr>
                        <a:t>0</a:t>
                      </a:r>
                    </a:p>
                  </a:txBody>
                  <a:tcPr marL="7958" marR="7958" marT="7958" marB="0" anchor="ct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GB" sz="1200" b="0" i="0" u="none" strike="noStrike" dirty="0">
                          <a:solidFill>
                            <a:srgbClr val="201751"/>
                          </a:solidFill>
                          <a:effectLst/>
                          <a:latin typeface="Arial" panose="020B0604020202020204" pitchFamily="34" charset="0"/>
                        </a:rPr>
                        <a:t>1,505</a:t>
                      </a:r>
                    </a:p>
                  </a:txBody>
                  <a:tcPr marL="7958" marR="7958" marT="7958" marB="0" anchor="ct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GB" sz="1200" b="0" i="0" u="none" strike="noStrike" dirty="0">
                          <a:solidFill>
                            <a:srgbClr val="201751"/>
                          </a:solidFill>
                          <a:effectLst/>
                          <a:latin typeface="Arial" panose="020B0604020202020204" pitchFamily="34" charset="0"/>
                        </a:rPr>
                        <a:t>5,418,751.36</a:t>
                      </a:r>
                    </a:p>
                  </a:txBody>
                  <a:tcPr marL="7958" marR="7958" marT="7958" marB="0" anchor="ct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GB"/>
                    </a:p>
                  </a:txBody>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3049695360"/>
                  </a:ext>
                </a:extLst>
              </a:tr>
              <a:tr h="733102">
                <a:tc>
                  <a:txBody>
                    <a:bodyPr/>
                    <a:lstStyle/>
                    <a:p>
                      <a:pPr algn="ctr" rtl="0" fontAlgn="ctr"/>
                      <a:r>
                        <a:rPr lang="en-GB" sz="1200" b="0" i="0" u="none" strike="noStrike" dirty="0">
                          <a:solidFill>
                            <a:srgbClr val="201751"/>
                          </a:solidFill>
                          <a:effectLst/>
                          <a:latin typeface="Arial" panose="020B0604020202020204" pitchFamily="34" charset="0"/>
                        </a:rPr>
                        <a:t>EURO STOXX® Banks Futures</a:t>
                      </a:r>
                    </a:p>
                  </a:txBody>
                  <a:tcPr marL="71618" marR="7958" marT="7958" marB="0" anchor="ctr">
                    <a:lnL w="12700" cap="flat" cmpd="sng" algn="ctr">
                      <a:no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3F3F3"/>
                    </a:solidFill>
                  </a:tcPr>
                </a:tc>
                <a:tc>
                  <a:txBody>
                    <a:bodyPr/>
                    <a:lstStyle/>
                    <a:p>
                      <a:pPr algn="l" rtl="0" fontAlgn="ctr"/>
                      <a:r>
                        <a:rPr lang="en-GB" sz="1200" b="0" i="0" u="none" strike="noStrike" dirty="0">
                          <a:solidFill>
                            <a:srgbClr val="201751"/>
                          </a:solidFill>
                          <a:effectLst/>
                          <a:latin typeface="Arial" panose="020B0604020202020204" pitchFamily="34" charset="0"/>
                        </a:rPr>
                        <a:t>FESB</a:t>
                      </a:r>
                    </a:p>
                  </a:txBody>
                  <a:tcPr marL="71618" marR="7958" marT="7958" marB="0" anchor="ct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3F3F3"/>
                    </a:solidFill>
                  </a:tcPr>
                </a:tc>
                <a:tc>
                  <a:txBody>
                    <a:bodyPr/>
                    <a:lstStyle/>
                    <a:p>
                      <a:pPr algn="ctr" rtl="0" fontAlgn="b"/>
                      <a:r>
                        <a:rPr lang="en-GB" sz="1200" b="0" i="0" u="none" strike="noStrike" dirty="0">
                          <a:solidFill>
                            <a:srgbClr val="201751"/>
                          </a:solidFill>
                          <a:effectLst/>
                          <a:latin typeface="Arial" panose="020B0604020202020204" pitchFamily="34" charset="0"/>
                        </a:rPr>
                        <a:t>20,000,000</a:t>
                      </a:r>
                    </a:p>
                  </a:txBody>
                  <a:tcPr marL="7958" marR="7958" marT="7958" marB="0" anchor="ct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3F3F3"/>
                    </a:solidFill>
                  </a:tcPr>
                </a:tc>
                <a:tc>
                  <a:txBody>
                    <a:bodyPr/>
                    <a:lstStyle/>
                    <a:p>
                      <a:pPr algn="ctr" rtl="0" fontAlgn="ctr"/>
                      <a:r>
                        <a:rPr lang="en-GB" sz="1200" b="0" i="0" u="none" strike="noStrike" dirty="0">
                          <a:solidFill>
                            <a:srgbClr val="201751"/>
                          </a:solidFill>
                          <a:effectLst/>
                          <a:latin typeface="Arial" panose="020B0604020202020204" pitchFamily="34" charset="0"/>
                        </a:rPr>
                        <a:t>0</a:t>
                      </a:r>
                    </a:p>
                  </a:txBody>
                  <a:tcPr marL="7958" marR="7958" marT="7958" marB="0" anchor="ct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3F3F3"/>
                    </a:solidFill>
                  </a:tcPr>
                </a:tc>
                <a:tc>
                  <a:txBody>
                    <a:bodyPr/>
                    <a:lstStyle/>
                    <a:p>
                      <a:pPr algn="ctr" rtl="0" fontAlgn="ctr"/>
                      <a:r>
                        <a:rPr lang="en-GB" sz="1200" b="0" i="0" u="none" strike="noStrike" dirty="0">
                          <a:solidFill>
                            <a:srgbClr val="201751"/>
                          </a:solidFill>
                          <a:effectLst/>
                          <a:latin typeface="Arial" panose="020B0604020202020204" pitchFamily="34" charset="0"/>
                        </a:rPr>
                        <a:t>2,364</a:t>
                      </a:r>
                    </a:p>
                  </a:txBody>
                  <a:tcPr marL="7958" marR="7958" marT="7958" marB="0" anchor="ct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3F3F3"/>
                    </a:solidFill>
                  </a:tcPr>
                </a:tc>
                <a:tc>
                  <a:txBody>
                    <a:bodyPr/>
                    <a:lstStyle/>
                    <a:p>
                      <a:pPr algn="ctr" rtl="0" fontAlgn="ctr"/>
                      <a:r>
                        <a:rPr lang="en-GB" sz="1200" b="0" i="0" u="none" strike="noStrike" dirty="0">
                          <a:solidFill>
                            <a:srgbClr val="201751"/>
                          </a:solidFill>
                          <a:effectLst/>
                          <a:latin typeface="Arial" panose="020B0604020202020204" pitchFamily="34" charset="0"/>
                        </a:rPr>
                        <a:t>1,429,742.21</a:t>
                      </a:r>
                    </a:p>
                  </a:txBody>
                  <a:tcPr marL="7958" marR="7958" marT="7958" marB="0" anchor="ct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3F3F3"/>
                    </a:solidFill>
                  </a:tcPr>
                </a:tc>
                <a:tc vMerge="1">
                  <a:txBody>
                    <a:bodyPr/>
                    <a:lstStyle/>
                    <a:p>
                      <a:endParaRPr lang="en-GB"/>
                    </a:p>
                  </a:txBody>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612621282"/>
                  </a:ext>
                </a:extLst>
              </a:tr>
            </a:tbl>
          </a:graphicData>
        </a:graphic>
      </p:graphicFrame>
      <p:sp>
        <p:nvSpPr>
          <p:cNvPr id="16" name="TextBox 15">
            <a:extLst>
              <a:ext uri="{FF2B5EF4-FFF2-40B4-BE49-F238E27FC236}">
                <a16:creationId xmlns:a16="http://schemas.microsoft.com/office/drawing/2014/main" id="{87A5CA53-C39A-484C-8F4C-ECD6434FBA08}"/>
              </a:ext>
            </a:extLst>
          </p:cNvPr>
          <p:cNvSpPr txBox="1"/>
          <p:nvPr/>
        </p:nvSpPr>
        <p:spPr>
          <a:xfrm>
            <a:off x="8075613" y="6004432"/>
            <a:ext cx="3529012" cy="124906"/>
          </a:xfrm>
          <a:prstGeom prst="rect">
            <a:avLst/>
          </a:prstGeom>
          <a:noFill/>
        </p:spPr>
        <p:txBody>
          <a:bodyPr wrap="square" lIns="0" tIns="0" rIns="0" bIns="0" rtlCol="0">
            <a:spAutoFit/>
          </a:bodyPr>
          <a:lstStyle/>
          <a:p>
            <a:pPr algn="r" fontAlgn="base">
              <a:spcBef>
                <a:spcPct val="0"/>
              </a:spcBef>
              <a:spcAft>
                <a:spcPct val="0"/>
              </a:spcAft>
              <a:defRPr/>
            </a:pPr>
            <a:r>
              <a:rPr lang="de-DE" sz="800" dirty="0">
                <a:solidFill>
                  <a:srgbClr val="201751"/>
                </a:solidFill>
                <a:latin typeface="Arial" charset="0"/>
                <a:ea typeface="ＭＳ Ｐゴシック" pitchFamily="34" charset="-128"/>
              </a:rPr>
              <a:t>*Calculation Date: 1 June 2020    **Near month Expiration: 19 June 2020</a:t>
            </a:r>
            <a:endParaRPr lang="en-US" sz="800" dirty="0">
              <a:solidFill>
                <a:srgbClr val="201751"/>
              </a:solidFill>
              <a:latin typeface="Arial" charset="0"/>
              <a:ea typeface="ＭＳ Ｐゴシック" pitchFamily="34" charset="-128"/>
            </a:endParaRPr>
          </a:p>
        </p:txBody>
      </p:sp>
      <p:sp>
        <p:nvSpPr>
          <p:cNvPr id="17" name="TextBox 16">
            <a:extLst>
              <a:ext uri="{FF2B5EF4-FFF2-40B4-BE49-F238E27FC236}">
                <a16:creationId xmlns:a16="http://schemas.microsoft.com/office/drawing/2014/main" id="{1EDDAC28-6C98-4E22-8683-A78811D8C47F}"/>
              </a:ext>
            </a:extLst>
          </p:cNvPr>
          <p:cNvSpPr txBox="1"/>
          <p:nvPr/>
        </p:nvSpPr>
        <p:spPr>
          <a:xfrm>
            <a:off x="587375" y="5823089"/>
            <a:ext cx="3529013" cy="310919"/>
          </a:xfrm>
          <a:prstGeom prst="rect">
            <a:avLst/>
          </a:prstGeom>
          <a:solidFill>
            <a:srgbClr val="00CE7D"/>
          </a:solidFill>
          <a:ln>
            <a:noFill/>
          </a:ln>
        </p:spPr>
        <p:style>
          <a:lnRef idx="2">
            <a:schemeClr val="accent1"/>
          </a:lnRef>
          <a:fillRef idx="1">
            <a:schemeClr val="lt1"/>
          </a:fillRef>
          <a:effectRef idx="0">
            <a:schemeClr val="accent1"/>
          </a:effectRef>
          <a:fontRef idx="minor">
            <a:schemeClr val="dk1"/>
          </a:fontRef>
        </p:style>
        <p:txBody>
          <a:bodyPr wrap="square" rtlCol="0">
            <a:spAutoFit/>
          </a:bodyPr>
          <a:lstStyle>
            <a:defPPr>
              <a:defRPr lang="en-GB"/>
            </a:defPPr>
            <a:lvl1pPr algn="ctr">
              <a:defRPr sz="1200" b="1">
                <a:ln w="0"/>
                <a:solidFill>
                  <a:schemeClr val="tx1"/>
                </a:solidFill>
                <a:effectLst>
                  <a:outerShdw blurRad="38100" dist="19050" dir="2700000" algn="tl" rotWithShape="0">
                    <a:schemeClr val="dk1">
                      <a:alpha val="40000"/>
                    </a:schemeClr>
                  </a:outerShdw>
                </a:effectLst>
              </a:defRPr>
            </a:lvl1pPr>
          </a:lstStyle>
          <a:p>
            <a:pPr fontAlgn="base">
              <a:spcBef>
                <a:spcPct val="0"/>
              </a:spcBef>
              <a:spcAft>
                <a:spcPct val="0"/>
              </a:spcAft>
              <a:defRPr/>
            </a:pPr>
            <a:r>
              <a:rPr lang="de-DE" sz="1400" dirty="0">
                <a:solidFill>
                  <a:schemeClr val="tx1">
                    <a:lumMod val="50000"/>
                  </a:schemeClr>
                </a:solidFill>
                <a:effectLst/>
                <a:latin typeface="Arial"/>
              </a:rPr>
              <a:t>Margin rate per notional: 7.38%</a:t>
            </a:r>
            <a:endParaRPr lang="en-US" sz="1400" dirty="0">
              <a:solidFill>
                <a:schemeClr val="tx1">
                  <a:lumMod val="50000"/>
                </a:schemeClr>
              </a:solidFill>
              <a:effectLst/>
              <a:latin typeface="Arial"/>
            </a:endParaRPr>
          </a:p>
        </p:txBody>
      </p:sp>
      <p:sp>
        <p:nvSpPr>
          <p:cNvPr id="5" name="Date Placeholder 4">
            <a:extLst>
              <a:ext uri="{FF2B5EF4-FFF2-40B4-BE49-F238E27FC236}">
                <a16:creationId xmlns:a16="http://schemas.microsoft.com/office/drawing/2014/main" id="{70D3DF7E-2C72-438C-9446-EAB3C26C2CC2}"/>
              </a:ext>
            </a:extLst>
          </p:cNvPr>
          <p:cNvSpPr>
            <a:spLocks noGrp="1"/>
          </p:cNvSpPr>
          <p:nvPr>
            <p:ph type="dt" sz="half" idx="18"/>
          </p:nvPr>
        </p:nvSpPr>
        <p:spPr/>
        <p:txBody>
          <a:bodyPr/>
          <a:lstStyle/>
          <a:p>
            <a:fld id="{DB372F29-008E-4F4C-A409-885016399B5A}" type="datetime3">
              <a:rPr lang="en-US" noProof="0" smtClean="0"/>
              <a:t>6 October 2020</a:t>
            </a:fld>
            <a:endParaRPr lang="en-US" noProof="0"/>
          </a:p>
        </p:txBody>
      </p:sp>
    </p:spTree>
    <p:extLst>
      <p:ext uri="{BB962C8B-B14F-4D97-AF65-F5344CB8AC3E}">
        <p14:creationId xmlns:p14="http://schemas.microsoft.com/office/powerpoint/2010/main" val="16890965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Object 10" hidden="1">
            <a:extLst>
              <a:ext uri="{FF2B5EF4-FFF2-40B4-BE49-F238E27FC236}">
                <a16:creationId xmlns:a16="http://schemas.microsoft.com/office/drawing/2014/main" id="{D00BB583-46F9-4E0E-A38C-675305405BD5}"/>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9459" name="think-cell Slide" r:id="rId6" imgW="286" imgH="286" progId="TCLayout.ActiveDocument.1">
                  <p:embed/>
                </p:oleObj>
              </mc:Choice>
              <mc:Fallback>
                <p:oleObj name="think-cell Slide" r:id="rId6" imgW="286" imgH="286" progId="TCLayout.ActiveDocument.1">
                  <p:embed/>
                  <p:pic>
                    <p:nvPicPr>
                      <p:cNvPr id="11" name="Object 10" hidden="1">
                        <a:extLst>
                          <a:ext uri="{FF2B5EF4-FFF2-40B4-BE49-F238E27FC236}">
                            <a16:creationId xmlns:a16="http://schemas.microsoft.com/office/drawing/2014/main" id="{D00BB583-46F9-4E0E-A38C-675305405BD5}"/>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A0EC230E-1542-45BD-8D10-E8C3A2515D6B}"/>
              </a:ext>
            </a:extLst>
          </p:cNvPr>
          <p:cNvSpPr/>
          <p:nvPr>
            <p:custDataLst>
              <p:tags r:id="rId3"/>
            </p:custDataLst>
          </p:nvPr>
        </p:nvSpPr>
        <p:spPr>
          <a:xfrm>
            <a:off x="0" y="0"/>
            <a:ext cx="158750" cy="1587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marR="0" lvl="0" indent="0" algn="ctr" defTabSz="914400" rtl="0" eaLnBrk="1" fontAlgn="auto" latinLnBrk="0" hangingPunct="1">
              <a:lnSpc>
                <a:spcPct val="110000"/>
              </a:lnSpc>
              <a:spcBef>
                <a:spcPts val="0"/>
              </a:spcBef>
              <a:spcAft>
                <a:spcPts val="0"/>
              </a:spcAft>
              <a:buClrTx/>
              <a:buSzTx/>
              <a:buFont typeface="Wingdings" panose="05000000000000000000" pitchFamily="2" charset="2"/>
              <a:buNone/>
              <a:tabLst/>
              <a:defRPr/>
            </a:pPr>
            <a:endParaRPr kumimoji="0" lang="de-DE" sz="3000" b="1" i="0" u="none" strike="noStrike" kern="1200" cap="none" spc="0" normalizeH="0" baseline="0" noProof="0" dirty="0">
              <a:ln>
                <a:noFill/>
              </a:ln>
              <a:solidFill>
                <a:srgbClr val="FEFFFF"/>
              </a:solidFill>
              <a:effectLst/>
              <a:uLnTx/>
              <a:uFillTx/>
              <a:latin typeface="Arial" panose="020B0604020202020204" pitchFamily="34" charset="0"/>
              <a:ea typeface="+mn-ea"/>
              <a:cs typeface="+mn-cs"/>
              <a:sym typeface="Arial" panose="020B0604020202020204" pitchFamily="34" charset="0"/>
            </a:endParaRPr>
          </a:p>
        </p:txBody>
      </p:sp>
      <p:sp>
        <p:nvSpPr>
          <p:cNvPr id="3" name="Titel 2">
            <a:extLst>
              <a:ext uri="{FF2B5EF4-FFF2-40B4-BE49-F238E27FC236}">
                <a16:creationId xmlns:a16="http://schemas.microsoft.com/office/drawing/2014/main" id="{753E2F1E-C46C-4BC3-9838-428AC73FBA30}"/>
              </a:ext>
            </a:extLst>
          </p:cNvPr>
          <p:cNvSpPr>
            <a:spLocks noGrp="1"/>
          </p:cNvSpPr>
          <p:nvPr>
            <p:ph type="title"/>
          </p:nvPr>
        </p:nvSpPr>
        <p:spPr>
          <a:xfrm>
            <a:off x="587374" y="368300"/>
            <a:ext cx="11017250" cy="953558"/>
          </a:xfrm>
        </p:spPr>
        <p:txBody>
          <a:bodyPr/>
          <a:lstStyle/>
          <a:p>
            <a:r>
              <a:rPr lang="en-US" dirty="0">
                <a:sym typeface="Wingdings" panose="05000000000000000000" pitchFamily="2" charset="2"/>
              </a:rPr>
              <a:t>Growth drivers: L</a:t>
            </a:r>
            <a:r>
              <a:rPr lang="en-US" dirty="0"/>
              <a:t>ower margin rates (2/2)</a:t>
            </a:r>
            <a:br>
              <a:rPr lang="en-GB" dirty="0">
                <a:solidFill>
                  <a:srgbClr val="201751"/>
                </a:solidFill>
                <a:latin typeface="+mn-lt"/>
                <a:ea typeface="ＭＳ Ｐゴシック" pitchFamily="34" charset="-128"/>
              </a:rPr>
            </a:br>
            <a:r>
              <a:rPr lang="en-GB" sz="2000" b="0" dirty="0">
                <a:solidFill>
                  <a:srgbClr val="201751"/>
                </a:solidFill>
                <a:latin typeface="+mn-lt"/>
                <a:ea typeface="ＭＳ Ｐゴシック" pitchFamily="34" charset="-128"/>
              </a:rPr>
              <a:t>Eurex is one of the largest providers of </a:t>
            </a:r>
            <a:r>
              <a:rPr lang="en-GB" sz="2000" b="0" dirty="0">
                <a:solidFill>
                  <a:srgbClr val="201751"/>
                </a:solidFill>
                <a:ea typeface="ＭＳ Ｐゴシック" pitchFamily="34" charset="-128"/>
              </a:rPr>
              <a:t>Equity/Index derivatives, offering </a:t>
            </a:r>
            <a:r>
              <a:rPr lang="en-GB" sz="2000" b="0" dirty="0">
                <a:solidFill>
                  <a:srgbClr val="201751"/>
                </a:solidFill>
                <a:latin typeface="+mn-lt"/>
                <a:ea typeface="ＭＳ Ｐゴシック" pitchFamily="34" charset="-128"/>
              </a:rPr>
              <a:t>highest levels of capital efficiency</a:t>
            </a:r>
            <a:endParaRPr lang="en-US" sz="2000" b="0" dirty="0">
              <a:solidFill>
                <a:srgbClr val="201751"/>
              </a:solidFill>
            </a:endParaRPr>
          </a:p>
        </p:txBody>
      </p:sp>
      <p:sp>
        <p:nvSpPr>
          <p:cNvPr id="7" name="Slide Number Placeholder 6">
            <a:extLst>
              <a:ext uri="{FF2B5EF4-FFF2-40B4-BE49-F238E27FC236}">
                <a16:creationId xmlns:a16="http://schemas.microsoft.com/office/drawing/2014/main" id="{0F4B7D88-21CE-4EE7-B001-7E1EFB1DB7C7}"/>
              </a:ext>
            </a:extLst>
          </p:cNvPr>
          <p:cNvSpPr>
            <a:spLocks noGrp="1"/>
          </p:cNvSpPr>
          <p:nvPr>
            <p:ph type="sldNum" sz="quarter" idx="19"/>
          </p:nvPr>
        </p:nvSpPr>
        <p:spPr/>
        <p:txBody>
          <a:bodyPr/>
          <a:lstStyle/>
          <a:p>
            <a:pPr marL="0" marR="0" lvl="0" indent="0" algn="l" defTabSz="914400" rtl="0" eaLnBrk="1" fontAlgn="auto" latinLnBrk="0" hangingPunct="1">
              <a:lnSpc>
                <a:spcPct val="110000"/>
              </a:lnSpc>
              <a:spcBef>
                <a:spcPts val="0"/>
              </a:spcBef>
              <a:spcAft>
                <a:spcPts val="0"/>
              </a:spcAft>
              <a:buClrTx/>
              <a:buSzTx/>
              <a:buFont typeface="Wingdings" panose="05000000000000000000" pitchFamily="2" charset="2"/>
              <a:buNone/>
              <a:tabLst/>
              <a:defRPr/>
            </a:pPr>
            <a:fld id="{62CB3E74-FC4B-418A-B5F6-72ED80208EB2}" type="slidenum">
              <a:rPr kumimoji="0" lang="en-US" sz="900" b="0" i="0" u="none" strike="noStrike" kern="1200" cap="none" spc="0" normalizeH="0" baseline="0" noProof="0" smtClean="0">
                <a:ln>
                  <a:noFill/>
                </a:ln>
                <a:solidFill>
                  <a:srgbClr val="201751"/>
                </a:solidFill>
                <a:effectLst/>
                <a:uLnTx/>
                <a:uFillTx/>
                <a:latin typeface="Arial"/>
                <a:ea typeface="+mn-ea"/>
                <a:cs typeface="+mn-cs"/>
              </a:rPr>
              <a:pPr marL="0" marR="0" lvl="0" indent="0" algn="l" defTabSz="914400" rtl="0" eaLnBrk="1" fontAlgn="auto" latinLnBrk="0" hangingPunct="1">
                <a:lnSpc>
                  <a:spcPct val="110000"/>
                </a:lnSpc>
                <a:spcBef>
                  <a:spcPts val="0"/>
                </a:spcBef>
                <a:spcAft>
                  <a:spcPts val="0"/>
                </a:spcAft>
                <a:buClrTx/>
                <a:buSzTx/>
                <a:buFont typeface="Wingdings" panose="05000000000000000000" pitchFamily="2" charset="2"/>
                <a:buNone/>
                <a:tabLst/>
                <a:defRPr/>
              </a:pPr>
              <a:t>9</a:t>
            </a:fld>
            <a:endParaRPr kumimoji="0" lang="en-US" sz="900" b="0" i="0" u="none" strike="noStrike" kern="1200" cap="none" spc="0" normalizeH="0" baseline="0" noProof="0" dirty="0">
              <a:ln>
                <a:noFill/>
              </a:ln>
              <a:solidFill>
                <a:srgbClr val="201751"/>
              </a:solidFill>
              <a:effectLst/>
              <a:uLnTx/>
              <a:uFillTx/>
              <a:latin typeface="Arial"/>
              <a:ea typeface="+mn-ea"/>
              <a:cs typeface="+mn-cs"/>
            </a:endParaRPr>
          </a:p>
        </p:txBody>
      </p:sp>
      <p:sp>
        <p:nvSpPr>
          <p:cNvPr id="18" name="TextBox 25">
            <a:extLst>
              <a:ext uri="{FF2B5EF4-FFF2-40B4-BE49-F238E27FC236}">
                <a16:creationId xmlns:a16="http://schemas.microsoft.com/office/drawing/2014/main" id="{F1EFCC21-914B-4347-BCDE-155C4A7E58BC}"/>
              </a:ext>
            </a:extLst>
          </p:cNvPr>
          <p:cNvSpPr txBox="1"/>
          <p:nvPr/>
        </p:nvSpPr>
        <p:spPr>
          <a:xfrm>
            <a:off x="5271855" y="5410200"/>
            <a:ext cx="6318391" cy="487575"/>
          </a:xfrm>
          <a:prstGeom prst="rect">
            <a:avLst/>
          </a:prstGeom>
          <a:noFill/>
        </p:spPr>
        <p:style>
          <a:lnRef idx="0">
            <a:scrgbClr r="0" g="0" b="0"/>
          </a:lnRef>
          <a:fillRef idx="0">
            <a:scrgbClr r="0" g="0" b="0"/>
          </a:fillRef>
          <a:effectRef idx="0">
            <a:scrgbClr r="0" g="0" b="0"/>
          </a:effectRef>
          <a:fontRef idx="minor">
            <a:schemeClr val="tx1"/>
          </a:fontRef>
        </p:style>
        <p:txBody>
          <a:bodyPr wrap="none" lIns="0" tIns="182880" rIns="0" bIns="0" rtlCol="0" anchor="t">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algn="r" fontAlgn="base">
              <a:spcBef>
                <a:spcPts val="100"/>
              </a:spcBef>
              <a:spcAft>
                <a:spcPts val="100"/>
              </a:spcAft>
              <a:defRPr/>
            </a:pPr>
            <a:r>
              <a:rPr lang="en-GB" sz="800" dirty="0">
                <a:solidFill>
                  <a:srgbClr val="201751"/>
                </a:solidFill>
                <a:latin typeface="Arial" panose="020B0604020202020204" pitchFamily="34" charset="0"/>
                <a:cs typeface="Arial" panose="020B0604020202020204" pitchFamily="34" charset="0"/>
              </a:rPr>
              <a:t>1) Including Interest Rate Derivatives (LTIR &amp; STIR), Equity Index Derivatives, </a:t>
            </a:r>
            <a:br>
              <a:rPr lang="en-GB" sz="800" dirty="0">
                <a:solidFill>
                  <a:srgbClr val="201751"/>
                </a:solidFill>
                <a:latin typeface="Arial" panose="020B0604020202020204" pitchFamily="34" charset="0"/>
                <a:cs typeface="Arial" panose="020B0604020202020204" pitchFamily="34" charset="0"/>
              </a:rPr>
            </a:br>
            <a:r>
              <a:rPr lang="en-GB" sz="800" dirty="0">
                <a:solidFill>
                  <a:srgbClr val="201751"/>
                </a:solidFill>
                <a:latin typeface="Arial" panose="020B0604020202020204" pitchFamily="34" charset="0"/>
                <a:cs typeface="Arial" panose="020B0604020202020204" pitchFamily="34" charset="0"/>
              </a:rPr>
              <a:t>Equity Derivatives and Foreign Exchange Derivatives</a:t>
            </a:r>
          </a:p>
          <a:p>
            <a:pPr algn="r" fontAlgn="base">
              <a:spcBef>
                <a:spcPts val="100"/>
              </a:spcBef>
              <a:spcAft>
                <a:spcPts val="100"/>
              </a:spcAft>
              <a:defRPr/>
            </a:pPr>
            <a:r>
              <a:rPr lang="en-GB" sz="800" dirty="0">
                <a:solidFill>
                  <a:srgbClr val="201751"/>
                </a:solidFill>
                <a:latin typeface="Arial" panose="020B0604020202020204" pitchFamily="34" charset="0"/>
                <a:cs typeface="Arial" panose="020B0604020202020204" pitchFamily="34" charset="0"/>
              </a:rPr>
              <a:t>2) Other exchanges include: NSE, CBOE Holdings, Nasdaq OMX, BM&amp;F Bovespa, </a:t>
            </a:r>
            <a:br>
              <a:rPr lang="en-GB" sz="800" dirty="0">
                <a:solidFill>
                  <a:srgbClr val="201751"/>
                </a:solidFill>
                <a:latin typeface="Arial" panose="020B0604020202020204" pitchFamily="34" charset="0"/>
                <a:cs typeface="Arial" panose="020B0604020202020204" pitchFamily="34" charset="0"/>
              </a:rPr>
            </a:br>
            <a:r>
              <a:rPr lang="en-GB" sz="800" dirty="0">
                <a:solidFill>
                  <a:srgbClr val="201751"/>
                </a:solidFill>
                <a:latin typeface="Arial" panose="020B0604020202020204" pitchFamily="34" charset="0"/>
                <a:cs typeface="Arial" panose="020B0604020202020204" pitchFamily="34" charset="0"/>
              </a:rPr>
              <a:t>MOEX and others which are not considered as peer group</a:t>
            </a:r>
          </a:p>
        </p:txBody>
      </p:sp>
      <p:pic>
        <p:nvPicPr>
          <p:cNvPr id="13" name="Picture 12">
            <a:extLst>
              <a:ext uri="{FF2B5EF4-FFF2-40B4-BE49-F238E27FC236}">
                <a16:creationId xmlns:a16="http://schemas.microsoft.com/office/drawing/2014/main" id="{82AA91B5-FEF0-4543-99B6-A976E572DFD7}"/>
              </a:ext>
            </a:extLst>
          </p:cNvPr>
          <p:cNvPicPr>
            <a:picLocks noChangeAspect="1"/>
          </p:cNvPicPr>
          <p:nvPr/>
        </p:nvPicPr>
        <p:blipFill>
          <a:blip r:embed="rId8"/>
          <a:stretch>
            <a:fillRect/>
          </a:stretch>
        </p:blipFill>
        <p:spPr>
          <a:xfrm>
            <a:off x="2590800" y="1942849"/>
            <a:ext cx="5055053" cy="4191405"/>
          </a:xfrm>
          <a:prstGeom prst="rect">
            <a:avLst/>
          </a:prstGeom>
        </p:spPr>
      </p:pic>
      <p:sp>
        <p:nvSpPr>
          <p:cNvPr id="5" name="Date Placeholder 4">
            <a:extLst>
              <a:ext uri="{FF2B5EF4-FFF2-40B4-BE49-F238E27FC236}">
                <a16:creationId xmlns:a16="http://schemas.microsoft.com/office/drawing/2014/main" id="{70D3DF7E-2C72-438C-9446-EAB3C26C2CC2}"/>
              </a:ext>
            </a:extLst>
          </p:cNvPr>
          <p:cNvSpPr>
            <a:spLocks noGrp="1"/>
          </p:cNvSpPr>
          <p:nvPr>
            <p:ph type="dt" sz="half" idx="18"/>
          </p:nvPr>
        </p:nvSpPr>
        <p:spPr/>
        <p:txBody>
          <a:bodyPr/>
          <a:lstStyle/>
          <a:p>
            <a:fld id="{DB372F29-008E-4F4C-A409-885016399B5A}" type="datetime3">
              <a:rPr lang="en-US" noProof="0" smtClean="0"/>
              <a:t>6 October 2020</a:t>
            </a:fld>
            <a:endParaRPr lang="en-US" noProof="0"/>
          </a:p>
        </p:txBody>
      </p:sp>
    </p:spTree>
    <p:extLst>
      <p:ext uri="{BB962C8B-B14F-4D97-AF65-F5344CB8AC3E}">
        <p14:creationId xmlns:p14="http://schemas.microsoft.com/office/powerpoint/2010/main" val="393662006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bfNMVN6Iqu93BoG2_nkCmA"/>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DtUhGzxNS3SNhetisjE3Bw"/>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L1B7Uf6NQcSpdmB2hkyL1g"/>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tsLUKNNkjtiJNF_TNXTR41g"/>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tsLUKNNkjtiJNF_TNXTR41g"/>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tejVXhm.JQECxtKwnMDcgrQ"/>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thg0d2e0oGKHb10hbURwsIw"/>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heme/theme1.xml><?xml version="1.0" encoding="utf-8"?>
<a:theme xmlns:a="http://schemas.openxmlformats.org/drawingml/2006/main" name="EUREX EX">
  <a:themeElements>
    <a:clrScheme name="EUREX">
      <a:dk1>
        <a:srgbClr val="201751"/>
      </a:dk1>
      <a:lt1>
        <a:srgbClr val="FEFFFF"/>
      </a:lt1>
      <a:dk2>
        <a:srgbClr val="00CE7D"/>
      </a:dk2>
      <a:lt2>
        <a:srgbClr val="F3F3F3"/>
      </a:lt2>
      <a:accent1>
        <a:srgbClr val="201751"/>
      </a:accent1>
      <a:accent2>
        <a:srgbClr val="00CE7D"/>
      </a:accent2>
      <a:accent3>
        <a:srgbClr val="00454D"/>
      </a:accent3>
      <a:accent4>
        <a:srgbClr val="3C7DBE"/>
      </a:accent4>
      <a:accent5>
        <a:srgbClr val="DCDCDC"/>
      </a:accent5>
      <a:accent6>
        <a:srgbClr val="F3F3F3"/>
      </a:accent6>
      <a:hlink>
        <a:srgbClr val="00CE7D"/>
      </a:hlink>
      <a:folHlink>
        <a:srgbClr val="201751"/>
      </a:folHlink>
    </a:clrScheme>
    <a:fontScheme name="_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solidFill>
        <a:ln>
          <a:noFill/>
        </a:ln>
      </a:spPr>
      <a:bodyPr bIns="79200" rtlCol="0" anchor="ctr"/>
      <a:lstStyle>
        <a:defPPr algn="ctr">
          <a:defRPr sz="1400" dirty="0"/>
        </a:defPPr>
      </a:lstStyle>
      <a:style>
        <a:lnRef idx="2">
          <a:schemeClr val="accent1">
            <a:shade val="50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lgn="l">
          <a:defRPr dirty="0" smtClean="0"/>
        </a:defPPr>
      </a:lstStyle>
    </a:txDef>
  </a:objectDefaults>
  <a:extraClrSchemeLst/>
  <a:custClrLst>
    <a:custClr name="Eurex Blue">
      <a:srgbClr val="201751"/>
    </a:custClr>
    <a:custClr name="Teal">
      <a:srgbClr val="00454D"/>
    </a:custClr>
    <a:custClr name="Purple">
      <a:srgbClr val="66348E"/>
    </a:custClr>
    <a:custClr>
      <a:srgbClr val="FFFFFF"/>
    </a:custClr>
    <a:custClr>
      <a:srgbClr val="FFFFFF"/>
    </a:custClr>
    <a:custClr>
      <a:srgbClr val="FFFFFF"/>
    </a:custClr>
    <a:custClr>
      <a:srgbClr val="FFFFFF"/>
    </a:custClr>
    <a:custClr>
      <a:srgbClr val="FFFFFF"/>
    </a:custClr>
    <a:custClr>
      <a:srgbClr val="FFFFFF"/>
    </a:custClr>
    <a:custClr>
      <a:srgbClr val="FFFFFF"/>
    </a:custClr>
    <a:custClr name="Eurex Green">
      <a:srgbClr val="00CE7D"/>
    </a:custClr>
    <a:custClr name="Light Blue">
      <a:srgbClr val="3C7DBE"/>
    </a:custClr>
    <a:custClr name="Peach">
      <a:srgbClr val="FFAAA1"/>
    </a:custClr>
    <a:custClr>
      <a:srgbClr val="FFFFFF"/>
    </a:custClr>
    <a:custClr>
      <a:srgbClr val="FFFFFF"/>
    </a:custClr>
    <a:custClr>
      <a:srgbClr val="FFFFFF"/>
    </a:custClr>
    <a:custClr>
      <a:srgbClr val="FFFFFF"/>
    </a:custClr>
    <a:custClr>
      <a:srgbClr val="FFFFFF"/>
    </a:custClr>
    <a:custClr>
      <a:srgbClr val="FFFFFF"/>
    </a:custClr>
    <a:custClr>
      <a:srgbClr val="FFFFFF"/>
    </a:custClr>
    <a:custClr name="Eurex Light Grey">
      <a:srgbClr val="F3F3F3"/>
    </a:custClr>
    <a:custClr name="Grey">
      <a:srgbClr val="DCDCDC"/>
    </a:custClr>
    <a:custClr name="Aqua Mint">
      <a:srgbClr val="A0DCC8"/>
    </a:custClr>
    <a:custClr>
      <a:srgbClr val="FFFFFF"/>
    </a:custClr>
    <a:custClr>
      <a:srgbClr val="FFFFFF"/>
    </a:custClr>
    <a:custClr>
      <a:srgbClr val="FFFFFF"/>
    </a:custClr>
    <a:custClr>
      <a:srgbClr val="FFFFFF"/>
    </a:custClr>
    <a:custClr>
      <a:srgbClr val="FFFFFF"/>
    </a:custClr>
    <a:custClr>
      <a:srgbClr val="FFFFFF"/>
    </a:custClr>
    <a:custClr>
      <a:srgbClr val="FFFFFF"/>
    </a:custClr>
  </a:custClrLst>
  <a:extLst>
    <a:ext uri="{05A4C25C-085E-4340-85A3-A5531E510DB2}">
      <thm15:themeFamily xmlns:thm15="http://schemas.microsoft.com/office/thememl/2012/main" name="200709_Eurex_EX_PPT_Template.pptx" id="{8C1AF5A3-D145-4E80-BE19-BC9F9E84D5A5}" vid="{2420EDA1-CBC0-46FA-B31A-AA69979F1E75}"/>
    </a:ext>
  </a:extLst>
</a:theme>
</file>

<file path=ppt/theme/theme2.xml><?xml version="1.0" encoding="utf-8"?>
<a:theme xmlns:a="http://schemas.openxmlformats.org/drawingml/2006/main" name="Office">
  <a:themeElements>
    <a:clrScheme name="Benutzerdefiniert 143">
      <a:dk1>
        <a:srgbClr val="000099"/>
      </a:dk1>
      <a:lt1>
        <a:sysClr val="window" lastClr="FFFFFF"/>
      </a:lt1>
      <a:dk2>
        <a:srgbClr val="696969"/>
      </a:dk2>
      <a:lt2>
        <a:srgbClr val="BDBDBD"/>
      </a:lt2>
      <a:accent1>
        <a:srgbClr val="000099"/>
      </a:accent1>
      <a:accent2>
        <a:srgbClr val="00A5FF"/>
      </a:accent2>
      <a:accent3>
        <a:srgbClr val="8CDCFF"/>
      </a:accent3>
      <a:accent4>
        <a:srgbClr val="404040"/>
      </a:accent4>
      <a:accent5>
        <a:srgbClr val="696969"/>
      </a:accent5>
      <a:accent6>
        <a:srgbClr val="BDBDBD"/>
      </a:accent6>
      <a:hlink>
        <a:srgbClr val="000099"/>
      </a:hlink>
      <a:folHlink>
        <a:srgbClr val="000099"/>
      </a:folHlink>
    </a:clrScheme>
    <a:fontScheme name="_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Benutzerdefiniert 143">
      <a:dk1>
        <a:srgbClr val="000099"/>
      </a:dk1>
      <a:lt1>
        <a:sysClr val="window" lastClr="FFFFFF"/>
      </a:lt1>
      <a:dk2>
        <a:srgbClr val="696969"/>
      </a:dk2>
      <a:lt2>
        <a:srgbClr val="BDBDBD"/>
      </a:lt2>
      <a:accent1>
        <a:srgbClr val="000099"/>
      </a:accent1>
      <a:accent2>
        <a:srgbClr val="00A5FF"/>
      </a:accent2>
      <a:accent3>
        <a:srgbClr val="8CDCFF"/>
      </a:accent3>
      <a:accent4>
        <a:srgbClr val="404040"/>
      </a:accent4>
      <a:accent5>
        <a:srgbClr val="696969"/>
      </a:accent5>
      <a:accent6>
        <a:srgbClr val="BDBDBD"/>
      </a:accent6>
      <a:hlink>
        <a:srgbClr val="000099"/>
      </a:hlink>
      <a:folHlink>
        <a:srgbClr val="000099"/>
      </a:folHlink>
    </a:clrScheme>
    <a:fontScheme name="_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3AA89EF1C49594DA81733E3FA66AF3F" ma:contentTypeVersion="1" ma:contentTypeDescription="Create a new document." ma:contentTypeScope="" ma:versionID="b9f5b652604e726f493c71edc71e7d0e">
  <xsd:schema xmlns:xsd="http://www.w3.org/2001/XMLSchema" xmlns:xs="http://www.w3.org/2001/XMLSchema" xmlns:p="http://schemas.microsoft.com/office/2006/metadata/properties" xmlns:ns2="aa9c2804-9abb-4864-ab35-2d0bb4bdc603" targetNamespace="http://schemas.microsoft.com/office/2006/metadata/properties" ma:root="true" ma:fieldsID="581f3757aba13c00210024c324224192" ns2:_="">
    <xsd:import namespace="aa9c2804-9abb-4864-ab35-2d0bb4bdc603"/>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a9c2804-9abb-4864-ab35-2d0bb4bdc603"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SharedWithUsers xmlns="aa9c2804-9abb-4864-ab35-2d0bb4bdc603">
      <UserInfo>
        <DisplayName>Xin Yee Ng</DisplayName>
        <AccountId>351</AccountId>
        <AccountType/>
      </UserInfo>
    </SharedWithUser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WrappedLabelHistory xmlns:xsi="http://www.w3.org/2001/XMLSchema-instance" xmlns:xsd="http://www.w3.org/2001/XMLSchema" xmlns="http://www.boldonjames.com/2016/02/Classifier/internal/wrappedLabelHistory">
  <Value>PD94bWwgdmVyc2lvbj0iMS4wIiBlbmNvZGluZz0idXMtYXNjaWkiPz48bGFiZWxIaXN0b3J5IHhtbG5zOnhzaT0iaHR0cDovL3d3dy53My5vcmcvMjAwMS9YTUxTY2hlbWEtaW5zdGFuY2UiIHhtbG5zOnhzZD0iaHR0cDovL3d3dy53My5vcmcvMjAwMS9YTUxTY2hlbWEiIHhtbG5zPSJodHRwOi8vd3d3LmJvbGRvbmphbWVzLmNvbS8yMDE2LzAyL0NsYXNzaWZpZXIvaW50ZXJuYWwvbGFiZWxIaXN0b3J5Ij48aXRlbT48c2lzbCBzaXNsVmVyc2lvbj0iMCIgcG9saWN5PSI1ZTIxNjY1Mi03Y2IxLTQyZDMtYTIyZi1mYjVjN2YzNDhkYjUiIG9yaWdpbj0iZGVmYXVsdFZhbHVlIj48ZWxlbWVudCB1aWQ9ImlkX2NsYXNzaWZpY2F0aW9uX2ludGVybmFsb25seSIgdmFsdWU9IiIgeG1sbnM9Imh0dHA6Ly93d3cuYm9sZG9uamFtZXMuY29tLzIwMDgvMDEvc2llL2ludGVybmFsL2xhYmVsIiAvPjwvc2lzbD48VXNlck5hbWU+T0FBRFxmczE2MzwvVXNlck5hbWU+PERhdGVUaW1lPjA2LjA3LjIwMjAgMDc6MDc6MTQ8L0RhdGVUaW1lPjxMYWJlbFN0cmluZz5JbnRlcm5hbDwvTGFiZWxTdHJpbmc+PC9pdGVtPjwvbGFiZWxIaXN0b3J5Pg==</Value>
</WrappedLabelHistory>
</file>

<file path=customXml/item5.xml><?xml version="1.0" encoding="utf-8"?>
<sisl xmlns:xsi="http://www.w3.org/2001/XMLSchema-instance" xmlns:xsd="http://www.w3.org/2001/XMLSchema" xmlns="http://www.boldonjames.com/2008/01/sie/internal/label" sislVersion="0" policy="5e216652-7cb1-42d3-a22f-fb5c7f348db5" origin="defaultValue">
  <element uid="id_classification_internalonly" value=""/>
</sisl>
</file>

<file path=customXml/itemProps1.xml><?xml version="1.0" encoding="utf-8"?>
<ds:datastoreItem xmlns:ds="http://schemas.openxmlformats.org/officeDocument/2006/customXml" ds:itemID="{F9D80449-3165-4775-A336-75E2852E7FF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a9c2804-9abb-4864-ab35-2d0bb4bdc60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91C2374D-CD9E-4A85-BB91-5EDF003BEB0C}">
  <ds:schemaRefs>
    <ds:schemaRef ds:uri="http://purl.org/dc/dcmitype/"/>
    <ds:schemaRef ds:uri="http://schemas.microsoft.com/office/infopath/2007/PartnerControls"/>
    <ds:schemaRef ds:uri="http://purl.org/dc/elements/1.1/"/>
    <ds:schemaRef ds:uri="http://schemas.microsoft.com/office/2006/metadata/properties"/>
    <ds:schemaRef ds:uri="http://schemas.microsoft.com/office/2006/documentManagement/types"/>
    <ds:schemaRef ds:uri="http://purl.org/dc/terms/"/>
    <ds:schemaRef ds:uri="http://schemas.openxmlformats.org/package/2006/metadata/core-properties"/>
    <ds:schemaRef ds:uri="aa9c2804-9abb-4864-ab35-2d0bb4bdc603"/>
    <ds:schemaRef ds:uri="http://www.w3.org/XML/1998/namespace"/>
  </ds:schemaRefs>
</ds:datastoreItem>
</file>

<file path=customXml/itemProps3.xml><?xml version="1.0" encoding="utf-8"?>
<ds:datastoreItem xmlns:ds="http://schemas.openxmlformats.org/officeDocument/2006/customXml" ds:itemID="{3100CE57-8C6A-425A-8EDC-17F7ED369488}">
  <ds:schemaRefs>
    <ds:schemaRef ds:uri="http://schemas.microsoft.com/sharepoint/v3/contenttype/forms"/>
  </ds:schemaRefs>
</ds:datastoreItem>
</file>

<file path=customXml/itemProps4.xml><?xml version="1.0" encoding="utf-8"?>
<ds:datastoreItem xmlns:ds="http://schemas.openxmlformats.org/officeDocument/2006/customXml" ds:itemID="{599CB585-2336-43C2-AB32-C15289EAD842}">
  <ds:schemaRefs>
    <ds:schemaRef ds:uri="http://www.w3.org/2001/XMLSchema"/>
    <ds:schemaRef ds:uri="http://www.boldonjames.com/2016/02/Classifier/internal/wrappedLabelHistory"/>
  </ds:schemaRefs>
</ds:datastoreItem>
</file>

<file path=customXml/itemProps5.xml><?xml version="1.0" encoding="utf-8"?>
<ds:datastoreItem xmlns:ds="http://schemas.openxmlformats.org/officeDocument/2006/customXml" ds:itemID="{A53B3052-5BC3-480B-8470-6FC80A85DE94}">
  <ds:schemaRefs>
    <ds:schemaRef ds:uri="http://www.w3.org/2001/XMLSchema"/>
    <ds:schemaRef ds:uri="http://www.boldonjames.com/2008/01/sie/internal/label"/>
  </ds:schemaRefs>
</ds:datastoreItem>
</file>

<file path=docProps/app.xml><?xml version="1.0" encoding="utf-8"?>
<Properties xmlns="http://schemas.openxmlformats.org/officeDocument/2006/extended-properties" xmlns:vt="http://schemas.openxmlformats.org/officeDocument/2006/docPropsVTypes">
  <Template>200724_Eurex_EX_PPT_Template</Template>
  <TotalTime>0</TotalTime>
  <Words>4831</Words>
  <Application>Microsoft Office PowerPoint</Application>
  <PresentationFormat>Widescreen</PresentationFormat>
  <Paragraphs>915</Paragraphs>
  <Slides>33</Slides>
  <Notes>33</Notes>
  <HiddenSlides>0</HiddenSlides>
  <MMClips>0</MMClips>
  <ScaleCrop>false</ScaleCrop>
  <HeadingPairs>
    <vt:vector size="8" baseType="variant">
      <vt:variant>
        <vt:lpstr>Fonts Used</vt:lpstr>
      </vt:variant>
      <vt:variant>
        <vt:i4>2</vt:i4>
      </vt:variant>
      <vt:variant>
        <vt:lpstr>Theme</vt:lpstr>
      </vt:variant>
      <vt:variant>
        <vt:i4>1</vt:i4>
      </vt:variant>
      <vt:variant>
        <vt:lpstr>Embedded OLE Servers</vt:lpstr>
      </vt:variant>
      <vt:variant>
        <vt:i4>1</vt:i4>
      </vt:variant>
      <vt:variant>
        <vt:lpstr>Slide Titles</vt:lpstr>
      </vt:variant>
      <vt:variant>
        <vt:i4>33</vt:i4>
      </vt:variant>
    </vt:vector>
  </HeadingPairs>
  <TitlesOfParts>
    <vt:vector size="37" baseType="lpstr">
      <vt:lpstr>Arial</vt:lpstr>
      <vt:lpstr>Wingdings</vt:lpstr>
      <vt:lpstr>EUREX EX</vt:lpstr>
      <vt:lpstr>think-cell Slide</vt:lpstr>
      <vt:lpstr>MSCI Derivatives at Eurex</vt:lpstr>
      <vt:lpstr>MSCI ESG derivatives complement Eurex’s MSCI Derivatives flows (1/2) Eurex MSCI Derivatives are becoming an increasingly popular product</vt:lpstr>
      <vt:lpstr>MSCI ESG derivatives complement Eurex’s MSCI Derivatives flows (2/2) Eurex MSCI Derivatives are becoming an increasingly popular product</vt:lpstr>
      <vt:lpstr>Buy-Side Clients Flows have increased as more become aware of Eurex offering Buy-side positions now represent almost 27% of Eurex’s MSCI derivatives flow  </vt:lpstr>
      <vt:lpstr>Growth drivers for Eurex MSCI derivatives</vt:lpstr>
      <vt:lpstr>Agenda</vt:lpstr>
      <vt:lpstr>Growth drivers:  Lower margin rates</vt:lpstr>
      <vt:lpstr>Growth drivers: Lower margin rates (1/2) Eurex is one of the largest providers of Equity/Index derivatives, offering highest levels of capital efficiency</vt:lpstr>
      <vt:lpstr>Growth drivers: Lower margin rates (2/2) Eurex is one of the largest providers of Equity/Index derivatives, offering highest levels of capital efficiency</vt:lpstr>
      <vt:lpstr>Eurex offers Futures on over 117 regional and country indexes (1/2)</vt:lpstr>
      <vt:lpstr>Eurex offers Futures on over 117 regional and country indexes (2/2)</vt:lpstr>
      <vt:lpstr>Growth Factors:  Breadth of offering</vt:lpstr>
      <vt:lpstr>Growth Factors: Breadth of offering (1/2) MSCI Options have grown by over 45% in open interest YoY  </vt:lpstr>
      <vt:lpstr>Growth Factors: Breadth of offering (2/2) MSCI Options have grown by over 45% in open interest YoY  </vt:lpstr>
      <vt:lpstr>Growth Drivers:  Improving order book liquidity picture</vt:lpstr>
      <vt:lpstr>Growth Drivers: Improving order book liquidity picture In other contracts (like MSCI EM) order book liquidity has continuously improved since 2015 </vt:lpstr>
      <vt:lpstr>Growth Drivers: Extended trading hours covering all time zones</vt:lpstr>
      <vt:lpstr>Growth Drivers: Extended trading hours covering all time zones Asian hours have been crucial to compete and price in Emerging Markets   </vt:lpstr>
      <vt:lpstr>Growth Drivers: Building an MSCI Ecosystem</vt:lpstr>
      <vt:lpstr>Growth Drivers: Building an MSCI Ecosystem Futures on MSCI ESG Screened Indexes were launched on March 2, 2020 </vt:lpstr>
      <vt:lpstr>MSCI ESG Screened Indexes are closest to benchmark (1/2) Easy access to ESG compliance without compromising performance </vt:lpstr>
      <vt:lpstr>MSCI ESG Screened Indexes are closest to benchmark (2/2) Easy access to ESG compliance without compromising performance </vt:lpstr>
      <vt:lpstr>Exclusion Criteria for MSCI ESG Screened Indexes Selection of exclusion</vt:lpstr>
      <vt:lpstr>Product Specifications (1/2)</vt:lpstr>
      <vt:lpstr>Product Specifications (2/2)</vt:lpstr>
      <vt:lpstr>Growth Drivers: Building an MSCI Ecosystem Futures on MSCI Dividend Point Indexes launched in Q4 2019 </vt:lpstr>
      <vt:lpstr>Growth Drivers: Building an MSCI Ecosystem (1/2) Futures on MSCI Dividend Point Indexes launched in Q4 2019 </vt:lpstr>
      <vt:lpstr>Growth Drivers: Building an MSCI Ecosystem (2/2) Futures on MSCI Dividend Point Indexes launched in Q4 2019 </vt:lpstr>
      <vt:lpstr>Growth Drivers: Building an MSCI Ecosystem (1/2) Total return futures on MSCI USA to build on success of TRFs on SX5E</vt:lpstr>
      <vt:lpstr>Growth Drivers: Building an MSCI Ecosystem (2/2) Total return futures on MSCI USA to build on success of TRFs on SX5E</vt:lpstr>
      <vt:lpstr>MSCI Derivatives fee structure</vt:lpstr>
      <vt:lpstr>Thank you!</vt:lpstr>
      <vt:lpstr>Disclaimer</vt:lpstr>
    </vt:vector>
  </TitlesOfParts>
  <Company>Deutsche Börse Group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MSCI Derivatives at Eurex</dc:title>
  <dc:creator>Sahana Shrivats Seshadri</dc:creator>
  <cp:lastModifiedBy>Stephan Grambach</cp:lastModifiedBy>
  <cp:revision>37</cp:revision>
  <cp:lastPrinted>2020-07-06T13:20:28Z</cp:lastPrinted>
  <dcterms:created xsi:type="dcterms:W3CDTF">2020-09-11T19:28:26Z</dcterms:created>
  <dcterms:modified xsi:type="dcterms:W3CDTF">2020-10-06T09:09:15Z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ocIndexRef">
    <vt:lpwstr>728034ca-dc96-42a2-aa41-53c4a966bc9d</vt:lpwstr>
  </property>
  <property fmtid="{D5CDD505-2E9C-101B-9397-08002B2CF9AE}" pid="3" name="bjDocumentLabelXML">
    <vt:lpwstr>&lt;?xml version="1.0" encoding="us-ascii"?&gt;&lt;sisl xmlns:xsi="http://www.w3.org/2001/XMLSchema-instance" xmlns:xsd="http://www.w3.org/2001/XMLSchema" sislVersion="0" policy="5e216652-7cb1-42d3-a22f-fb5c7f348db5" origin="defaultValue" xmlns="http://www.boldonj</vt:lpwstr>
  </property>
  <property fmtid="{D5CDD505-2E9C-101B-9397-08002B2CF9AE}" pid="4" name="bjDocumentLabelXML-0">
    <vt:lpwstr>ames.com/2008/01/sie/internal/label"&gt;&lt;element uid="id_classification_internalonly" value="" /&gt;&lt;/sisl&gt;</vt:lpwstr>
  </property>
  <property fmtid="{D5CDD505-2E9C-101B-9397-08002B2CF9AE}" pid="5" name="bjDocumentSecurityLabel">
    <vt:lpwstr>Internal</vt:lpwstr>
  </property>
  <property fmtid="{D5CDD505-2E9C-101B-9397-08002B2CF9AE}" pid="6" name="DBG_Classification_ID">
    <vt:lpwstr>2</vt:lpwstr>
  </property>
  <property fmtid="{D5CDD505-2E9C-101B-9397-08002B2CF9AE}" pid="7" name="DBG_Classification_Name">
    <vt:lpwstr>Internal</vt:lpwstr>
  </property>
  <property fmtid="{D5CDD505-2E9C-101B-9397-08002B2CF9AE}" pid="8" name="bjSaver">
    <vt:lpwstr>vnPAeyMGvls4PXsQK3RIBA+hjsOsLQ8W</vt:lpwstr>
  </property>
  <property fmtid="{D5CDD505-2E9C-101B-9397-08002B2CF9AE}" pid="9" name="ContentTypeId">
    <vt:lpwstr>0x01010003AA89EF1C49594DA81733E3FA66AF3F</vt:lpwstr>
  </property>
  <property fmtid="{D5CDD505-2E9C-101B-9397-08002B2CF9AE}" pid="10" name="bjLabelHistoryID">
    <vt:lpwstr>{599CB585-2336-43C2-AB32-C15289EAD842}</vt:lpwstr>
  </property>
</Properties>
</file>