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2.xml" ContentType="application/vnd.openxmlformats-officedocument.presentationml.tags+xml"/>
  <Override PartName="/ppt/tags/tag33.xml" ContentType="application/vnd.openxmlformats-officedocument.presentationml.tags+xml"/>
  <Override PartName="/ppt/notesSlides/notesSlide1.xml" ContentType="application/vnd.openxmlformats-officedocument.presentationml.notesSlide+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0.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1.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ags/tag45.xml" ContentType="application/vnd.openxmlformats-officedocument.presentationml.tags+xml"/>
  <Override PartName="/ppt/tags/tag46.xml" ContentType="application/vnd.openxmlformats-officedocument.presentationml.tags+xml"/>
  <Override PartName="/ppt/notesSlides/notesSlide13.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14.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15.xml" ContentType="application/vnd.openxmlformats-officedocument.presentationml.notesSlide+xml"/>
  <Override PartName="/ppt/charts/chart4.xml" ContentType="application/vnd.openxmlformats-officedocument.drawingml.chart+xml"/>
  <Override PartName="/ppt/tags/tag51.xml" ContentType="application/vnd.openxmlformats-officedocument.presentationml.tags+xml"/>
  <Override PartName="/ppt/tags/tag52.xml" ContentType="application/vnd.openxmlformats-officedocument.presentationml.tags+xml"/>
  <Override PartName="/ppt/notesSlides/notesSlide16.xml" ContentType="application/vnd.openxmlformats-officedocument.presentationml.notesSl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ags/tag53.xml" ContentType="application/vnd.openxmlformats-officedocument.presentationml.tags+xml"/>
  <Override PartName="/ppt/tags/tag54.xml" ContentType="application/vnd.openxmlformats-officedocument.presentationml.tags+xml"/>
  <Override PartName="/ppt/notesSlides/notesSlide17.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0.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5.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26.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63.xml" ContentType="application/vnd.openxmlformats-officedocument.presentationml.tags+xml"/>
  <Override PartName="/ppt/notesSlides/notesSlide29.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notesSlides/notesSlide32.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notesSlides/notesSlide33.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74.xml" ContentType="application/vnd.openxmlformats-officedocument.presentationml.tags+xml"/>
  <Override PartName="/ppt/notesSlides/notesSlide38.xml" ContentType="application/vnd.openxmlformats-officedocument.presentationml.notesSlide+xml"/>
  <Override PartName="/ppt/tags/tag75.xml" ContentType="application/vnd.openxmlformats-officedocument.presentationml.tags+xml"/>
  <Override PartName="/ppt/notesSlides/notesSlide39.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notesSlides/notesSlide40.xml" ContentType="application/vnd.openxmlformats-officedocument.presentationml.notesSlide+xml"/>
  <Override PartName="/ppt/tags/tag78.xml" ContentType="application/vnd.openxmlformats-officedocument.presentationml.tags+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48"/>
  </p:notesMasterIdLst>
  <p:handoutMasterIdLst>
    <p:handoutMasterId r:id="rId49"/>
  </p:handoutMasterIdLst>
  <p:sldIdLst>
    <p:sldId id="3116" r:id="rId7"/>
    <p:sldId id="3117" r:id="rId8"/>
    <p:sldId id="3118" r:id="rId9"/>
    <p:sldId id="3119" r:id="rId10"/>
    <p:sldId id="3086" r:id="rId11"/>
    <p:sldId id="3121" r:id="rId12"/>
    <p:sldId id="3124" r:id="rId13"/>
    <p:sldId id="3122" r:id="rId14"/>
    <p:sldId id="3127" r:id="rId15"/>
    <p:sldId id="3089" r:id="rId16"/>
    <p:sldId id="3090" r:id="rId17"/>
    <p:sldId id="3128" r:id="rId18"/>
    <p:sldId id="3129" r:id="rId19"/>
    <p:sldId id="3093" r:id="rId20"/>
    <p:sldId id="3130" r:id="rId21"/>
    <p:sldId id="3131" r:id="rId22"/>
    <p:sldId id="3132" r:id="rId23"/>
    <p:sldId id="3095" r:id="rId24"/>
    <p:sldId id="3096" r:id="rId25"/>
    <p:sldId id="3133" r:id="rId26"/>
    <p:sldId id="3134" r:id="rId27"/>
    <p:sldId id="3135" r:id="rId28"/>
    <p:sldId id="3098" r:id="rId29"/>
    <p:sldId id="3136" r:id="rId30"/>
    <p:sldId id="3099" r:id="rId31"/>
    <p:sldId id="3100" r:id="rId32"/>
    <p:sldId id="3101" r:id="rId33"/>
    <p:sldId id="3102" r:id="rId34"/>
    <p:sldId id="3103" r:id="rId35"/>
    <p:sldId id="3137" r:id="rId36"/>
    <p:sldId id="3105" r:id="rId37"/>
    <p:sldId id="3106" r:id="rId38"/>
    <p:sldId id="3140" r:id="rId39"/>
    <p:sldId id="3108" r:id="rId40"/>
    <p:sldId id="3109" r:id="rId41"/>
    <p:sldId id="3110" r:id="rId42"/>
    <p:sldId id="3111" r:id="rId43"/>
    <p:sldId id="3141" r:id="rId44"/>
    <p:sldId id="3113" r:id="rId45"/>
    <p:sldId id="3114" r:id="rId46"/>
    <p:sldId id="3115" r:id="rId47"/>
  </p:sldIdLst>
  <p:sldSz cx="12192000" cy="6858000"/>
  <p:notesSz cx="6858000" cy="9947275"/>
  <p:custDataLst>
    <p:tags r:id="rId50"/>
  </p:custDataLst>
  <p:defaultTex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4D"/>
    <a:srgbClr val="66348E"/>
    <a:srgbClr val="201751"/>
    <a:srgbClr val="DCDCDC"/>
    <a:srgbClr val="A0DCC8"/>
    <a:srgbClr val="3C7DBE"/>
    <a:srgbClr val="00454D"/>
    <a:srgbClr val="20DCC8"/>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E97D87-A029-4C6C-A0FF-1963AD8DBCBE}">
  <a:tblStyle styleId="{69E97D87-A029-4C6C-A0FF-1963AD8DBCBE}" styleName="EUREX Table">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0FC0DDD-37FB-4523-A006-01308BA8B187}" styleName="EUREX Table Green">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swCell>
    <a:firstRow>
      <a:tcTxStyle b="on" i="off">
        <a:fontRef idx="maj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328C8A7-C3E3-475F-BAE9-F2AA3C6B7DF7}" styleName="EUREX Table Grid">
    <a:tblBg/>
    <a:wholeTbl>
      <a:tcTxStyle b="off" i="off">
        <a:fontRef idx="minor"/>
        <a:schemeClr val="tx1"/>
      </a:tcTxStyle>
      <a:tcStyle>
        <a:tcBdr>
          <a:left>
            <a:ln>
              <a:noFill/>
            </a:ln>
          </a:left>
          <a:right>
            <a:ln>
              <a:noFill/>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wholeTbl>
    <a:band1H>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H>
    <a:band2H>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H>
    <a:band1V>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V>
    <a:band2V>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V>
    <a:lastCol>
      <a:tcTxStyle b="on" i="off">
        <a:fontRef idx="minor"/>
        <a:schemeClr val="tx1"/>
      </a:tcTxStyle>
      <a:tcStyle>
        <a:tcBdr>
          <a:left>
            <a:ln w="19050" cap="flat" cmpd="sng" algn="ctr">
              <a:solidFill>
                <a:srgbClr val="FFFFFF"/>
              </a:solidFill>
              <a:prstDash val="solid"/>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noFill/>
        </a:fill>
      </a:tcStyle>
    </a:nwCell>
    <a:extLst/>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46F890A9-2807-4EBB-B81D-B2AA78EC7F39}" styleName="Dunkle Formatvorlage 2 - Akzent 5/Akz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unkle Formatvorlage 1 - Akz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75" autoAdjust="0"/>
    <p:restoredTop sz="94660"/>
  </p:normalViewPr>
  <p:slideViewPr>
    <p:cSldViewPr snapToObjects="1" showGuides="1">
      <p:cViewPr varScale="1">
        <p:scale>
          <a:sx n="76" d="100"/>
          <a:sy n="76" d="100"/>
        </p:scale>
        <p:origin x="259" y="31"/>
      </p:cViewPr>
      <p:guideLst>
        <p:guide orient="horz" pos="2183"/>
        <p:guide pos="3840"/>
      </p:guideLst>
    </p:cSldViewPr>
  </p:slideViewPr>
  <p:notesTextViewPr>
    <p:cViewPr>
      <p:scale>
        <a:sx n="1" d="1"/>
        <a:sy n="1" d="1"/>
      </p:scale>
      <p:origin x="0" y="0"/>
    </p:cViewPr>
  </p:notesTextViewPr>
  <p:sorterViewPr>
    <p:cViewPr>
      <p:scale>
        <a:sx n="100" d="100"/>
        <a:sy n="100" d="100"/>
      </p:scale>
      <p:origin x="0" y="-2610"/>
    </p:cViewPr>
  </p:sorterViewPr>
  <p:notesViewPr>
    <p:cSldViewPr showGuides="1">
      <p:cViewPr varScale="1">
        <p:scale>
          <a:sx n="121" d="100"/>
          <a:sy n="121" d="100"/>
        </p:scale>
        <p:origin x="3990" y="114"/>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tags" Target="tags/tag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oleObject" Target="file:///\\Res09\ndrive\zy301.OAAD\EUREX\Requests\STOXX%20ppt%20worksheet.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Res09\ndrive\zy301.OAAD\EUREX\Requests\STOXX%20ppt%20worksheet.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1" Type="http://schemas.openxmlformats.org/officeDocument/2006/relationships/oleObject" Target="file:///\\Res09\ndrive\zy301.OAAD\EUREX\Requests\STOXX%20ppt%20worksheet.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Res09\ndrive\zy301.OAAD\EUREX\Requests\STOXX%20ppt%20worksheet.xlsx" TargetMode="External"/><Relationship Id="rId2" Type="http://schemas.microsoft.com/office/2011/relationships/chartColorStyle" Target="colors3.xml"/><Relationship Id="rId1" Type="http://schemas.microsoft.com/office/2011/relationships/chartStyle" Target="style3.xml"/></Relationships>
</file>

<file path=ppt/charts/_rels/chart6.xml.rels><?xml version="1.0" encoding="UTF-8" standalone="yes"?>
<Relationships xmlns="http://schemas.openxmlformats.org/package/2006/relationships"><Relationship Id="rId3" Type="http://schemas.openxmlformats.org/officeDocument/2006/relationships/oleObject" Target="file:///\\Res09\ndrive\zy301.OAAD\EUREX\Requests\STOXX%20ppt%20worksheet.xlsx" TargetMode="External"/><Relationship Id="rId2" Type="http://schemas.microsoft.com/office/2011/relationships/chartColorStyle" Target="colors4.xml"/><Relationship Id="rId1" Type="http://schemas.microsoft.com/office/2011/relationships/chartStyle" Target="style4.xml"/></Relationships>
</file>

<file path=ppt/charts/_rels/chart7.xml.rels><?xml version="1.0" encoding="UTF-8" standalone="yes"?>
<Relationships xmlns="http://schemas.openxmlformats.org/package/2006/relationships"><Relationship Id="rId3" Type="http://schemas.openxmlformats.org/officeDocument/2006/relationships/oleObject" Target="file:///\\Res09\ndrive\zy301.OAAD\EUREX\Requests\STOXX%20ppt%20worksheet.xlsx" TargetMode="External"/><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oleObject" Target="file:///\\Res09\ndrive\zy301.OAAD\EUREX\Requests\STOXX%20ppt%20worksheet.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'ESX50'!$B$1:$C$1</c:f>
              <c:strCache>
                <c:ptCount val="1"/>
                <c:pt idx="0">
                  <c:v>EURO STOXX 50® Index Futures</c:v>
                </c:pt>
              </c:strCache>
            </c:strRef>
          </c:tx>
          <c:spPr>
            <a:solidFill>
              <a:srgbClr val="201751"/>
            </a:solidFill>
            <a:ln>
              <a:solidFill>
                <a:srgbClr val="003772"/>
              </a:solidFill>
            </a:ln>
          </c:spPr>
          <c:invertIfNegative val="0"/>
          <c:cat>
            <c:numRef>
              <c:f>'ESX50'!$A$3:$A$1199</c:f>
              <c:numCache>
                <c:formatCode>mmm\-yy</c:formatCode>
                <c:ptCount val="1197"/>
                <c:pt idx="0">
                  <c:v>38353</c:v>
                </c:pt>
                <c:pt idx="1">
                  <c:v>38384</c:v>
                </c:pt>
                <c:pt idx="2">
                  <c:v>38412</c:v>
                </c:pt>
                <c:pt idx="3">
                  <c:v>38443</c:v>
                </c:pt>
                <c:pt idx="4">
                  <c:v>38473</c:v>
                </c:pt>
                <c:pt idx="5">
                  <c:v>38504</c:v>
                </c:pt>
                <c:pt idx="6">
                  <c:v>38534</c:v>
                </c:pt>
                <c:pt idx="7">
                  <c:v>38565</c:v>
                </c:pt>
                <c:pt idx="8">
                  <c:v>38596</c:v>
                </c:pt>
                <c:pt idx="9">
                  <c:v>38626</c:v>
                </c:pt>
                <c:pt idx="10">
                  <c:v>38657</c:v>
                </c:pt>
                <c:pt idx="11">
                  <c:v>38687</c:v>
                </c:pt>
                <c:pt idx="12">
                  <c:v>38718</c:v>
                </c:pt>
                <c:pt idx="13">
                  <c:v>38749</c:v>
                </c:pt>
                <c:pt idx="14">
                  <c:v>38777</c:v>
                </c:pt>
                <c:pt idx="15">
                  <c:v>38808</c:v>
                </c:pt>
                <c:pt idx="16">
                  <c:v>38838</c:v>
                </c:pt>
                <c:pt idx="17">
                  <c:v>38869</c:v>
                </c:pt>
                <c:pt idx="18">
                  <c:v>38899</c:v>
                </c:pt>
                <c:pt idx="19">
                  <c:v>38930</c:v>
                </c:pt>
                <c:pt idx="20">
                  <c:v>38961</c:v>
                </c:pt>
                <c:pt idx="21">
                  <c:v>38991</c:v>
                </c:pt>
                <c:pt idx="22">
                  <c:v>39022</c:v>
                </c:pt>
                <c:pt idx="23">
                  <c:v>39052</c:v>
                </c:pt>
                <c:pt idx="24">
                  <c:v>39083</c:v>
                </c:pt>
                <c:pt idx="25">
                  <c:v>39114</c:v>
                </c:pt>
                <c:pt idx="26">
                  <c:v>39142</c:v>
                </c:pt>
                <c:pt idx="27">
                  <c:v>39173</c:v>
                </c:pt>
                <c:pt idx="28">
                  <c:v>39203</c:v>
                </c:pt>
                <c:pt idx="29">
                  <c:v>39234</c:v>
                </c:pt>
                <c:pt idx="30">
                  <c:v>39264</c:v>
                </c:pt>
                <c:pt idx="31">
                  <c:v>39295</c:v>
                </c:pt>
                <c:pt idx="32">
                  <c:v>39326</c:v>
                </c:pt>
                <c:pt idx="33">
                  <c:v>39356</c:v>
                </c:pt>
                <c:pt idx="34">
                  <c:v>39387</c:v>
                </c:pt>
                <c:pt idx="35">
                  <c:v>39417</c:v>
                </c:pt>
                <c:pt idx="36">
                  <c:v>39448</c:v>
                </c:pt>
                <c:pt idx="37">
                  <c:v>39479</c:v>
                </c:pt>
                <c:pt idx="38">
                  <c:v>39508</c:v>
                </c:pt>
                <c:pt idx="39">
                  <c:v>39539</c:v>
                </c:pt>
                <c:pt idx="40">
                  <c:v>39569</c:v>
                </c:pt>
                <c:pt idx="41">
                  <c:v>39600</c:v>
                </c:pt>
                <c:pt idx="42">
                  <c:v>39630</c:v>
                </c:pt>
                <c:pt idx="43">
                  <c:v>39661</c:v>
                </c:pt>
                <c:pt idx="44">
                  <c:v>39692</c:v>
                </c:pt>
                <c:pt idx="45">
                  <c:v>39722</c:v>
                </c:pt>
                <c:pt idx="46">
                  <c:v>39753</c:v>
                </c:pt>
                <c:pt idx="47">
                  <c:v>39783</c:v>
                </c:pt>
                <c:pt idx="48">
                  <c:v>39814</c:v>
                </c:pt>
                <c:pt idx="49">
                  <c:v>39845</c:v>
                </c:pt>
                <c:pt idx="50">
                  <c:v>39873</c:v>
                </c:pt>
                <c:pt idx="51">
                  <c:v>39904</c:v>
                </c:pt>
                <c:pt idx="52">
                  <c:v>39934</c:v>
                </c:pt>
                <c:pt idx="53">
                  <c:v>39965</c:v>
                </c:pt>
                <c:pt idx="54">
                  <c:v>39995</c:v>
                </c:pt>
                <c:pt idx="55">
                  <c:v>40026</c:v>
                </c:pt>
                <c:pt idx="56">
                  <c:v>40057</c:v>
                </c:pt>
                <c:pt idx="57">
                  <c:v>40087</c:v>
                </c:pt>
                <c:pt idx="58">
                  <c:v>40118</c:v>
                </c:pt>
                <c:pt idx="59">
                  <c:v>40148</c:v>
                </c:pt>
                <c:pt idx="60">
                  <c:v>40179</c:v>
                </c:pt>
                <c:pt idx="61">
                  <c:v>40210</c:v>
                </c:pt>
                <c:pt idx="62">
                  <c:v>40238</c:v>
                </c:pt>
                <c:pt idx="63">
                  <c:v>40269</c:v>
                </c:pt>
                <c:pt idx="64">
                  <c:v>40299</c:v>
                </c:pt>
                <c:pt idx="65">
                  <c:v>40330</c:v>
                </c:pt>
                <c:pt idx="66">
                  <c:v>40360</c:v>
                </c:pt>
                <c:pt idx="67">
                  <c:v>40391</c:v>
                </c:pt>
                <c:pt idx="68">
                  <c:v>40422</c:v>
                </c:pt>
                <c:pt idx="69">
                  <c:v>40452</c:v>
                </c:pt>
                <c:pt idx="70">
                  <c:v>40483</c:v>
                </c:pt>
                <c:pt idx="71">
                  <c:v>40513</c:v>
                </c:pt>
                <c:pt idx="72">
                  <c:v>40544</c:v>
                </c:pt>
                <c:pt idx="73">
                  <c:v>40575</c:v>
                </c:pt>
                <c:pt idx="74">
                  <c:v>40603</c:v>
                </c:pt>
                <c:pt idx="75">
                  <c:v>40634</c:v>
                </c:pt>
                <c:pt idx="76">
                  <c:v>40664</c:v>
                </c:pt>
                <c:pt idx="77">
                  <c:v>40695</c:v>
                </c:pt>
                <c:pt idx="78">
                  <c:v>40725</c:v>
                </c:pt>
                <c:pt idx="79">
                  <c:v>40756</c:v>
                </c:pt>
                <c:pt idx="80">
                  <c:v>40787</c:v>
                </c:pt>
                <c:pt idx="81">
                  <c:v>40817</c:v>
                </c:pt>
                <c:pt idx="82">
                  <c:v>40848</c:v>
                </c:pt>
                <c:pt idx="83">
                  <c:v>40878</c:v>
                </c:pt>
                <c:pt idx="84">
                  <c:v>40909</c:v>
                </c:pt>
                <c:pt idx="85">
                  <c:v>40940</c:v>
                </c:pt>
                <c:pt idx="86">
                  <c:v>40969</c:v>
                </c:pt>
                <c:pt idx="87">
                  <c:v>41000</c:v>
                </c:pt>
                <c:pt idx="88">
                  <c:v>41030</c:v>
                </c:pt>
                <c:pt idx="89">
                  <c:v>41061</c:v>
                </c:pt>
                <c:pt idx="90">
                  <c:v>41091</c:v>
                </c:pt>
                <c:pt idx="91">
                  <c:v>41122</c:v>
                </c:pt>
                <c:pt idx="92">
                  <c:v>41153</c:v>
                </c:pt>
                <c:pt idx="93">
                  <c:v>41183</c:v>
                </c:pt>
                <c:pt idx="94">
                  <c:v>41214</c:v>
                </c:pt>
                <c:pt idx="95">
                  <c:v>41244</c:v>
                </c:pt>
                <c:pt idx="96">
                  <c:v>41275</c:v>
                </c:pt>
                <c:pt idx="97">
                  <c:v>41306</c:v>
                </c:pt>
                <c:pt idx="98">
                  <c:v>41334</c:v>
                </c:pt>
                <c:pt idx="99">
                  <c:v>41365</c:v>
                </c:pt>
                <c:pt idx="100">
                  <c:v>41395</c:v>
                </c:pt>
                <c:pt idx="101">
                  <c:v>41426</c:v>
                </c:pt>
                <c:pt idx="102">
                  <c:v>41456</c:v>
                </c:pt>
                <c:pt idx="103">
                  <c:v>41487</c:v>
                </c:pt>
                <c:pt idx="104">
                  <c:v>41518</c:v>
                </c:pt>
                <c:pt idx="105">
                  <c:v>41548</c:v>
                </c:pt>
                <c:pt idx="106">
                  <c:v>41579</c:v>
                </c:pt>
                <c:pt idx="107">
                  <c:v>41609</c:v>
                </c:pt>
                <c:pt idx="108">
                  <c:v>41640</c:v>
                </c:pt>
                <c:pt idx="109">
                  <c:v>41671</c:v>
                </c:pt>
                <c:pt idx="110">
                  <c:v>41699</c:v>
                </c:pt>
                <c:pt idx="111">
                  <c:v>41730</c:v>
                </c:pt>
                <c:pt idx="112">
                  <c:v>41760</c:v>
                </c:pt>
                <c:pt idx="113">
                  <c:v>41791</c:v>
                </c:pt>
                <c:pt idx="114">
                  <c:v>41821</c:v>
                </c:pt>
                <c:pt idx="115">
                  <c:v>41852</c:v>
                </c:pt>
                <c:pt idx="116">
                  <c:v>41883</c:v>
                </c:pt>
                <c:pt idx="117">
                  <c:v>41913</c:v>
                </c:pt>
                <c:pt idx="118">
                  <c:v>41944</c:v>
                </c:pt>
                <c:pt idx="119">
                  <c:v>41974</c:v>
                </c:pt>
                <c:pt idx="120">
                  <c:v>42005</c:v>
                </c:pt>
                <c:pt idx="121">
                  <c:v>42036</c:v>
                </c:pt>
                <c:pt idx="122">
                  <c:v>42064</c:v>
                </c:pt>
                <c:pt idx="123">
                  <c:v>42095</c:v>
                </c:pt>
                <c:pt idx="124">
                  <c:v>42125</c:v>
                </c:pt>
                <c:pt idx="125">
                  <c:v>42156</c:v>
                </c:pt>
                <c:pt idx="126">
                  <c:v>42186</c:v>
                </c:pt>
                <c:pt idx="127">
                  <c:v>42217</c:v>
                </c:pt>
                <c:pt idx="128">
                  <c:v>42248</c:v>
                </c:pt>
                <c:pt idx="129">
                  <c:v>42278</c:v>
                </c:pt>
                <c:pt idx="130">
                  <c:v>42309</c:v>
                </c:pt>
                <c:pt idx="131">
                  <c:v>42339</c:v>
                </c:pt>
                <c:pt idx="132">
                  <c:v>42370</c:v>
                </c:pt>
                <c:pt idx="133">
                  <c:v>42401</c:v>
                </c:pt>
                <c:pt idx="134">
                  <c:v>42430</c:v>
                </c:pt>
                <c:pt idx="135">
                  <c:v>42461</c:v>
                </c:pt>
                <c:pt idx="136">
                  <c:v>42491</c:v>
                </c:pt>
                <c:pt idx="137">
                  <c:v>42522</c:v>
                </c:pt>
                <c:pt idx="138">
                  <c:v>42552</c:v>
                </c:pt>
                <c:pt idx="139">
                  <c:v>42583</c:v>
                </c:pt>
                <c:pt idx="140">
                  <c:v>42614</c:v>
                </c:pt>
                <c:pt idx="141">
                  <c:v>42644</c:v>
                </c:pt>
                <c:pt idx="142">
                  <c:v>42675</c:v>
                </c:pt>
                <c:pt idx="143">
                  <c:v>42705</c:v>
                </c:pt>
                <c:pt idx="144">
                  <c:v>42736</c:v>
                </c:pt>
                <c:pt idx="145">
                  <c:v>42767</c:v>
                </c:pt>
                <c:pt idx="146">
                  <c:v>42795</c:v>
                </c:pt>
                <c:pt idx="147">
                  <c:v>42826</c:v>
                </c:pt>
                <c:pt idx="148">
                  <c:v>42856</c:v>
                </c:pt>
                <c:pt idx="149">
                  <c:v>42887</c:v>
                </c:pt>
                <c:pt idx="150">
                  <c:v>42917</c:v>
                </c:pt>
                <c:pt idx="151">
                  <c:v>42948</c:v>
                </c:pt>
                <c:pt idx="152">
                  <c:v>42979</c:v>
                </c:pt>
                <c:pt idx="153">
                  <c:v>43009</c:v>
                </c:pt>
                <c:pt idx="154">
                  <c:v>43040</c:v>
                </c:pt>
                <c:pt idx="155">
                  <c:v>43070</c:v>
                </c:pt>
                <c:pt idx="156">
                  <c:v>43101</c:v>
                </c:pt>
                <c:pt idx="157">
                  <c:v>43132</c:v>
                </c:pt>
                <c:pt idx="158">
                  <c:v>43160</c:v>
                </c:pt>
                <c:pt idx="159">
                  <c:v>43191</c:v>
                </c:pt>
                <c:pt idx="160">
                  <c:v>43221</c:v>
                </c:pt>
                <c:pt idx="161">
                  <c:v>43252</c:v>
                </c:pt>
                <c:pt idx="162">
                  <c:v>43282</c:v>
                </c:pt>
                <c:pt idx="163">
                  <c:v>43313</c:v>
                </c:pt>
                <c:pt idx="164">
                  <c:v>43344</c:v>
                </c:pt>
                <c:pt idx="165">
                  <c:v>43374</c:v>
                </c:pt>
                <c:pt idx="166">
                  <c:v>43405</c:v>
                </c:pt>
                <c:pt idx="167">
                  <c:v>43435</c:v>
                </c:pt>
                <c:pt idx="168">
                  <c:v>43466</c:v>
                </c:pt>
                <c:pt idx="169">
                  <c:v>43497</c:v>
                </c:pt>
                <c:pt idx="170">
                  <c:v>43525</c:v>
                </c:pt>
                <c:pt idx="171">
                  <c:v>43556</c:v>
                </c:pt>
                <c:pt idx="172">
                  <c:v>43586</c:v>
                </c:pt>
                <c:pt idx="173">
                  <c:v>43617</c:v>
                </c:pt>
                <c:pt idx="174">
                  <c:v>43647</c:v>
                </c:pt>
                <c:pt idx="175">
                  <c:v>43678</c:v>
                </c:pt>
                <c:pt idx="176">
                  <c:v>43709</c:v>
                </c:pt>
                <c:pt idx="177">
                  <c:v>43739</c:v>
                </c:pt>
                <c:pt idx="178">
                  <c:v>43770</c:v>
                </c:pt>
                <c:pt idx="179">
                  <c:v>43800</c:v>
                </c:pt>
                <c:pt idx="180">
                  <c:v>43831</c:v>
                </c:pt>
                <c:pt idx="181">
                  <c:v>43862</c:v>
                </c:pt>
                <c:pt idx="182">
                  <c:v>43891</c:v>
                </c:pt>
                <c:pt idx="183">
                  <c:v>43922</c:v>
                </c:pt>
                <c:pt idx="184">
                  <c:v>43952</c:v>
                </c:pt>
                <c:pt idx="185">
                  <c:v>43983</c:v>
                </c:pt>
              </c:numCache>
            </c:numRef>
          </c:cat>
          <c:val>
            <c:numRef>
              <c:f>'ESX50'!$B$3:$B$903</c:f>
              <c:numCache>
                <c:formatCode>#,##0</c:formatCode>
                <c:ptCount val="901"/>
                <c:pt idx="0">
                  <c:v>8247730</c:v>
                </c:pt>
                <c:pt idx="1">
                  <c:v>8859094</c:v>
                </c:pt>
                <c:pt idx="2">
                  <c:v>14126116</c:v>
                </c:pt>
                <c:pt idx="3">
                  <c:v>11319935</c:v>
                </c:pt>
                <c:pt idx="4">
                  <c:v>9835496</c:v>
                </c:pt>
                <c:pt idx="5">
                  <c:v>14145232</c:v>
                </c:pt>
                <c:pt idx="6">
                  <c:v>11682738</c:v>
                </c:pt>
                <c:pt idx="7">
                  <c:v>10634220</c:v>
                </c:pt>
                <c:pt idx="8">
                  <c:v>15196498</c:v>
                </c:pt>
                <c:pt idx="9">
                  <c:v>13953606</c:v>
                </c:pt>
                <c:pt idx="10">
                  <c:v>9812541</c:v>
                </c:pt>
                <c:pt idx="11">
                  <c:v>12074715</c:v>
                </c:pt>
                <c:pt idx="12">
                  <c:v>12786606</c:v>
                </c:pt>
                <c:pt idx="13">
                  <c:v>11559866</c:v>
                </c:pt>
                <c:pt idx="14">
                  <c:v>18773777</c:v>
                </c:pt>
                <c:pt idx="15">
                  <c:v>11693814</c:v>
                </c:pt>
                <c:pt idx="16">
                  <c:v>23674043</c:v>
                </c:pt>
                <c:pt idx="17">
                  <c:v>29875984</c:v>
                </c:pt>
                <c:pt idx="18">
                  <c:v>16270118</c:v>
                </c:pt>
                <c:pt idx="19">
                  <c:v>14906200</c:v>
                </c:pt>
                <c:pt idx="20">
                  <c:v>20923592</c:v>
                </c:pt>
                <c:pt idx="21">
                  <c:v>15360144</c:v>
                </c:pt>
                <c:pt idx="22">
                  <c:v>19161168</c:v>
                </c:pt>
                <c:pt idx="23">
                  <c:v>18529606</c:v>
                </c:pt>
                <c:pt idx="24">
                  <c:v>18376338</c:v>
                </c:pt>
                <c:pt idx="25">
                  <c:v>16890706</c:v>
                </c:pt>
                <c:pt idx="26">
                  <c:v>40488982</c:v>
                </c:pt>
                <c:pt idx="27">
                  <c:v>18503874</c:v>
                </c:pt>
                <c:pt idx="28">
                  <c:v>19796507</c:v>
                </c:pt>
                <c:pt idx="29">
                  <c:v>35738800</c:v>
                </c:pt>
                <c:pt idx="30">
                  <c:v>27191719</c:v>
                </c:pt>
                <c:pt idx="31">
                  <c:v>36729496</c:v>
                </c:pt>
                <c:pt idx="32">
                  <c:v>34472674</c:v>
                </c:pt>
                <c:pt idx="33">
                  <c:v>23623551</c:v>
                </c:pt>
                <c:pt idx="34">
                  <c:v>29643799</c:v>
                </c:pt>
                <c:pt idx="35">
                  <c:v>25577703</c:v>
                </c:pt>
                <c:pt idx="36">
                  <c:v>41401267</c:v>
                </c:pt>
                <c:pt idx="37">
                  <c:v>30267912</c:v>
                </c:pt>
                <c:pt idx="38">
                  <c:v>40576165</c:v>
                </c:pt>
                <c:pt idx="39">
                  <c:v>24409683</c:v>
                </c:pt>
                <c:pt idx="40">
                  <c:v>20235954</c:v>
                </c:pt>
                <c:pt idx="41">
                  <c:v>38013073</c:v>
                </c:pt>
                <c:pt idx="42">
                  <c:v>37567153</c:v>
                </c:pt>
                <c:pt idx="43">
                  <c:v>23148760</c:v>
                </c:pt>
                <c:pt idx="44">
                  <c:v>56630026</c:v>
                </c:pt>
                <c:pt idx="45">
                  <c:v>56572878</c:v>
                </c:pt>
                <c:pt idx="46">
                  <c:v>32897082</c:v>
                </c:pt>
                <c:pt idx="47">
                  <c:v>30578389</c:v>
                </c:pt>
                <c:pt idx="48">
                  <c:v>26226173</c:v>
                </c:pt>
                <c:pt idx="49">
                  <c:v>27905798</c:v>
                </c:pt>
                <c:pt idx="50">
                  <c:v>43499956</c:v>
                </c:pt>
                <c:pt idx="51">
                  <c:v>26154833</c:v>
                </c:pt>
                <c:pt idx="52">
                  <c:v>23159632</c:v>
                </c:pt>
                <c:pt idx="53">
                  <c:v>31976716</c:v>
                </c:pt>
                <c:pt idx="54">
                  <c:v>23504424</c:v>
                </c:pt>
                <c:pt idx="55">
                  <c:v>20493060</c:v>
                </c:pt>
                <c:pt idx="56">
                  <c:v>31934810</c:v>
                </c:pt>
                <c:pt idx="57">
                  <c:v>27324466</c:v>
                </c:pt>
                <c:pt idx="58">
                  <c:v>25223867</c:v>
                </c:pt>
                <c:pt idx="59">
                  <c:v>26003564</c:v>
                </c:pt>
                <c:pt idx="60">
                  <c:v>26558769</c:v>
                </c:pt>
                <c:pt idx="61">
                  <c:v>31343130</c:v>
                </c:pt>
                <c:pt idx="62">
                  <c:v>31911664</c:v>
                </c:pt>
                <c:pt idx="63">
                  <c:v>26647725</c:v>
                </c:pt>
                <c:pt idx="64">
                  <c:v>47674346</c:v>
                </c:pt>
                <c:pt idx="65">
                  <c:v>41145078</c:v>
                </c:pt>
                <c:pt idx="66">
                  <c:v>26114214</c:v>
                </c:pt>
                <c:pt idx="67">
                  <c:v>24771580</c:v>
                </c:pt>
                <c:pt idx="68">
                  <c:v>34558500</c:v>
                </c:pt>
                <c:pt idx="69">
                  <c:v>24561039</c:v>
                </c:pt>
                <c:pt idx="70">
                  <c:v>30671840</c:v>
                </c:pt>
                <c:pt idx="71">
                  <c:v>26271881</c:v>
                </c:pt>
                <c:pt idx="72">
                  <c:v>24711877</c:v>
                </c:pt>
                <c:pt idx="73">
                  <c:v>23920234</c:v>
                </c:pt>
                <c:pt idx="74">
                  <c:v>46125699</c:v>
                </c:pt>
                <c:pt idx="75">
                  <c:v>20785987</c:v>
                </c:pt>
                <c:pt idx="76">
                  <c:v>28317146</c:v>
                </c:pt>
                <c:pt idx="77">
                  <c:v>39540751</c:v>
                </c:pt>
                <c:pt idx="78">
                  <c:v>31261517</c:v>
                </c:pt>
                <c:pt idx="79">
                  <c:v>50652380</c:v>
                </c:pt>
                <c:pt idx="80">
                  <c:v>51027369</c:v>
                </c:pt>
                <c:pt idx="81">
                  <c:v>31285583</c:v>
                </c:pt>
                <c:pt idx="82">
                  <c:v>31734931</c:v>
                </c:pt>
                <c:pt idx="83">
                  <c:v>29496528</c:v>
                </c:pt>
                <c:pt idx="84">
                  <c:v>21062309</c:v>
                </c:pt>
                <c:pt idx="85">
                  <c:v>21356372</c:v>
                </c:pt>
                <c:pt idx="86">
                  <c:v>34672429</c:v>
                </c:pt>
                <c:pt idx="87">
                  <c:v>26124637</c:v>
                </c:pt>
                <c:pt idx="88">
                  <c:v>30965341</c:v>
                </c:pt>
                <c:pt idx="89">
                  <c:v>41220180</c:v>
                </c:pt>
                <c:pt idx="90">
                  <c:v>25287800</c:v>
                </c:pt>
                <c:pt idx="91">
                  <c:v>20963585</c:v>
                </c:pt>
                <c:pt idx="92">
                  <c:v>30624634</c:v>
                </c:pt>
                <c:pt idx="93">
                  <c:v>22015021</c:v>
                </c:pt>
                <c:pt idx="94">
                  <c:v>19303594</c:v>
                </c:pt>
                <c:pt idx="95">
                  <c:v>21583695</c:v>
                </c:pt>
                <c:pt idx="96">
                  <c:v>16421627</c:v>
                </c:pt>
                <c:pt idx="97">
                  <c:v>22758882</c:v>
                </c:pt>
                <c:pt idx="98">
                  <c:v>30622177</c:v>
                </c:pt>
                <c:pt idx="99">
                  <c:v>22241247</c:v>
                </c:pt>
                <c:pt idx="100">
                  <c:v>20627234</c:v>
                </c:pt>
                <c:pt idx="101">
                  <c:v>33557855</c:v>
                </c:pt>
                <c:pt idx="102">
                  <c:v>18235852</c:v>
                </c:pt>
                <c:pt idx="103">
                  <c:v>16738777</c:v>
                </c:pt>
                <c:pt idx="104">
                  <c:v>28123792</c:v>
                </c:pt>
                <c:pt idx="105">
                  <c:v>19548601</c:v>
                </c:pt>
                <c:pt idx="106">
                  <c:v>16269846</c:v>
                </c:pt>
                <c:pt idx="107">
                  <c:v>23349299</c:v>
                </c:pt>
                <c:pt idx="108">
                  <c:v>21050451</c:v>
                </c:pt>
                <c:pt idx="109">
                  <c:v>19381846</c:v>
                </c:pt>
                <c:pt idx="110">
                  <c:v>31752848</c:v>
                </c:pt>
                <c:pt idx="111">
                  <c:v>18592047</c:v>
                </c:pt>
                <c:pt idx="112">
                  <c:v>15910052</c:v>
                </c:pt>
                <c:pt idx="113">
                  <c:v>26299660</c:v>
                </c:pt>
                <c:pt idx="114">
                  <c:v>20040468</c:v>
                </c:pt>
                <c:pt idx="115">
                  <c:v>20991924</c:v>
                </c:pt>
                <c:pt idx="116">
                  <c:v>31124253</c:v>
                </c:pt>
                <c:pt idx="117">
                  <c:v>34718064</c:v>
                </c:pt>
                <c:pt idx="118">
                  <c:v>20095016</c:v>
                </c:pt>
                <c:pt idx="119">
                  <c:v>33880929</c:v>
                </c:pt>
                <c:pt idx="120">
                  <c:v>29159858</c:v>
                </c:pt>
                <c:pt idx="121">
                  <c:v>19754945</c:v>
                </c:pt>
                <c:pt idx="122">
                  <c:v>35394414</c:v>
                </c:pt>
                <c:pt idx="123">
                  <c:v>20901359</c:v>
                </c:pt>
                <c:pt idx="124">
                  <c:v>20155507</c:v>
                </c:pt>
                <c:pt idx="125">
                  <c:v>39845445</c:v>
                </c:pt>
                <c:pt idx="126">
                  <c:v>25015446</c:v>
                </c:pt>
                <c:pt idx="127">
                  <c:v>27411543</c:v>
                </c:pt>
                <c:pt idx="128">
                  <c:v>40452756</c:v>
                </c:pt>
                <c:pt idx="129">
                  <c:v>23542013</c:v>
                </c:pt>
                <c:pt idx="130">
                  <c:v>22427084</c:v>
                </c:pt>
                <c:pt idx="131">
                  <c:v>37764005</c:v>
                </c:pt>
                <c:pt idx="132">
                  <c:v>32199883</c:v>
                </c:pt>
                <c:pt idx="133">
                  <c:v>34679845</c:v>
                </c:pt>
                <c:pt idx="134">
                  <c:v>43848882</c:v>
                </c:pt>
                <c:pt idx="135">
                  <c:v>27430076</c:v>
                </c:pt>
                <c:pt idx="136">
                  <c:v>27305151</c:v>
                </c:pt>
                <c:pt idx="137">
                  <c:v>49854593</c:v>
                </c:pt>
                <c:pt idx="138">
                  <c:v>23099420</c:v>
                </c:pt>
                <c:pt idx="139">
                  <c:v>19583344</c:v>
                </c:pt>
                <c:pt idx="140">
                  <c:v>37989680</c:v>
                </c:pt>
                <c:pt idx="141">
                  <c:v>19280882</c:v>
                </c:pt>
                <c:pt idx="142">
                  <c:v>25602798</c:v>
                </c:pt>
                <c:pt idx="143">
                  <c:v>33577517</c:v>
                </c:pt>
                <c:pt idx="144">
                  <c:v>19524074</c:v>
                </c:pt>
                <c:pt idx="145">
                  <c:v>20211006</c:v>
                </c:pt>
                <c:pt idx="146">
                  <c:v>35708852</c:v>
                </c:pt>
                <c:pt idx="147">
                  <c:v>20589125</c:v>
                </c:pt>
                <c:pt idx="148">
                  <c:v>21152456</c:v>
                </c:pt>
                <c:pt idx="149">
                  <c:v>33236198</c:v>
                </c:pt>
                <c:pt idx="150">
                  <c:v>17156843</c:v>
                </c:pt>
                <c:pt idx="151">
                  <c:v>20024035</c:v>
                </c:pt>
                <c:pt idx="152">
                  <c:v>28201078</c:v>
                </c:pt>
                <c:pt idx="153">
                  <c:v>16249615</c:v>
                </c:pt>
                <c:pt idx="154">
                  <c:v>23401060</c:v>
                </c:pt>
                <c:pt idx="155">
                  <c:v>26652969</c:v>
                </c:pt>
                <c:pt idx="156">
                  <c:v>19785681</c:v>
                </c:pt>
                <c:pt idx="157">
                  <c:v>28128410</c:v>
                </c:pt>
                <c:pt idx="158">
                  <c:v>37814315</c:v>
                </c:pt>
                <c:pt idx="159">
                  <c:v>18838871</c:v>
                </c:pt>
                <c:pt idx="160">
                  <c:v>22371981</c:v>
                </c:pt>
                <c:pt idx="161">
                  <c:v>36010021</c:v>
                </c:pt>
                <c:pt idx="162">
                  <c:v>17836792</c:v>
                </c:pt>
                <c:pt idx="163">
                  <c:v>17764737</c:v>
                </c:pt>
                <c:pt idx="164" formatCode="_(* #,##0_);_(* \(#,##0\);_(* &quot;-&quot;??_);_(@_)">
                  <c:v>30698585</c:v>
                </c:pt>
                <c:pt idx="165" formatCode="_(* #,##0_);_(* \(#,##0\);_(* &quot;-&quot;??_);_(@_)">
                  <c:v>30230647</c:v>
                </c:pt>
                <c:pt idx="166" formatCode="_(* #,##0_);_(* \(#,##0\);_(* &quot;-&quot;??_);_(@_)">
                  <c:v>23343960</c:v>
                </c:pt>
                <c:pt idx="167" formatCode="_(* #,##0_);_(* \(#,##0\);_(* &quot;-&quot;??_);_(@_)">
                  <c:v>35811725</c:v>
                </c:pt>
                <c:pt idx="168" formatCode="_-* #,##0_-;\-* #,##0_-;_-* &quot;-&quot;??_-;_-@_-">
                  <c:v>21408911</c:v>
                </c:pt>
                <c:pt idx="169" formatCode="_-* #,##0_-;\-* #,##0_-;_-* &quot;-&quot;??_-;_-@_-">
                  <c:v>19375068</c:v>
                </c:pt>
                <c:pt idx="170" formatCode="_-* #,##0_-;\-* #,##0_-;_-* &quot;-&quot;??_-;_-@_-">
                  <c:v>34125939</c:v>
                </c:pt>
                <c:pt idx="171" formatCode="_-* #,##0_-;\-* #,##0_-;_-* &quot;-&quot;??_-;_-@_-">
                  <c:v>17200321</c:v>
                </c:pt>
                <c:pt idx="172" formatCode="_-* #,##0_-;\-* #,##0_-;_-* &quot;-&quot;??_-;_-@_-">
                  <c:v>23240366</c:v>
                </c:pt>
                <c:pt idx="173" formatCode="_-* #,##0_-;\-* #,##0_-;_-* &quot;-&quot;??_-;_-@_-">
                  <c:v>30718771</c:v>
                </c:pt>
                <c:pt idx="174" formatCode="_(* #,##0_);_(* \(#,##0\);_(* &quot;-&quot;??_);_(@_)">
                  <c:v>19064146</c:v>
                </c:pt>
                <c:pt idx="175" formatCode="_(* #,##0_);_(* \(#,##0\);_(* &quot;-&quot;??_);_(@_)">
                  <c:v>26519273</c:v>
                </c:pt>
                <c:pt idx="176" formatCode="_(* #,##0_);_(* \(#,##0\);_(* &quot;-&quot;??_);_(@_)">
                  <c:v>32374774</c:v>
                </c:pt>
                <c:pt idx="177" formatCode="#,##0;\(#,##0\)">
                  <c:v>22556301</c:v>
                </c:pt>
                <c:pt idx="178" formatCode="#,##0;\(#,##0\)">
                  <c:v>17148680</c:v>
                </c:pt>
                <c:pt idx="179" formatCode="#,##0;\(#,##0\)">
                  <c:v>28627788</c:v>
                </c:pt>
                <c:pt idx="180" formatCode="#,##0;\(#,##0\)">
                  <c:v>22642390</c:v>
                </c:pt>
                <c:pt idx="181" formatCode="#,##0;\(#,##0\)">
                  <c:v>33461847</c:v>
                </c:pt>
                <c:pt idx="182" formatCode="#,##0;\(#,##0\)">
                  <c:v>77540245</c:v>
                </c:pt>
                <c:pt idx="183" formatCode="#,##0;\(#,##0\)">
                  <c:v>25623076</c:v>
                </c:pt>
                <c:pt idx="184" formatCode="#,##0;\(#,##0\)">
                  <c:v>21960993</c:v>
                </c:pt>
                <c:pt idx="185" formatCode="#,##0;\(#,##0\)">
                  <c:v>39125690</c:v>
                </c:pt>
              </c:numCache>
            </c:numRef>
          </c:val>
          <c:extLst>
            <c:ext xmlns:c16="http://schemas.microsoft.com/office/drawing/2014/chart" uri="{C3380CC4-5D6E-409C-BE32-E72D297353CC}">
              <c16:uniqueId val="{00000000-627E-4C34-9A99-6911026815E2}"/>
            </c:ext>
          </c:extLst>
        </c:ser>
        <c:ser>
          <c:idx val="1"/>
          <c:order val="1"/>
          <c:tx>
            <c:strRef>
              <c:f>'ESX50'!$D$1</c:f>
              <c:strCache>
                <c:ptCount val="1"/>
                <c:pt idx="0">
                  <c:v>EURO STOXX 50® Index Options</c:v>
                </c:pt>
              </c:strCache>
            </c:strRef>
          </c:tx>
          <c:spPr>
            <a:solidFill>
              <a:srgbClr val="00CE7D"/>
            </a:solidFill>
          </c:spPr>
          <c:invertIfNegative val="0"/>
          <c:dPt>
            <c:idx val="24"/>
            <c:invertIfNegative val="0"/>
            <c:bubble3D val="0"/>
            <c:spPr>
              <a:solidFill>
                <a:srgbClr val="00CE7D"/>
              </a:solidFill>
              <a:ln>
                <a:noFill/>
              </a:ln>
            </c:spPr>
            <c:extLst>
              <c:ext xmlns:c16="http://schemas.microsoft.com/office/drawing/2014/chart" uri="{C3380CC4-5D6E-409C-BE32-E72D297353CC}">
                <c16:uniqueId val="{00000002-627E-4C34-9A99-6911026815E2}"/>
              </c:ext>
            </c:extLst>
          </c:dPt>
          <c:cat>
            <c:numRef>
              <c:f>'ESX50'!$A$3:$A$1199</c:f>
              <c:numCache>
                <c:formatCode>mmm\-yy</c:formatCode>
                <c:ptCount val="1197"/>
                <c:pt idx="0">
                  <c:v>38353</c:v>
                </c:pt>
                <c:pt idx="1">
                  <c:v>38384</c:v>
                </c:pt>
                <c:pt idx="2">
                  <c:v>38412</c:v>
                </c:pt>
                <c:pt idx="3">
                  <c:v>38443</c:v>
                </c:pt>
                <c:pt idx="4">
                  <c:v>38473</c:v>
                </c:pt>
                <c:pt idx="5">
                  <c:v>38504</c:v>
                </c:pt>
                <c:pt idx="6">
                  <c:v>38534</c:v>
                </c:pt>
                <c:pt idx="7">
                  <c:v>38565</c:v>
                </c:pt>
                <c:pt idx="8">
                  <c:v>38596</c:v>
                </c:pt>
                <c:pt idx="9">
                  <c:v>38626</c:v>
                </c:pt>
                <c:pt idx="10">
                  <c:v>38657</c:v>
                </c:pt>
                <c:pt idx="11">
                  <c:v>38687</c:v>
                </c:pt>
                <c:pt idx="12">
                  <c:v>38718</c:v>
                </c:pt>
                <c:pt idx="13">
                  <c:v>38749</c:v>
                </c:pt>
                <c:pt idx="14">
                  <c:v>38777</c:v>
                </c:pt>
                <c:pt idx="15">
                  <c:v>38808</c:v>
                </c:pt>
                <c:pt idx="16">
                  <c:v>38838</c:v>
                </c:pt>
                <c:pt idx="17">
                  <c:v>38869</c:v>
                </c:pt>
                <c:pt idx="18">
                  <c:v>38899</c:v>
                </c:pt>
                <c:pt idx="19">
                  <c:v>38930</c:v>
                </c:pt>
                <c:pt idx="20">
                  <c:v>38961</c:v>
                </c:pt>
                <c:pt idx="21">
                  <c:v>38991</c:v>
                </c:pt>
                <c:pt idx="22">
                  <c:v>39022</c:v>
                </c:pt>
                <c:pt idx="23">
                  <c:v>39052</c:v>
                </c:pt>
                <c:pt idx="24">
                  <c:v>39083</c:v>
                </c:pt>
                <c:pt idx="25">
                  <c:v>39114</c:v>
                </c:pt>
                <c:pt idx="26">
                  <c:v>39142</c:v>
                </c:pt>
                <c:pt idx="27">
                  <c:v>39173</c:v>
                </c:pt>
                <c:pt idx="28">
                  <c:v>39203</c:v>
                </c:pt>
                <c:pt idx="29">
                  <c:v>39234</c:v>
                </c:pt>
                <c:pt idx="30">
                  <c:v>39264</c:v>
                </c:pt>
                <c:pt idx="31">
                  <c:v>39295</c:v>
                </c:pt>
                <c:pt idx="32">
                  <c:v>39326</c:v>
                </c:pt>
                <c:pt idx="33">
                  <c:v>39356</c:v>
                </c:pt>
                <c:pt idx="34">
                  <c:v>39387</c:v>
                </c:pt>
                <c:pt idx="35">
                  <c:v>39417</c:v>
                </c:pt>
                <c:pt idx="36">
                  <c:v>39448</c:v>
                </c:pt>
                <c:pt idx="37">
                  <c:v>39479</c:v>
                </c:pt>
                <c:pt idx="38">
                  <c:v>39508</c:v>
                </c:pt>
                <c:pt idx="39">
                  <c:v>39539</c:v>
                </c:pt>
                <c:pt idx="40">
                  <c:v>39569</c:v>
                </c:pt>
                <c:pt idx="41">
                  <c:v>39600</c:v>
                </c:pt>
                <c:pt idx="42">
                  <c:v>39630</c:v>
                </c:pt>
                <c:pt idx="43">
                  <c:v>39661</c:v>
                </c:pt>
                <c:pt idx="44">
                  <c:v>39692</c:v>
                </c:pt>
                <c:pt idx="45">
                  <c:v>39722</c:v>
                </c:pt>
                <c:pt idx="46">
                  <c:v>39753</c:v>
                </c:pt>
                <c:pt idx="47">
                  <c:v>39783</c:v>
                </c:pt>
                <c:pt idx="48">
                  <c:v>39814</c:v>
                </c:pt>
                <c:pt idx="49">
                  <c:v>39845</c:v>
                </c:pt>
                <c:pt idx="50">
                  <c:v>39873</c:v>
                </c:pt>
                <c:pt idx="51">
                  <c:v>39904</c:v>
                </c:pt>
                <c:pt idx="52">
                  <c:v>39934</c:v>
                </c:pt>
                <c:pt idx="53">
                  <c:v>39965</c:v>
                </c:pt>
                <c:pt idx="54">
                  <c:v>39995</c:v>
                </c:pt>
                <c:pt idx="55">
                  <c:v>40026</c:v>
                </c:pt>
                <c:pt idx="56">
                  <c:v>40057</c:v>
                </c:pt>
                <c:pt idx="57">
                  <c:v>40087</c:v>
                </c:pt>
                <c:pt idx="58">
                  <c:v>40118</c:v>
                </c:pt>
                <c:pt idx="59">
                  <c:v>40148</c:v>
                </c:pt>
                <c:pt idx="60">
                  <c:v>40179</c:v>
                </c:pt>
                <c:pt idx="61">
                  <c:v>40210</c:v>
                </c:pt>
                <c:pt idx="62">
                  <c:v>40238</c:v>
                </c:pt>
                <c:pt idx="63">
                  <c:v>40269</c:v>
                </c:pt>
                <c:pt idx="64">
                  <c:v>40299</c:v>
                </c:pt>
                <c:pt idx="65">
                  <c:v>40330</c:v>
                </c:pt>
                <c:pt idx="66">
                  <c:v>40360</c:v>
                </c:pt>
                <c:pt idx="67">
                  <c:v>40391</c:v>
                </c:pt>
                <c:pt idx="68">
                  <c:v>40422</c:v>
                </c:pt>
                <c:pt idx="69">
                  <c:v>40452</c:v>
                </c:pt>
                <c:pt idx="70">
                  <c:v>40483</c:v>
                </c:pt>
                <c:pt idx="71">
                  <c:v>40513</c:v>
                </c:pt>
                <c:pt idx="72">
                  <c:v>40544</c:v>
                </c:pt>
                <c:pt idx="73">
                  <c:v>40575</c:v>
                </c:pt>
                <c:pt idx="74">
                  <c:v>40603</c:v>
                </c:pt>
                <c:pt idx="75">
                  <c:v>40634</c:v>
                </c:pt>
                <c:pt idx="76">
                  <c:v>40664</c:v>
                </c:pt>
                <c:pt idx="77">
                  <c:v>40695</c:v>
                </c:pt>
                <c:pt idx="78">
                  <c:v>40725</c:v>
                </c:pt>
                <c:pt idx="79">
                  <c:v>40756</c:v>
                </c:pt>
                <c:pt idx="80">
                  <c:v>40787</c:v>
                </c:pt>
                <c:pt idx="81">
                  <c:v>40817</c:v>
                </c:pt>
                <c:pt idx="82">
                  <c:v>40848</c:v>
                </c:pt>
                <c:pt idx="83">
                  <c:v>40878</c:v>
                </c:pt>
                <c:pt idx="84">
                  <c:v>40909</c:v>
                </c:pt>
                <c:pt idx="85">
                  <c:v>40940</c:v>
                </c:pt>
                <c:pt idx="86">
                  <c:v>40969</c:v>
                </c:pt>
                <c:pt idx="87">
                  <c:v>41000</c:v>
                </c:pt>
                <c:pt idx="88">
                  <c:v>41030</c:v>
                </c:pt>
                <c:pt idx="89">
                  <c:v>41061</c:v>
                </c:pt>
                <c:pt idx="90">
                  <c:v>41091</c:v>
                </c:pt>
                <c:pt idx="91">
                  <c:v>41122</c:v>
                </c:pt>
                <c:pt idx="92">
                  <c:v>41153</c:v>
                </c:pt>
                <c:pt idx="93">
                  <c:v>41183</c:v>
                </c:pt>
                <c:pt idx="94">
                  <c:v>41214</c:v>
                </c:pt>
                <c:pt idx="95">
                  <c:v>41244</c:v>
                </c:pt>
                <c:pt idx="96">
                  <c:v>41275</c:v>
                </c:pt>
                <c:pt idx="97">
                  <c:v>41306</c:v>
                </c:pt>
                <c:pt idx="98">
                  <c:v>41334</c:v>
                </c:pt>
                <c:pt idx="99">
                  <c:v>41365</c:v>
                </c:pt>
                <c:pt idx="100">
                  <c:v>41395</c:v>
                </c:pt>
                <c:pt idx="101">
                  <c:v>41426</c:v>
                </c:pt>
                <c:pt idx="102">
                  <c:v>41456</c:v>
                </c:pt>
                <c:pt idx="103">
                  <c:v>41487</c:v>
                </c:pt>
                <c:pt idx="104">
                  <c:v>41518</c:v>
                </c:pt>
                <c:pt idx="105">
                  <c:v>41548</c:v>
                </c:pt>
                <c:pt idx="106">
                  <c:v>41579</c:v>
                </c:pt>
                <c:pt idx="107">
                  <c:v>41609</c:v>
                </c:pt>
                <c:pt idx="108">
                  <c:v>41640</c:v>
                </c:pt>
                <c:pt idx="109">
                  <c:v>41671</c:v>
                </c:pt>
                <c:pt idx="110">
                  <c:v>41699</c:v>
                </c:pt>
                <c:pt idx="111">
                  <c:v>41730</c:v>
                </c:pt>
                <c:pt idx="112">
                  <c:v>41760</c:v>
                </c:pt>
                <c:pt idx="113">
                  <c:v>41791</c:v>
                </c:pt>
                <c:pt idx="114">
                  <c:v>41821</c:v>
                </c:pt>
                <c:pt idx="115">
                  <c:v>41852</c:v>
                </c:pt>
                <c:pt idx="116">
                  <c:v>41883</c:v>
                </c:pt>
                <c:pt idx="117">
                  <c:v>41913</c:v>
                </c:pt>
                <c:pt idx="118">
                  <c:v>41944</c:v>
                </c:pt>
                <c:pt idx="119">
                  <c:v>41974</c:v>
                </c:pt>
                <c:pt idx="120">
                  <c:v>42005</c:v>
                </c:pt>
                <c:pt idx="121">
                  <c:v>42036</c:v>
                </c:pt>
                <c:pt idx="122">
                  <c:v>42064</c:v>
                </c:pt>
                <c:pt idx="123">
                  <c:v>42095</c:v>
                </c:pt>
                <c:pt idx="124">
                  <c:v>42125</c:v>
                </c:pt>
                <c:pt idx="125">
                  <c:v>42156</c:v>
                </c:pt>
                <c:pt idx="126">
                  <c:v>42186</c:v>
                </c:pt>
                <c:pt idx="127">
                  <c:v>42217</c:v>
                </c:pt>
                <c:pt idx="128">
                  <c:v>42248</c:v>
                </c:pt>
                <c:pt idx="129">
                  <c:v>42278</c:v>
                </c:pt>
                <c:pt idx="130">
                  <c:v>42309</c:v>
                </c:pt>
                <c:pt idx="131">
                  <c:v>42339</c:v>
                </c:pt>
                <c:pt idx="132">
                  <c:v>42370</c:v>
                </c:pt>
                <c:pt idx="133">
                  <c:v>42401</c:v>
                </c:pt>
                <c:pt idx="134">
                  <c:v>42430</c:v>
                </c:pt>
                <c:pt idx="135">
                  <c:v>42461</c:v>
                </c:pt>
                <c:pt idx="136">
                  <c:v>42491</c:v>
                </c:pt>
                <c:pt idx="137">
                  <c:v>42522</c:v>
                </c:pt>
                <c:pt idx="138">
                  <c:v>42552</c:v>
                </c:pt>
                <c:pt idx="139">
                  <c:v>42583</c:v>
                </c:pt>
                <c:pt idx="140">
                  <c:v>42614</c:v>
                </c:pt>
                <c:pt idx="141">
                  <c:v>42644</c:v>
                </c:pt>
                <c:pt idx="142">
                  <c:v>42675</c:v>
                </c:pt>
                <c:pt idx="143">
                  <c:v>42705</c:v>
                </c:pt>
                <c:pt idx="144">
                  <c:v>42736</c:v>
                </c:pt>
                <c:pt idx="145">
                  <c:v>42767</c:v>
                </c:pt>
                <c:pt idx="146">
                  <c:v>42795</c:v>
                </c:pt>
                <c:pt idx="147">
                  <c:v>42826</c:v>
                </c:pt>
                <c:pt idx="148">
                  <c:v>42856</c:v>
                </c:pt>
                <c:pt idx="149">
                  <c:v>42887</c:v>
                </c:pt>
                <c:pt idx="150">
                  <c:v>42917</c:v>
                </c:pt>
                <c:pt idx="151">
                  <c:v>42948</c:v>
                </c:pt>
                <c:pt idx="152">
                  <c:v>42979</c:v>
                </c:pt>
                <c:pt idx="153">
                  <c:v>43009</c:v>
                </c:pt>
                <c:pt idx="154">
                  <c:v>43040</c:v>
                </c:pt>
                <c:pt idx="155">
                  <c:v>43070</c:v>
                </c:pt>
                <c:pt idx="156">
                  <c:v>43101</c:v>
                </c:pt>
                <c:pt idx="157">
                  <c:v>43132</c:v>
                </c:pt>
                <c:pt idx="158">
                  <c:v>43160</c:v>
                </c:pt>
                <c:pt idx="159">
                  <c:v>43191</c:v>
                </c:pt>
                <c:pt idx="160">
                  <c:v>43221</c:v>
                </c:pt>
                <c:pt idx="161">
                  <c:v>43252</c:v>
                </c:pt>
                <c:pt idx="162">
                  <c:v>43282</c:v>
                </c:pt>
                <c:pt idx="163">
                  <c:v>43313</c:v>
                </c:pt>
                <c:pt idx="164">
                  <c:v>43344</c:v>
                </c:pt>
                <c:pt idx="165">
                  <c:v>43374</c:v>
                </c:pt>
                <c:pt idx="166">
                  <c:v>43405</c:v>
                </c:pt>
                <c:pt idx="167">
                  <c:v>43435</c:v>
                </c:pt>
                <c:pt idx="168">
                  <c:v>43466</c:v>
                </c:pt>
                <c:pt idx="169">
                  <c:v>43497</c:v>
                </c:pt>
                <c:pt idx="170">
                  <c:v>43525</c:v>
                </c:pt>
                <c:pt idx="171">
                  <c:v>43556</c:v>
                </c:pt>
                <c:pt idx="172">
                  <c:v>43586</c:v>
                </c:pt>
                <c:pt idx="173">
                  <c:v>43617</c:v>
                </c:pt>
                <c:pt idx="174">
                  <c:v>43647</c:v>
                </c:pt>
                <c:pt idx="175">
                  <c:v>43678</c:v>
                </c:pt>
                <c:pt idx="176">
                  <c:v>43709</c:v>
                </c:pt>
                <c:pt idx="177">
                  <c:v>43739</c:v>
                </c:pt>
                <c:pt idx="178">
                  <c:v>43770</c:v>
                </c:pt>
                <c:pt idx="179">
                  <c:v>43800</c:v>
                </c:pt>
                <c:pt idx="180">
                  <c:v>43831</c:v>
                </c:pt>
                <c:pt idx="181">
                  <c:v>43862</c:v>
                </c:pt>
                <c:pt idx="182">
                  <c:v>43891</c:v>
                </c:pt>
                <c:pt idx="183">
                  <c:v>43922</c:v>
                </c:pt>
                <c:pt idx="184">
                  <c:v>43952</c:v>
                </c:pt>
                <c:pt idx="185">
                  <c:v>43983</c:v>
                </c:pt>
              </c:numCache>
            </c:numRef>
          </c:cat>
          <c:val>
            <c:numRef>
              <c:f>'ESX50'!$D$3:$D$968</c:f>
              <c:numCache>
                <c:formatCode>#,##0</c:formatCode>
                <c:ptCount val="966"/>
                <c:pt idx="0">
                  <c:v>5847312</c:v>
                </c:pt>
                <c:pt idx="1">
                  <c:v>7706095</c:v>
                </c:pt>
                <c:pt idx="2">
                  <c:v>6954555</c:v>
                </c:pt>
                <c:pt idx="3">
                  <c:v>6882069</c:v>
                </c:pt>
                <c:pt idx="4">
                  <c:v>7297197</c:v>
                </c:pt>
                <c:pt idx="5">
                  <c:v>7450520</c:v>
                </c:pt>
                <c:pt idx="6">
                  <c:v>7661833</c:v>
                </c:pt>
                <c:pt idx="7">
                  <c:v>8745684</c:v>
                </c:pt>
                <c:pt idx="8">
                  <c:v>8641176</c:v>
                </c:pt>
                <c:pt idx="9">
                  <c:v>9190143</c:v>
                </c:pt>
                <c:pt idx="10">
                  <c:v>7704248</c:v>
                </c:pt>
                <c:pt idx="11">
                  <c:v>6209860</c:v>
                </c:pt>
                <c:pt idx="12">
                  <c:v>11601241</c:v>
                </c:pt>
                <c:pt idx="13">
                  <c:v>9687818</c:v>
                </c:pt>
                <c:pt idx="14">
                  <c:v>10492598</c:v>
                </c:pt>
                <c:pt idx="15">
                  <c:v>8725730</c:v>
                </c:pt>
                <c:pt idx="16">
                  <c:v>16384182</c:v>
                </c:pt>
                <c:pt idx="17">
                  <c:v>16562207</c:v>
                </c:pt>
                <c:pt idx="18">
                  <c:v>12049031</c:v>
                </c:pt>
                <c:pt idx="19">
                  <c:v>11533871</c:v>
                </c:pt>
                <c:pt idx="20">
                  <c:v>12042543</c:v>
                </c:pt>
                <c:pt idx="21">
                  <c:v>13274712</c:v>
                </c:pt>
                <c:pt idx="22">
                  <c:v>15822561</c:v>
                </c:pt>
                <c:pt idx="23">
                  <c:v>11873424</c:v>
                </c:pt>
                <c:pt idx="24">
                  <c:v>15840037</c:v>
                </c:pt>
                <c:pt idx="25">
                  <c:v>18118481</c:v>
                </c:pt>
                <c:pt idx="26">
                  <c:v>28038261</c:v>
                </c:pt>
                <c:pt idx="27">
                  <c:v>17588176</c:v>
                </c:pt>
                <c:pt idx="28">
                  <c:v>18900743</c:v>
                </c:pt>
                <c:pt idx="29">
                  <c:v>19444467</c:v>
                </c:pt>
                <c:pt idx="30">
                  <c:v>19813579</c:v>
                </c:pt>
                <c:pt idx="31">
                  <c:v>25893102</c:v>
                </c:pt>
                <c:pt idx="32">
                  <c:v>20647684</c:v>
                </c:pt>
                <c:pt idx="33">
                  <c:v>22078438</c:v>
                </c:pt>
                <c:pt idx="34">
                  <c:v>27735176</c:v>
                </c:pt>
                <c:pt idx="35">
                  <c:v>17313025</c:v>
                </c:pt>
                <c:pt idx="36">
                  <c:v>37187798</c:v>
                </c:pt>
                <c:pt idx="37">
                  <c:v>31723247</c:v>
                </c:pt>
                <c:pt idx="38">
                  <c:v>26651728</c:v>
                </c:pt>
                <c:pt idx="39">
                  <c:v>26874390</c:v>
                </c:pt>
                <c:pt idx="40">
                  <c:v>27236162</c:v>
                </c:pt>
                <c:pt idx="41">
                  <c:v>30993135</c:v>
                </c:pt>
                <c:pt idx="42">
                  <c:v>34786128</c:v>
                </c:pt>
                <c:pt idx="43">
                  <c:v>25771614</c:v>
                </c:pt>
                <c:pt idx="44">
                  <c:v>44762361</c:v>
                </c:pt>
                <c:pt idx="45">
                  <c:v>60164130</c:v>
                </c:pt>
                <c:pt idx="46">
                  <c:v>32864228</c:v>
                </c:pt>
                <c:pt idx="47">
                  <c:v>21916714</c:v>
                </c:pt>
                <c:pt idx="48">
                  <c:v>30115252</c:v>
                </c:pt>
                <c:pt idx="49">
                  <c:v>25976924</c:v>
                </c:pt>
                <c:pt idx="50">
                  <c:v>32825925</c:v>
                </c:pt>
                <c:pt idx="51">
                  <c:v>22038739</c:v>
                </c:pt>
                <c:pt idx="52">
                  <c:v>21650346</c:v>
                </c:pt>
                <c:pt idx="53">
                  <c:v>25458510</c:v>
                </c:pt>
                <c:pt idx="54">
                  <c:v>27072152</c:v>
                </c:pt>
                <c:pt idx="55">
                  <c:v>22719220</c:v>
                </c:pt>
                <c:pt idx="56">
                  <c:v>26412413</c:v>
                </c:pt>
                <c:pt idx="57">
                  <c:v>25714539</c:v>
                </c:pt>
                <c:pt idx="58">
                  <c:v>24083799</c:v>
                </c:pt>
                <c:pt idx="59">
                  <c:v>16140755</c:v>
                </c:pt>
                <c:pt idx="60">
                  <c:v>23529982</c:v>
                </c:pt>
                <c:pt idx="61">
                  <c:v>22909762</c:v>
                </c:pt>
                <c:pt idx="62">
                  <c:v>23120225</c:v>
                </c:pt>
                <c:pt idx="63">
                  <c:v>20374797</c:v>
                </c:pt>
                <c:pt idx="64">
                  <c:v>37966795</c:v>
                </c:pt>
                <c:pt idx="65">
                  <c:v>24195179</c:v>
                </c:pt>
                <c:pt idx="66">
                  <c:v>20491039</c:v>
                </c:pt>
                <c:pt idx="67">
                  <c:v>21232513</c:v>
                </c:pt>
                <c:pt idx="68">
                  <c:v>22295302</c:v>
                </c:pt>
                <c:pt idx="69">
                  <c:v>22535879</c:v>
                </c:pt>
                <c:pt idx="70">
                  <c:v>27721004</c:v>
                </c:pt>
                <c:pt idx="71">
                  <c:v>18334841</c:v>
                </c:pt>
                <c:pt idx="72">
                  <c:v>23971374</c:v>
                </c:pt>
                <c:pt idx="73">
                  <c:v>23573891</c:v>
                </c:pt>
                <c:pt idx="74">
                  <c:v>32107668</c:v>
                </c:pt>
                <c:pt idx="75">
                  <c:v>20204706</c:v>
                </c:pt>
                <c:pt idx="76">
                  <c:v>24764866</c:v>
                </c:pt>
                <c:pt idx="77">
                  <c:v>27527628</c:v>
                </c:pt>
                <c:pt idx="78">
                  <c:v>29277186</c:v>
                </c:pt>
                <c:pt idx="79">
                  <c:v>52051704</c:v>
                </c:pt>
                <c:pt idx="80">
                  <c:v>41254782</c:v>
                </c:pt>
                <c:pt idx="81">
                  <c:v>36390010</c:v>
                </c:pt>
                <c:pt idx="82">
                  <c:v>35038494</c:v>
                </c:pt>
                <c:pt idx="83">
                  <c:v>23079643</c:v>
                </c:pt>
                <c:pt idx="84">
                  <c:v>24917753</c:v>
                </c:pt>
                <c:pt idx="85">
                  <c:v>22925660</c:v>
                </c:pt>
                <c:pt idx="86">
                  <c:v>27696147</c:v>
                </c:pt>
                <c:pt idx="87">
                  <c:v>25052934</c:v>
                </c:pt>
                <c:pt idx="88">
                  <c:v>28214813</c:v>
                </c:pt>
                <c:pt idx="89">
                  <c:v>25787050</c:v>
                </c:pt>
                <c:pt idx="90">
                  <c:v>25313108</c:v>
                </c:pt>
                <c:pt idx="91">
                  <c:v>24162036</c:v>
                </c:pt>
                <c:pt idx="92">
                  <c:v>23538053</c:v>
                </c:pt>
                <c:pt idx="93">
                  <c:v>20813146</c:v>
                </c:pt>
                <c:pt idx="94">
                  <c:v>17825591</c:v>
                </c:pt>
                <c:pt idx="95">
                  <c:v>14364663</c:v>
                </c:pt>
                <c:pt idx="96">
                  <c:v>20442193</c:v>
                </c:pt>
                <c:pt idx="97">
                  <c:v>22183704</c:v>
                </c:pt>
                <c:pt idx="98">
                  <c:v>20493775</c:v>
                </c:pt>
                <c:pt idx="99">
                  <c:v>19657079</c:v>
                </c:pt>
                <c:pt idx="100">
                  <c:v>18584568</c:v>
                </c:pt>
                <c:pt idx="101">
                  <c:v>19162577</c:v>
                </c:pt>
                <c:pt idx="102">
                  <c:v>14795929</c:v>
                </c:pt>
                <c:pt idx="103">
                  <c:v>16382879</c:v>
                </c:pt>
                <c:pt idx="104">
                  <c:v>19395026</c:v>
                </c:pt>
                <c:pt idx="105">
                  <c:v>21256756</c:v>
                </c:pt>
                <c:pt idx="106">
                  <c:v>15948481</c:v>
                </c:pt>
                <c:pt idx="107">
                  <c:v>16958943</c:v>
                </c:pt>
                <c:pt idx="108">
                  <c:v>23582458</c:v>
                </c:pt>
                <c:pt idx="109">
                  <c:v>18632128</c:v>
                </c:pt>
                <c:pt idx="110">
                  <c:v>20214426</c:v>
                </c:pt>
                <c:pt idx="111">
                  <c:v>17053182</c:v>
                </c:pt>
                <c:pt idx="112">
                  <c:v>15061902</c:v>
                </c:pt>
                <c:pt idx="113">
                  <c:v>17421883</c:v>
                </c:pt>
                <c:pt idx="114">
                  <c:v>16780040</c:v>
                </c:pt>
                <c:pt idx="115">
                  <c:v>18183477</c:v>
                </c:pt>
                <c:pt idx="116">
                  <c:v>19444556</c:v>
                </c:pt>
                <c:pt idx="117">
                  <c:v>30981059</c:v>
                </c:pt>
                <c:pt idx="118">
                  <c:v>19357723</c:v>
                </c:pt>
                <c:pt idx="119">
                  <c:v>24542073</c:v>
                </c:pt>
                <c:pt idx="120">
                  <c:v>28327754</c:v>
                </c:pt>
                <c:pt idx="121">
                  <c:v>23348572</c:v>
                </c:pt>
                <c:pt idx="122">
                  <c:v>24128086</c:v>
                </c:pt>
                <c:pt idx="123">
                  <c:v>18881627</c:v>
                </c:pt>
                <c:pt idx="124">
                  <c:v>19370936</c:v>
                </c:pt>
                <c:pt idx="125">
                  <c:v>31881436</c:v>
                </c:pt>
                <c:pt idx="126">
                  <c:v>32004017</c:v>
                </c:pt>
                <c:pt idx="127">
                  <c:v>27721084</c:v>
                </c:pt>
                <c:pt idx="128">
                  <c:v>30421221</c:v>
                </c:pt>
                <c:pt idx="129">
                  <c:v>22326579</c:v>
                </c:pt>
                <c:pt idx="130">
                  <c:v>18078193</c:v>
                </c:pt>
                <c:pt idx="131">
                  <c:v>23392095</c:v>
                </c:pt>
                <c:pt idx="132">
                  <c:v>29841573</c:v>
                </c:pt>
                <c:pt idx="133">
                  <c:v>27324550</c:v>
                </c:pt>
                <c:pt idx="134">
                  <c:v>25239558</c:v>
                </c:pt>
                <c:pt idx="135">
                  <c:v>20300429</c:v>
                </c:pt>
                <c:pt idx="136">
                  <c:v>21500285</c:v>
                </c:pt>
                <c:pt idx="137">
                  <c:v>38252958</c:v>
                </c:pt>
                <c:pt idx="138">
                  <c:v>18924042</c:v>
                </c:pt>
                <c:pt idx="139">
                  <c:v>15370070</c:v>
                </c:pt>
                <c:pt idx="140">
                  <c:v>22506895</c:v>
                </c:pt>
                <c:pt idx="141">
                  <c:v>16173984</c:v>
                </c:pt>
                <c:pt idx="142">
                  <c:v>27084413</c:v>
                </c:pt>
                <c:pt idx="143">
                  <c:v>23727694</c:v>
                </c:pt>
                <c:pt idx="144">
                  <c:v>21867606</c:v>
                </c:pt>
                <c:pt idx="145">
                  <c:v>20268321</c:v>
                </c:pt>
                <c:pt idx="146">
                  <c:v>25112414</c:v>
                </c:pt>
                <c:pt idx="147">
                  <c:v>28355995</c:v>
                </c:pt>
                <c:pt idx="148">
                  <c:v>28047653</c:v>
                </c:pt>
                <c:pt idx="149">
                  <c:v>22736292</c:v>
                </c:pt>
                <c:pt idx="150">
                  <c:v>16135504</c:v>
                </c:pt>
                <c:pt idx="151">
                  <c:v>20202728</c:v>
                </c:pt>
                <c:pt idx="152">
                  <c:v>18690147</c:v>
                </c:pt>
                <c:pt idx="153">
                  <c:v>19541305</c:v>
                </c:pt>
                <c:pt idx="154">
                  <c:v>23392470</c:v>
                </c:pt>
                <c:pt idx="155">
                  <c:v>18801656</c:v>
                </c:pt>
                <c:pt idx="156">
                  <c:v>19835090</c:v>
                </c:pt>
                <c:pt idx="157">
                  <c:v>34866946</c:v>
                </c:pt>
                <c:pt idx="158">
                  <c:v>26606790</c:v>
                </c:pt>
                <c:pt idx="159">
                  <c:v>20665900</c:v>
                </c:pt>
                <c:pt idx="160">
                  <c:v>24477242</c:v>
                </c:pt>
                <c:pt idx="161">
                  <c:v>20715673</c:v>
                </c:pt>
                <c:pt idx="162">
                  <c:v>15216552</c:v>
                </c:pt>
                <c:pt idx="163">
                  <c:v>18148651</c:v>
                </c:pt>
                <c:pt idx="164" formatCode="_(* #,##0_);_(* \(#,##0\);_(* &quot;-&quot;??_);_(@_)">
                  <c:v>19599140</c:v>
                </c:pt>
                <c:pt idx="165" formatCode="_(* #,##0_);_(* \(#,##0\);_(* &quot;-&quot;??_);_(@_)">
                  <c:v>28023944</c:v>
                </c:pt>
                <c:pt idx="166" formatCode="_(* #,##0_);_(* \(#,##0\);_(* &quot;-&quot;??_);_(@_)">
                  <c:v>22272763</c:v>
                </c:pt>
                <c:pt idx="167" formatCode="_(* #,##0_);_(* \(#,##0\);_(* &quot;-&quot;??_);_(@_)">
                  <c:v>23205375</c:v>
                </c:pt>
                <c:pt idx="168" formatCode="_-* #,##0_-;\-* #,##0_-;_-* &quot;-&quot;??_-;_-@_-">
                  <c:v>21936984</c:v>
                </c:pt>
                <c:pt idx="169" formatCode="_-* #,##0_-;\-* #,##0_-;_-* &quot;-&quot;??_-;_-@_-">
                  <c:v>20933580</c:v>
                </c:pt>
                <c:pt idx="170" formatCode="_-* #,##0_-;\-* #,##0_-;_-* &quot;-&quot;??_-;_-@_-">
                  <c:v>23431081</c:v>
                </c:pt>
                <c:pt idx="171" formatCode="_-* #,##0_-;\-* #,##0_-;_-* &quot;-&quot;??_-;_-@_-">
                  <c:v>24357960</c:v>
                </c:pt>
                <c:pt idx="172" formatCode="_-* #,##0_-;\-* #,##0_-;_-* &quot;-&quot;??_-;_-@_-">
                  <c:v>23026578</c:v>
                </c:pt>
                <c:pt idx="173" formatCode="_-* #,##0_-;\-* #,##0_-;_-* &quot;-&quot;??_-;_-@_-">
                  <c:v>21011173</c:v>
                </c:pt>
                <c:pt idx="174">
                  <c:v>21380234</c:v>
                </c:pt>
                <c:pt idx="175">
                  <c:v>23346332</c:v>
                </c:pt>
                <c:pt idx="176">
                  <c:v>25204026</c:v>
                </c:pt>
                <c:pt idx="177" formatCode="#,##0;\(#,##0\)">
                  <c:v>25975824</c:v>
                </c:pt>
                <c:pt idx="178" formatCode="#,##0;\(#,##0\)">
                  <c:v>20721229</c:v>
                </c:pt>
                <c:pt idx="179" formatCode="#,##0;\(#,##0\)">
                  <c:v>19139559</c:v>
                </c:pt>
                <c:pt idx="180" formatCode="#,##0;\(#,##0\)">
                  <c:v>23869298</c:v>
                </c:pt>
                <c:pt idx="181" formatCode="#,##0;\(#,##0\)">
                  <c:v>32692068</c:v>
                </c:pt>
                <c:pt idx="182" formatCode="#,##0;\(#,##0\)">
                  <c:v>50946977</c:v>
                </c:pt>
                <c:pt idx="183" formatCode="#,##0;\(#,##0\)">
                  <c:v>21383784</c:v>
                </c:pt>
                <c:pt idx="184" formatCode="#,##0;\(#,##0\)">
                  <c:v>20375647</c:v>
                </c:pt>
                <c:pt idx="185" formatCode="#,##0;\(#,##0\)">
                  <c:v>29188145</c:v>
                </c:pt>
              </c:numCache>
            </c:numRef>
          </c:val>
          <c:extLst>
            <c:ext xmlns:c16="http://schemas.microsoft.com/office/drawing/2014/chart" uri="{C3380CC4-5D6E-409C-BE32-E72D297353CC}">
              <c16:uniqueId val="{00000003-627E-4C34-9A99-6911026815E2}"/>
            </c:ext>
          </c:extLst>
        </c:ser>
        <c:dLbls>
          <c:showLegendKey val="0"/>
          <c:showVal val="0"/>
          <c:showCatName val="0"/>
          <c:showSerName val="0"/>
          <c:showPercent val="0"/>
          <c:showBubbleSize val="0"/>
        </c:dLbls>
        <c:gapWidth val="100"/>
        <c:overlap val="100"/>
        <c:axId val="238238336"/>
        <c:axId val="238244224"/>
      </c:barChart>
      <c:lineChart>
        <c:grouping val="standard"/>
        <c:varyColors val="0"/>
        <c:ser>
          <c:idx val="2"/>
          <c:order val="2"/>
          <c:tx>
            <c:strRef>
              <c:f>'ESX50'!$E$2</c:f>
              <c:strCache>
                <c:ptCount val="1"/>
                <c:pt idx="0">
                  <c:v>Open Interest</c:v>
                </c:pt>
              </c:strCache>
            </c:strRef>
          </c:tx>
          <c:spPr>
            <a:ln>
              <a:solidFill>
                <a:srgbClr val="66348E"/>
              </a:solidFill>
            </a:ln>
          </c:spPr>
          <c:marker>
            <c:symbol val="none"/>
          </c:marker>
          <c:cat>
            <c:numRef>
              <c:f>'ESX50'!$A$3:$A$169</c:f>
              <c:numCache>
                <c:formatCode>mmm\-yy</c:formatCode>
                <c:ptCount val="167"/>
                <c:pt idx="0">
                  <c:v>38353</c:v>
                </c:pt>
                <c:pt idx="1">
                  <c:v>38384</c:v>
                </c:pt>
                <c:pt idx="2">
                  <c:v>38412</c:v>
                </c:pt>
                <c:pt idx="3">
                  <c:v>38443</c:v>
                </c:pt>
                <c:pt idx="4">
                  <c:v>38473</c:v>
                </c:pt>
                <c:pt idx="5">
                  <c:v>38504</c:v>
                </c:pt>
                <c:pt idx="6">
                  <c:v>38534</c:v>
                </c:pt>
                <c:pt idx="7">
                  <c:v>38565</c:v>
                </c:pt>
                <c:pt idx="8">
                  <c:v>38596</c:v>
                </c:pt>
                <c:pt idx="9">
                  <c:v>38626</c:v>
                </c:pt>
                <c:pt idx="10">
                  <c:v>38657</c:v>
                </c:pt>
                <c:pt idx="11">
                  <c:v>38687</c:v>
                </c:pt>
                <c:pt idx="12">
                  <c:v>38718</c:v>
                </c:pt>
                <c:pt idx="13">
                  <c:v>38749</c:v>
                </c:pt>
                <c:pt idx="14">
                  <c:v>38777</c:v>
                </c:pt>
                <c:pt idx="15">
                  <c:v>38808</c:v>
                </c:pt>
                <c:pt idx="16">
                  <c:v>38838</c:v>
                </c:pt>
                <c:pt idx="17">
                  <c:v>38869</c:v>
                </c:pt>
                <c:pt idx="18">
                  <c:v>38899</c:v>
                </c:pt>
                <c:pt idx="19">
                  <c:v>38930</c:v>
                </c:pt>
                <c:pt idx="20">
                  <c:v>38961</c:v>
                </c:pt>
                <c:pt idx="21">
                  <c:v>38991</c:v>
                </c:pt>
                <c:pt idx="22">
                  <c:v>39022</c:v>
                </c:pt>
                <c:pt idx="23">
                  <c:v>39052</c:v>
                </c:pt>
                <c:pt idx="24">
                  <c:v>39083</c:v>
                </c:pt>
                <c:pt idx="25">
                  <c:v>39114</c:v>
                </c:pt>
                <c:pt idx="26">
                  <c:v>39142</c:v>
                </c:pt>
                <c:pt idx="27">
                  <c:v>39173</c:v>
                </c:pt>
                <c:pt idx="28">
                  <c:v>39203</c:v>
                </c:pt>
                <c:pt idx="29">
                  <c:v>39234</c:v>
                </c:pt>
                <c:pt idx="30">
                  <c:v>39264</c:v>
                </c:pt>
                <c:pt idx="31">
                  <c:v>39295</c:v>
                </c:pt>
                <c:pt idx="32">
                  <c:v>39326</c:v>
                </c:pt>
                <c:pt idx="33">
                  <c:v>39356</c:v>
                </c:pt>
                <c:pt idx="34">
                  <c:v>39387</c:v>
                </c:pt>
                <c:pt idx="35">
                  <c:v>39417</c:v>
                </c:pt>
                <c:pt idx="36">
                  <c:v>39448</c:v>
                </c:pt>
                <c:pt idx="37">
                  <c:v>39479</c:v>
                </c:pt>
                <c:pt idx="38">
                  <c:v>39508</c:v>
                </c:pt>
                <c:pt idx="39">
                  <c:v>39539</c:v>
                </c:pt>
                <c:pt idx="40">
                  <c:v>39569</c:v>
                </c:pt>
                <c:pt idx="41">
                  <c:v>39600</c:v>
                </c:pt>
                <c:pt idx="42">
                  <c:v>39630</c:v>
                </c:pt>
                <c:pt idx="43">
                  <c:v>39661</c:v>
                </c:pt>
                <c:pt idx="44">
                  <c:v>39692</c:v>
                </c:pt>
                <c:pt idx="45">
                  <c:v>39722</c:v>
                </c:pt>
                <c:pt idx="46">
                  <c:v>39753</c:v>
                </c:pt>
                <c:pt idx="47">
                  <c:v>39783</c:v>
                </c:pt>
                <c:pt idx="48">
                  <c:v>39814</c:v>
                </c:pt>
                <c:pt idx="49">
                  <c:v>39845</c:v>
                </c:pt>
                <c:pt idx="50">
                  <c:v>39873</c:v>
                </c:pt>
                <c:pt idx="51">
                  <c:v>39904</c:v>
                </c:pt>
                <c:pt idx="52">
                  <c:v>39934</c:v>
                </c:pt>
                <c:pt idx="53">
                  <c:v>39965</c:v>
                </c:pt>
                <c:pt idx="54">
                  <c:v>39995</c:v>
                </c:pt>
                <c:pt idx="55">
                  <c:v>40026</c:v>
                </c:pt>
                <c:pt idx="56">
                  <c:v>40057</c:v>
                </c:pt>
                <c:pt idx="57">
                  <c:v>40087</c:v>
                </c:pt>
                <c:pt idx="58">
                  <c:v>40118</c:v>
                </c:pt>
                <c:pt idx="59">
                  <c:v>40148</c:v>
                </c:pt>
                <c:pt idx="60">
                  <c:v>40179</c:v>
                </c:pt>
                <c:pt idx="61">
                  <c:v>40210</c:v>
                </c:pt>
                <c:pt idx="62">
                  <c:v>40238</c:v>
                </c:pt>
                <c:pt idx="63">
                  <c:v>40269</c:v>
                </c:pt>
                <c:pt idx="64">
                  <c:v>40299</c:v>
                </c:pt>
                <c:pt idx="65">
                  <c:v>40330</c:v>
                </c:pt>
                <c:pt idx="66">
                  <c:v>40360</c:v>
                </c:pt>
                <c:pt idx="67">
                  <c:v>40391</c:v>
                </c:pt>
                <c:pt idx="68">
                  <c:v>40422</c:v>
                </c:pt>
                <c:pt idx="69">
                  <c:v>40452</c:v>
                </c:pt>
                <c:pt idx="70">
                  <c:v>40483</c:v>
                </c:pt>
                <c:pt idx="71">
                  <c:v>40513</c:v>
                </c:pt>
                <c:pt idx="72">
                  <c:v>40544</c:v>
                </c:pt>
                <c:pt idx="73">
                  <c:v>40575</c:v>
                </c:pt>
                <c:pt idx="74">
                  <c:v>40603</c:v>
                </c:pt>
                <c:pt idx="75">
                  <c:v>40634</c:v>
                </c:pt>
                <c:pt idx="76">
                  <c:v>40664</c:v>
                </c:pt>
                <c:pt idx="77">
                  <c:v>40695</c:v>
                </c:pt>
                <c:pt idx="78">
                  <c:v>40725</c:v>
                </c:pt>
                <c:pt idx="79">
                  <c:v>40756</c:v>
                </c:pt>
                <c:pt idx="80">
                  <c:v>40787</c:v>
                </c:pt>
                <c:pt idx="81">
                  <c:v>40817</c:v>
                </c:pt>
                <c:pt idx="82">
                  <c:v>40848</c:v>
                </c:pt>
                <c:pt idx="83">
                  <c:v>40878</c:v>
                </c:pt>
                <c:pt idx="84">
                  <c:v>40909</c:v>
                </c:pt>
                <c:pt idx="85">
                  <c:v>40940</c:v>
                </c:pt>
                <c:pt idx="86">
                  <c:v>40969</c:v>
                </c:pt>
                <c:pt idx="87">
                  <c:v>41000</c:v>
                </c:pt>
                <c:pt idx="88">
                  <c:v>41030</c:v>
                </c:pt>
                <c:pt idx="89">
                  <c:v>41061</c:v>
                </c:pt>
                <c:pt idx="90">
                  <c:v>41091</c:v>
                </c:pt>
                <c:pt idx="91">
                  <c:v>41122</c:v>
                </c:pt>
                <c:pt idx="92">
                  <c:v>41153</c:v>
                </c:pt>
                <c:pt idx="93">
                  <c:v>41183</c:v>
                </c:pt>
                <c:pt idx="94">
                  <c:v>41214</c:v>
                </c:pt>
                <c:pt idx="95">
                  <c:v>41244</c:v>
                </c:pt>
                <c:pt idx="96">
                  <c:v>41275</c:v>
                </c:pt>
                <c:pt idx="97">
                  <c:v>41306</c:v>
                </c:pt>
                <c:pt idx="98">
                  <c:v>41334</c:v>
                </c:pt>
                <c:pt idx="99">
                  <c:v>41365</c:v>
                </c:pt>
                <c:pt idx="100">
                  <c:v>41395</c:v>
                </c:pt>
                <c:pt idx="101">
                  <c:v>41426</c:v>
                </c:pt>
                <c:pt idx="102">
                  <c:v>41456</c:v>
                </c:pt>
                <c:pt idx="103">
                  <c:v>41487</c:v>
                </c:pt>
                <c:pt idx="104">
                  <c:v>41518</c:v>
                </c:pt>
                <c:pt idx="105">
                  <c:v>41548</c:v>
                </c:pt>
                <c:pt idx="106">
                  <c:v>41579</c:v>
                </c:pt>
                <c:pt idx="107">
                  <c:v>41609</c:v>
                </c:pt>
                <c:pt idx="108">
                  <c:v>41640</c:v>
                </c:pt>
                <c:pt idx="109">
                  <c:v>41671</c:v>
                </c:pt>
                <c:pt idx="110">
                  <c:v>41699</c:v>
                </c:pt>
                <c:pt idx="111">
                  <c:v>41730</c:v>
                </c:pt>
                <c:pt idx="112">
                  <c:v>41760</c:v>
                </c:pt>
                <c:pt idx="113">
                  <c:v>41791</c:v>
                </c:pt>
                <c:pt idx="114">
                  <c:v>41821</c:v>
                </c:pt>
                <c:pt idx="115">
                  <c:v>41852</c:v>
                </c:pt>
                <c:pt idx="116">
                  <c:v>41883</c:v>
                </c:pt>
                <c:pt idx="117">
                  <c:v>41913</c:v>
                </c:pt>
                <c:pt idx="118">
                  <c:v>41944</c:v>
                </c:pt>
                <c:pt idx="119">
                  <c:v>41974</c:v>
                </c:pt>
                <c:pt idx="120">
                  <c:v>42005</c:v>
                </c:pt>
                <c:pt idx="121">
                  <c:v>42036</c:v>
                </c:pt>
                <c:pt idx="122">
                  <c:v>42064</c:v>
                </c:pt>
                <c:pt idx="123">
                  <c:v>42095</c:v>
                </c:pt>
                <c:pt idx="124">
                  <c:v>42125</c:v>
                </c:pt>
                <c:pt idx="125">
                  <c:v>42156</c:v>
                </c:pt>
                <c:pt idx="126">
                  <c:v>42186</c:v>
                </c:pt>
                <c:pt idx="127">
                  <c:v>42217</c:v>
                </c:pt>
                <c:pt idx="128">
                  <c:v>42248</c:v>
                </c:pt>
                <c:pt idx="129">
                  <c:v>42278</c:v>
                </c:pt>
                <c:pt idx="130">
                  <c:v>42309</c:v>
                </c:pt>
                <c:pt idx="131">
                  <c:v>42339</c:v>
                </c:pt>
                <c:pt idx="132">
                  <c:v>42370</c:v>
                </c:pt>
                <c:pt idx="133">
                  <c:v>42401</c:v>
                </c:pt>
                <c:pt idx="134">
                  <c:v>42430</c:v>
                </c:pt>
                <c:pt idx="135">
                  <c:v>42461</c:v>
                </c:pt>
                <c:pt idx="136">
                  <c:v>42491</c:v>
                </c:pt>
                <c:pt idx="137">
                  <c:v>42522</c:v>
                </c:pt>
                <c:pt idx="138">
                  <c:v>42552</c:v>
                </c:pt>
                <c:pt idx="139">
                  <c:v>42583</c:v>
                </c:pt>
                <c:pt idx="140">
                  <c:v>42614</c:v>
                </c:pt>
                <c:pt idx="141">
                  <c:v>42644</c:v>
                </c:pt>
                <c:pt idx="142">
                  <c:v>42675</c:v>
                </c:pt>
                <c:pt idx="143">
                  <c:v>42705</c:v>
                </c:pt>
                <c:pt idx="144">
                  <c:v>42736</c:v>
                </c:pt>
                <c:pt idx="145">
                  <c:v>42767</c:v>
                </c:pt>
                <c:pt idx="146">
                  <c:v>42795</c:v>
                </c:pt>
                <c:pt idx="147">
                  <c:v>42826</c:v>
                </c:pt>
                <c:pt idx="148">
                  <c:v>42856</c:v>
                </c:pt>
                <c:pt idx="149">
                  <c:v>42887</c:v>
                </c:pt>
                <c:pt idx="150">
                  <c:v>42917</c:v>
                </c:pt>
                <c:pt idx="151">
                  <c:v>42948</c:v>
                </c:pt>
                <c:pt idx="152">
                  <c:v>42979</c:v>
                </c:pt>
                <c:pt idx="153">
                  <c:v>43009</c:v>
                </c:pt>
                <c:pt idx="154">
                  <c:v>43040</c:v>
                </c:pt>
                <c:pt idx="155">
                  <c:v>43070</c:v>
                </c:pt>
                <c:pt idx="156">
                  <c:v>43101</c:v>
                </c:pt>
                <c:pt idx="157">
                  <c:v>43132</c:v>
                </c:pt>
                <c:pt idx="158">
                  <c:v>43160</c:v>
                </c:pt>
                <c:pt idx="159">
                  <c:v>43191</c:v>
                </c:pt>
                <c:pt idx="160">
                  <c:v>43221</c:v>
                </c:pt>
                <c:pt idx="161">
                  <c:v>43252</c:v>
                </c:pt>
                <c:pt idx="162">
                  <c:v>43282</c:v>
                </c:pt>
                <c:pt idx="163">
                  <c:v>43313</c:v>
                </c:pt>
                <c:pt idx="164">
                  <c:v>43344</c:v>
                </c:pt>
                <c:pt idx="165">
                  <c:v>43374</c:v>
                </c:pt>
                <c:pt idx="166">
                  <c:v>43405</c:v>
                </c:pt>
              </c:numCache>
            </c:numRef>
          </c:cat>
          <c:val>
            <c:numRef>
              <c:f>'ESX50'!$H$3:$H$920</c:f>
              <c:numCache>
                <c:formatCode>_-* #,##0_-;\-* #,##0_-;_-* "-"??_-;_-@_-</c:formatCode>
                <c:ptCount val="918"/>
                <c:pt idx="0">
                  <c:v>14985376</c:v>
                </c:pt>
                <c:pt idx="1">
                  <c:v>16979345</c:v>
                </c:pt>
                <c:pt idx="2">
                  <c:v>16692418</c:v>
                </c:pt>
                <c:pt idx="3">
                  <c:v>18100518</c:v>
                </c:pt>
                <c:pt idx="4">
                  <c:v>18992057</c:v>
                </c:pt>
                <c:pt idx="5">
                  <c:v>18564545</c:v>
                </c:pt>
                <c:pt idx="6">
                  <c:v>19979106</c:v>
                </c:pt>
                <c:pt idx="7">
                  <c:v>21710032</c:v>
                </c:pt>
                <c:pt idx="8">
                  <c:v>21836892</c:v>
                </c:pt>
                <c:pt idx="9">
                  <c:v>22547733</c:v>
                </c:pt>
                <c:pt idx="10">
                  <c:v>23698812</c:v>
                </c:pt>
                <c:pt idx="11">
                  <c:v>20129658</c:v>
                </c:pt>
                <c:pt idx="12">
                  <c:v>22715929</c:v>
                </c:pt>
                <c:pt idx="13">
                  <c:v>24893073</c:v>
                </c:pt>
                <c:pt idx="14">
                  <c:v>24794243</c:v>
                </c:pt>
                <c:pt idx="15">
                  <c:v>25722405</c:v>
                </c:pt>
                <c:pt idx="16">
                  <c:v>28806880</c:v>
                </c:pt>
                <c:pt idx="17">
                  <c:v>28254050</c:v>
                </c:pt>
                <c:pt idx="18">
                  <c:v>28604356</c:v>
                </c:pt>
                <c:pt idx="19">
                  <c:v>29667247</c:v>
                </c:pt>
                <c:pt idx="20">
                  <c:v>29662241</c:v>
                </c:pt>
                <c:pt idx="21">
                  <c:v>31763325</c:v>
                </c:pt>
                <c:pt idx="22">
                  <c:v>34209586</c:v>
                </c:pt>
                <c:pt idx="23">
                  <c:v>27818694</c:v>
                </c:pt>
                <c:pt idx="24">
                  <c:v>30101425</c:v>
                </c:pt>
                <c:pt idx="25">
                  <c:v>33892745</c:v>
                </c:pt>
                <c:pt idx="26">
                  <c:v>34687739</c:v>
                </c:pt>
                <c:pt idx="27">
                  <c:v>35685957</c:v>
                </c:pt>
                <c:pt idx="28">
                  <c:v>38163910</c:v>
                </c:pt>
                <c:pt idx="29">
                  <c:v>36284195</c:v>
                </c:pt>
                <c:pt idx="30">
                  <c:v>38604648</c:v>
                </c:pt>
                <c:pt idx="31">
                  <c:v>41718866</c:v>
                </c:pt>
                <c:pt idx="32">
                  <c:v>39768552</c:v>
                </c:pt>
                <c:pt idx="33">
                  <c:v>42409827</c:v>
                </c:pt>
                <c:pt idx="34">
                  <c:v>45933503</c:v>
                </c:pt>
                <c:pt idx="35">
                  <c:v>35870278</c:v>
                </c:pt>
                <c:pt idx="36">
                  <c:v>42106111</c:v>
                </c:pt>
                <c:pt idx="37">
                  <c:v>44120852</c:v>
                </c:pt>
                <c:pt idx="38">
                  <c:v>41696578</c:v>
                </c:pt>
                <c:pt idx="39">
                  <c:v>44680724</c:v>
                </c:pt>
                <c:pt idx="40">
                  <c:v>48538189</c:v>
                </c:pt>
                <c:pt idx="41">
                  <c:v>47473222</c:v>
                </c:pt>
                <c:pt idx="42">
                  <c:v>51377406</c:v>
                </c:pt>
                <c:pt idx="43">
                  <c:v>53851264</c:v>
                </c:pt>
                <c:pt idx="44">
                  <c:v>55351703</c:v>
                </c:pt>
                <c:pt idx="45">
                  <c:v>64603268</c:v>
                </c:pt>
                <c:pt idx="46">
                  <c:v>65347762</c:v>
                </c:pt>
                <c:pt idx="47">
                  <c:v>48078506</c:v>
                </c:pt>
                <c:pt idx="48">
                  <c:v>53665979</c:v>
                </c:pt>
                <c:pt idx="49">
                  <c:v>57567852</c:v>
                </c:pt>
                <c:pt idx="50">
                  <c:v>54191201</c:v>
                </c:pt>
                <c:pt idx="51">
                  <c:v>55664016</c:v>
                </c:pt>
                <c:pt idx="52">
                  <c:v>57563724</c:v>
                </c:pt>
                <c:pt idx="53">
                  <c:v>51181978</c:v>
                </c:pt>
                <c:pt idx="54">
                  <c:v>53498464</c:v>
                </c:pt>
                <c:pt idx="55">
                  <c:v>55536274</c:v>
                </c:pt>
                <c:pt idx="56">
                  <c:v>53883414</c:v>
                </c:pt>
                <c:pt idx="57">
                  <c:v>55885986</c:v>
                </c:pt>
                <c:pt idx="58">
                  <c:v>56414818</c:v>
                </c:pt>
                <c:pt idx="59">
                  <c:v>38569966</c:v>
                </c:pt>
                <c:pt idx="60">
                  <c:v>41614927</c:v>
                </c:pt>
                <c:pt idx="61">
                  <c:v>43451128</c:v>
                </c:pt>
                <c:pt idx="62">
                  <c:v>41614620</c:v>
                </c:pt>
                <c:pt idx="63">
                  <c:v>43150748</c:v>
                </c:pt>
                <c:pt idx="64">
                  <c:v>46868082</c:v>
                </c:pt>
                <c:pt idx="65">
                  <c:v>43119403</c:v>
                </c:pt>
                <c:pt idx="66">
                  <c:v>43638400</c:v>
                </c:pt>
                <c:pt idx="67">
                  <c:v>44502055</c:v>
                </c:pt>
                <c:pt idx="68">
                  <c:v>43637325</c:v>
                </c:pt>
                <c:pt idx="69">
                  <c:v>45683653</c:v>
                </c:pt>
                <c:pt idx="70">
                  <c:v>47014661</c:v>
                </c:pt>
                <c:pt idx="71">
                  <c:v>34958137</c:v>
                </c:pt>
                <c:pt idx="72">
                  <c:v>37328979</c:v>
                </c:pt>
                <c:pt idx="73">
                  <c:v>39207600</c:v>
                </c:pt>
                <c:pt idx="74">
                  <c:v>39092842</c:v>
                </c:pt>
                <c:pt idx="75">
                  <c:v>40025066</c:v>
                </c:pt>
                <c:pt idx="76">
                  <c:v>40662693</c:v>
                </c:pt>
                <c:pt idx="77">
                  <c:v>37905232</c:v>
                </c:pt>
                <c:pt idx="78">
                  <c:v>39573246</c:v>
                </c:pt>
                <c:pt idx="79">
                  <c:v>47661494</c:v>
                </c:pt>
                <c:pt idx="80">
                  <c:v>50137032</c:v>
                </c:pt>
                <c:pt idx="81">
                  <c:v>48212270</c:v>
                </c:pt>
                <c:pt idx="82">
                  <c:v>49536164</c:v>
                </c:pt>
                <c:pt idx="83">
                  <c:v>36577262</c:v>
                </c:pt>
                <c:pt idx="84">
                  <c:v>38022222</c:v>
                </c:pt>
                <c:pt idx="85">
                  <c:v>40020508</c:v>
                </c:pt>
                <c:pt idx="86">
                  <c:v>38731346</c:v>
                </c:pt>
                <c:pt idx="87">
                  <c:v>40499308</c:v>
                </c:pt>
                <c:pt idx="88">
                  <c:v>42886201</c:v>
                </c:pt>
                <c:pt idx="89">
                  <c:v>39843223</c:v>
                </c:pt>
                <c:pt idx="90">
                  <c:v>39288974</c:v>
                </c:pt>
                <c:pt idx="91">
                  <c:v>40359829</c:v>
                </c:pt>
                <c:pt idx="92">
                  <c:v>38986964</c:v>
                </c:pt>
                <c:pt idx="93">
                  <c:v>39451799</c:v>
                </c:pt>
                <c:pt idx="94">
                  <c:v>40096922</c:v>
                </c:pt>
                <c:pt idx="95">
                  <c:v>29577415</c:v>
                </c:pt>
                <c:pt idx="96">
                  <c:v>32212818</c:v>
                </c:pt>
                <c:pt idx="97">
                  <c:v>34149368</c:v>
                </c:pt>
                <c:pt idx="98">
                  <c:v>32671858</c:v>
                </c:pt>
                <c:pt idx="99">
                  <c:v>32972174</c:v>
                </c:pt>
                <c:pt idx="100">
                  <c:v>34397852</c:v>
                </c:pt>
                <c:pt idx="101">
                  <c:v>31298815</c:v>
                </c:pt>
                <c:pt idx="102">
                  <c:v>32140103</c:v>
                </c:pt>
                <c:pt idx="103">
                  <c:v>33749720</c:v>
                </c:pt>
                <c:pt idx="104">
                  <c:v>32601276</c:v>
                </c:pt>
                <c:pt idx="105">
                  <c:v>34368107</c:v>
                </c:pt>
                <c:pt idx="106">
                  <c:v>34953264</c:v>
                </c:pt>
                <c:pt idx="107">
                  <c:v>26754819</c:v>
                </c:pt>
                <c:pt idx="108">
                  <c:v>29822230</c:v>
                </c:pt>
                <c:pt idx="109">
                  <c:v>30855254</c:v>
                </c:pt>
                <c:pt idx="110">
                  <c:v>28475243</c:v>
                </c:pt>
                <c:pt idx="111">
                  <c:v>28900882</c:v>
                </c:pt>
                <c:pt idx="112">
                  <c:v>30328774</c:v>
                </c:pt>
                <c:pt idx="113">
                  <c:v>28678581</c:v>
                </c:pt>
                <c:pt idx="114">
                  <c:v>29863986</c:v>
                </c:pt>
                <c:pt idx="115">
                  <c:v>31383824</c:v>
                </c:pt>
                <c:pt idx="116">
                  <c:v>31200112</c:v>
                </c:pt>
                <c:pt idx="117">
                  <c:v>34235006</c:v>
                </c:pt>
                <c:pt idx="118">
                  <c:v>33768675</c:v>
                </c:pt>
                <c:pt idx="119">
                  <c:v>26090123</c:v>
                </c:pt>
                <c:pt idx="120">
                  <c:v>30027411</c:v>
                </c:pt>
                <c:pt idx="121">
                  <c:v>31827281</c:v>
                </c:pt>
                <c:pt idx="122">
                  <c:v>31312788</c:v>
                </c:pt>
                <c:pt idx="123">
                  <c:v>32853301</c:v>
                </c:pt>
                <c:pt idx="124">
                  <c:v>33652480</c:v>
                </c:pt>
                <c:pt idx="125">
                  <c:v>32686899</c:v>
                </c:pt>
                <c:pt idx="126">
                  <c:v>33943553</c:v>
                </c:pt>
                <c:pt idx="127">
                  <c:v>35830266</c:v>
                </c:pt>
                <c:pt idx="128">
                  <c:v>35017161</c:v>
                </c:pt>
                <c:pt idx="129">
                  <c:v>35806736</c:v>
                </c:pt>
                <c:pt idx="130">
                  <c:v>36639236</c:v>
                </c:pt>
                <c:pt idx="131">
                  <c:v>27761929</c:v>
                </c:pt>
                <c:pt idx="132">
                  <c:v>31874397</c:v>
                </c:pt>
                <c:pt idx="133">
                  <c:v>35383849</c:v>
                </c:pt>
                <c:pt idx="134">
                  <c:v>33400809</c:v>
                </c:pt>
                <c:pt idx="135">
                  <c:v>35367796</c:v>
                </c:pt>
                <c:pt idx="136">
                  <c:v>37824735</c:v>
                </c:pt>
                <c:pt idx="137">
                  <c:v>38130200</c:v>
                </c:pt>
                <c:pt idx="138">
                  <c:v>36728039</c:v>
                </c:pt>
                <c:pt idx="139">
                  <c:v>37144019</c:v>
                </c:pt>
                <c:pt idx="140">
                  <c:v>35055950</c:v>
                </c:pt>
                <c:pt idx="141">
                  <c:v>35546663</c:v>
                </c:pt>
                <c:pt idx="142">
                  <c:v>38061176</c:v>
                </c:pt>
                <c:pt idx="143">
                  <c:v>31757260</c:v>
                </c:pt>
                <c:pt idx="144">
                  <c:v>34189005</c:v>
                </c:pt>
                <c:pt idx="145">
                  <c:v>37505121</c:v>
                </c:pt>
                <c:pt idx="146">
                  <c:v>37163020</c:v>
                </c:pt>
                <c:pt idx="147">
                  <c:v>39806081</c:v>
                </c:pt>
                <c:pt idx="148">
                  <c:v>40330470</c:v>
                </c:pt>
                <c:pt idx="149">
                  <c:v>36456618</c:v>
                </c:pt>
                <c:pt idx="150">
                  <c:v>36604071</c:v>
                </c:pt>
                <c:pt idx="151">
                  <c:v>37842818</c:v>
                </c:pt>
                <c:pt idx="152">
                  <c:v>35448051</c:v>
                </c:pt>
                <c:pt idx="153">
                  <c:v>38124920</c:v>
                </c:pt>
                <c:pt idx="154">
                  <c:v>40773776</c:v>
                </c:pt>
                <c:pt idx="155">
                  <c:v>32828419</c:v>
                </c:pt>
                <c:pt idx="156">
                  <c:v>33779887</c:v>
                </c:pt>
                <c:pt idx="157">
                  <c:v>36856394</c:v>
                </c:pt>
                <c:pt idx="158">
                  <c:v>36641536</c:v>
                </c:pt>
                <c:pt idx="159">
                  <c:v>36668049</c:v>
                </c:pt>
                <c:pt idx="160">
                  <c:v>38402496</c:v>
                </c:pt>
                <c:pt idx="161">
                  <c:v>34862469</c:v>
                </c:pt>
                <c:pt idx="162">
                  <c:v>34717040</c:v>
                </c:pt>
                <c:pt idx="163">
                  <c:v>35421712</c:v>
                </c:pt>
                <c:pt idx="164">
                  <c:v>35123595</c:v>
                </c:pt>
                <c:pt idx="165">
                  <c:v>38875816</c:v>
                </c:pt>
                <c:pt idx="166">
                  <c:v>40421242</c:v>
                </c:pt>
                <c:pt idx="167">
                  <c:v>34573913</c:v>
                </c:pt>
                <c:pt idx="168">
                  <c:v>36421119</c:v>
                </c:pt>
                <c:pt idx="169">
                  <c:v>38748922</c:v>
                </c:pt>
                <c:pt idx="170">
                  <c:v>38322131</c:v>
                </c:pt>
                <c:pt idx="171">
                  <c:v>41855119</c:v>
                </c:pt>
                <c:pt idx="172">
                  <c:v>41632008</c:v>
                </c:pt>
                <c:pt idx="173">
                  <c:v>38992466</c:v>
                </c:pt>
                <c:pt idx="174">
                  <c:v>40566240</c:v>
                </c:pt>
                <c:pt idx="175">
                  <c:v>41793422</c:v>
                </c:pt>
                <c:pt idx="176">
                  <c:v>40246177</c:v>
                </c:pt>
                <c:pt idx="177">
                  <c:v>42116183</c:v>
                </c:pt>
                <c:pt idx="178">
                  <c:v>43078062</c:v>
                </c:pt>
                <c:pt idx="179">
                  <c:v>34401471</c:v>
                </c:pt>
                <c:pt idx="180">
                  <c:v>37116813</c:v>
                </c:pt>
                <c:pt idx="181">
                  <c:v>42012081</c:v>
                </c:pt>
                <c:pt idx="182">
                  <c:v>46062278</c:v>
                </c:pt>
                <c:pt idx="183">
                  <c:v>46330989</c:v>
                </c:pt>
                <c:pt idx="184">
                  <c:v>46499350</c:v>
                </c:pt>
                <c:pt idx="185">
                  <c:v>41500674</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numCache>
            </c:numRef>
          </c:val>
          <c:smooth val="0"/>
          <c:extLst>
            <c:ext xmlns:c16="http://schemas.microsoft.com/office/drawing/2014/chart" uri="{C3380CC4-5D6E-409C-BE32-E72D297353CC}">
              <c16:uniqueId val="{00000004-627E-4C34-9A99-6911026815E2}"/>
            </c:ext>
          </c:extLst>
        </c:ser>
        <c:dLbls>
          <c:showLegendKey val="0"/>
          <c:showVal val="0"/>
          <c:showCatName val="0"/>
          <c:showSerName val="0"/>
          <c:showPercent val="0"/>
          <c:showBubbleSize val="0"/>
        </c:dLbls>
        <c:marker val="1"/>
        <c:smooth val="0"/>
        <c:axId val="238249088"/>
        <c:axId val="238246528"/>
      </c:lineChart>
      <c:dateAx>
        <c:axId val="238238336"/>
        <c:scaling>
          <c:orientation val="minMax"/>
          <c:min val="39083"/>
        </c:scaling>
        <c:delete val="0"/>
        <c:axPos val="b"/>
        <c:numFmt formatCode="mmm\-yy" sourceLinked="1"/>
        <c:majorTickMark val="none"/>
        <c:minorTickMark val="none"/>
        <c:tickLblPos val="nextTo"/>
        <c:txPr>
          <a:bodyPr/>
          <a:lstStyle/>
          <a:p>
            <a:pPr>
              <a:defRPr sz="1000" b="0"/>
            </a:pPr>
            <a:endParaRPr lang="en-US"/>
          </a:p>
        </c:txPr>
        <c:crossAx val="238244224"/>
        <c:crosses val="autoZero"/>
        <c:auto val="1"/>
        <c:lblOffset val="100"/>
        <c:baseTimeUnit val="months"/>
        <c:majorUnit val="7"/>
        <c:majorTimeUnit val="months"/>
      </c:dateAx>
      <c:valAx>
        <c:axId val="238244224"/>
        <c:scaling>
          <c:orientation val="minMax"/>
        </c:scaling>
        <c:delete val="0"/>
        <c:axPos val="l"/>
        <c:majorGridlines>
          <c:spPr>
            <a:ln>
              <a:solidFill>
                <a:srgbClr val="DCDCDC"/>
              </a:solidFill>
            </a:ln>
          </c:spPr>
        </c:majorGridlines>
        <c:title>
          <c:tx>
            <c:rich>
              <a:bodyPr rot="-5400000" vert="horz"/>
              <a:lstStyle/>
              <a:p>
                <a:pPr>
                  <a:defRPr sz="1000" b="0"/>
                </a:pPr>
                <a:r>
                  <a:rPr lang="en-GB" sz="1000" b="0"/>
                  <a:t>Traded Contracts, in millions</a:t>
                </a:r>
              </a:p>
            </c:rich>
          </c:tx>
          <c:overlay val="0"/>
        </c:title>
        <c:numFmt formatCode="#,##0" sourceLinked="0"/>
        <c:majorTickMark val="none"/>
        <c:minorTickMark val="none"/>
        <c:tickLblPos val="nextTo"/>
        <c:spPr>
          <a:ln>
            <a:noFill/>
          </a:ln>
        </c:spPr>
        <c:txPr>
          <a:bodyPr/>
          <a:lstStyle/>
          <a:p>
            <a:pPr>
              <a:defRPr sz="1000" b="0"/>
            </a:pPr>
            <a:endParaRPr lang="en-US"/>
          </a:p>
        </c:txPr>
        <c:crossAx val="238238336"/>
        <c:crosses val="autoZero"/>
        <c:crossBetween val="between"/>
        <c:dispUnits>
          <c:builtInUnit val="millions"/>
        </c:dispUnits>
      </c:valAx>
      <c:valAx>
        <c:axId val="238246528"/>
        <c:scaling>
          <c:orientation val="minMax"/>
        </c:scaling>
        <c:delete val="0"/>
        <c:axPos val="r"/>
        <c:title>
          <c:tx>
            <c:rich>
              <a:bodyPr rot="-5400000" vert="horz"/>
              <a:lstStyle/>
              <a:p>
                <a:pPr>
                  <a:defRPr sz="1000" b="0"/>
                </a:pPr>
                <a:r>
                  <a:rPr lang="en-GB" sz="1000" b="0"/>
                  <a:t>Open Interest, in millions</a:t>
                </a:r>
              </a:p>
            </c:rich>
          </c:tx>
          <c:layout>
            <c:manualLayout>
              <c:xMode val="edge"/>
              <c:yMode val="edge"/>
              <c:x val="0.97326788921759622"/>
              <c:y val="0.12509972389773802"/>
            </c:manualLayout>
          </c:layout>
          <c:overlay val="0"/>
        </c:title>
        <c:numFmt formatCode="#,##0" sourceLinked="0"/>
        <c:majorTickMark val="out"/>
        <c:minorTickMark val="none"/>
        <c:tickLblPos val="nextTo"/>
        <c:spPr>
          <a:ln>
            <a:noFill/>
          </a:ln>
        </c:spPr>
        <c:txPr>
          <a:bodyPr/>
          <a:lstStyle/>
          <a:p>
            <a:pPr>
              <a:defRPr sz="1000" b="0"/>
            </a:pPr>
            <a:endParaRPr lang="en-US"/>
          </a:p>
        </c:txPr>
        <c:crossAx val="238249088"/>
        <c:crosses val="max"/>
        <c:crossBetween val="between"/>
        <c:dispUnits>
          <c:builtInUnit val="millions"/>
        </c:dispUnits>
      </c:valAx>
      <c:dateAx>
        <c:axId val="238249088"/>
        <c:scaling>
          <c:orientation val="minMax"/>
        </c:scaling>
        <c:delete val="1"/>
        <c:axPos val="b"/>
        <c:numFmt formatCode="mmm\-yy" sourceLinked="1"/>
        <c:majorTickMark val="out"/>
        <c:minorTickMark val="none"/>
        <c:tickLblPos val="nextTo"/>
        <c:crossAx val="238246528"/>
        <c:crosses val="autoZero"/>
        <c:auto val="1"/>
        <c:lblOffset val="100"/>
        <c:baseTimeUnit val="months"/>
      </c:dateAx>
      <c:spPr>
        <a:ln>
          <a:noFill/>
        </a:ln>
      </c:spPr>
    </c:plotArea>
    <c:legend>
      <c:legendPos val="b"/>
      <c:overlay val="0"/>
      <c:txPr>
        <a:bodyPr/>
        <a:lstStyle/>
        <a:p>
          <a:pPr>
            <a:defRPr sz="1000" b="0"/>
          </a:pPr>
          <a:endParaRPr lang="en-US"/>
        </a:p>
      </c:txPr>
    </c:legend>
    <c:plotVisOnly val="1"/>
    <c:dispBlanksAs val="gap"/>
    <c:showDLblsOverMax val="0"/>
  </c:chart>
  <c:spPr>
    <a:ln>
      <a:noFill/>
    </a:ln>
  </c:spPr>
  <c:txPr>
    <a:bodyPr/>
    <a:lstStyle/>
    <a:p>
      <a:pPr>
        <a:defRPr sz="900" b="1">
          <a:solidFill>
            <a:sysClr val="windowText" lastClr="000000"/>
          </a:solidFill>
          <a:latin typeface="+mn-lt"/>
          <a:cs typeface="Arial" panose="020B0604020202020204" pitchFamily="34"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GB" sz="1200" b="1" i="0" u="none" strike="noStrike" kern="1200" spc="0" baseline="0">
                <a:solidFill>
                  <a:schemeClr val="tx1"/>
                </a:solidFill>
                <a:latin typeface="+mn-lt"/>
                <a:ea typeface="+mn-ea"/>
                <a:cs typeface="+mn-cs"/>
              </a:defRPr>
            </a:pPr>
            <a:r>
              <a:rPr lang="en-GB" sz="1200" b="1" kern="1200">
                <a:solidFill>
                  <a:schemeClr val="tx1"/>
                </a:solidFill>
                <a:latin typeface="+mn-lt"/>
                <a:ea typeface="+mn-ea"/>
                <a:cs typeface="+mn-cs"/>
              </a:rPr>
              <a:t>Account Structure 2020</a:t>
            </a:r>
          </a:p>
        </c:rich>
      </c:tx>
      <c:overlay val="0"/>
      <c:spPr>
        <a:noFill/>
        <a:ln>
          <a:noFill/>
        </a:ln>
        <a:effectLst/>
      </c:spPr>
      <c:txPr>
        <a:bodyPr rot="0" spcFirstLastPara="1" vertOverflow="ellipsis" vert="horz" wrap="square" anchor="ctr" anchorCtr="1"/>
        <a:lstStyle/>
        <a:p>
          <a:pPr>
            <a:defRPr lang="en-GB" sz="12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3131569648510788"/>
          <c:y val="0.24768536261807397"/>
          <c:w val="0.37368607029784251"/>
          <c:h val="0.53483058302216679"/>
        </c:manualLayout>
      </c:layout>
      <c:doughnut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A09B-4992-B56D-972116566931}"/>
              </c:ext>
            </c:extLst>
          </c:dPt>
          <c:dPt>
            <c:idx val="1"/>
            <c:bubble3D val="0"/>
            <c:spPr>
              <a:solidFill>
                <a:schemeClr val="accent2"/>
              </a:solidFill>
              <a:ln w="19050">
                <a:noFill/>
              </a:ln>
              <a:effectLst/>
            </c:spPr>
            <c:extLst>
              <c:ext xmlns:c16="http://schemas.microsoft.com/office/drawing/2014/chart" uri="{C3380CC4-5D6E-409C-BE32-E72D297353CC}">
                <c16:uniqueId val="{00000003-A09B-4992-B56D-972116566931}"/>
              </c:ext>
            </c:extLst>
          </c:dPt>
          <c:dPt>
            <c:idx val="2"/>
            <c:bubble3D val="0"/>
            <c:spPr>
              <a:solidFill>
                <a:srgbClr val="DCDCDC"/>
              </a:solidFill>
              <a:ln w="19050">
                <a:noFill/>
              </a:ln>
              <a:effectLst/>
            </c:spPr>
            <c:extLst>
              <c:ext xmlns:c16="http://schemas.microsoft.com/office/drawing/2014/chart" uri="{C3380CC4-5D6E-409C-BE32-E72D297353CC}">
                <c16:uniqueId val="{00000005-A09B-4992-B56D-972116566931}"/>
              </c:ext>
            </c:extLst>
          </c:dPt>
          <c:dLbls>
            <c:dLbl>
              <c:idx val="0"/>
              <c:layout>
                <c:manualLayout>
                  <c:x val="0.11357751368903546"/>
                  <c:y val="1.3433573885978514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09B-4992-B56D-972116566931}"/>
                </c:ext>
              </c:extLst>
            </c:dLbl>
            <c:dLbl>
              <c:idx val="1"/>
              <c:layout>
                <c:manualLayout>
                  <c:x val="-0.12137395842225154"/>
                  <c:y val="-1.9520120133274772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A09B-4992-B56D-972116566931}"/>
                </c:ext>
              </c:extLst>
            </c:dLbl>
            <c:dLbl>
              <c:idx val="2"/>
              <c:layout>
                <c:manualLayout>
                  <c:x val="-6.3445478266176913E-2"/>
                  <c:y val="-7.3200450499780426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A09B-4992-B56D-972116566931}"/>
                </c:ext>
              </c:extLst>
            </c:dLbl>
            <c:spPr>
              <a:noFill/>
              <a:ln>
                <a:noFill/>
              </a:ln>
              <a:effectLst/>
            </c:spPr>
            <c:txPr>
              <a:bodyPr rot="0" spcFirstLastPara="1" vertOverflow="ellipsis" vert="horz" wrap="square" lIns="38100" tIns="19050" rIns="38100" bIns="19050" anchor="ctr" anchorCtr="0">
                <a:spAutoFit/>
              </a:bodyPr>
              <a:lstStyle/>
              <a:p>
                <a:pPr algn="ctr">
                  <a:defRPr lang="en-US" sz="1000" b="1" i="0" u="none" strike="noStrike" kern="1200" baseline="0">
                    <a:solidFill>
                      <a:srgbClr val="1C1854"/>
                    </a:solidFill>
                    <a:latin typeface="+mn-lt"/>
                    <a:ea typeface="+mn-ea"/>
                    <a:cs typeface="+mn-cs"/>
                  </a:defRPr>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'ESX50'!$Q$174:$Q$176</c:f>
              <c:strCache>
                <c:ptCount val="3"/>
                <c:pt idx="0">
                  <c:v>Agent</c:v>
                </c:pt>
                <c:pt idx="1">
                  <c:v>Market Maker</c:v>
                </c:pt>
                <c:pt idx="2">
                  <c:v>Principal</c:v>
                </c:pt>
              </c:strCache>
            </c:strRef>
          </c:cat>
          <c:val>
            <c:numRef>
              <c:f>'ESX50'!$R$174:$R$176</c:f>
              <c:numCache>
                <c:formatCode>#,##0</c:formatCode>
                <c:ptCount val="3"/>
                <c:pt idx="0">
                  <c:v>273714507</c:v>
                </c:pt>
                <c:pt idx="1">
                  <c:v>358871493</c:v>
                </c:pt>
                <c:pt idx="2">
                  <c:v>90602370</c:v>
                </c:pt>
              </c:numCache>
            </c:numRef>
          </c:val>
          <c:extLst>
            <c:ext xmlns:c16="http://schemas.microsoft.com/office/drawing/2014/chart" uri="{C3380CC4-5D6E-409C-BE32-E72D297353CC}">
              <c16:uniqueId val="{00000006-A09B-4992-B56D-972116566931}"/>
            </c:ext>
          </c:extLst>
        </c:ser>
        <c:dLbls>
          <c:showLegendKey val="0"/>
          <c:showVal val="0"/>
          <c:showCatName val="0"/>
          <c:showSerName val="0"/>
          <c:showPercent val="1"/>
          <c:showBubbleSize val="0"/>
          <c:showLeaderLines val="0"/>
        </c:dLbls>
        <c:firstSliceAng val="0"/>
        <c:holeSize val="75"/>
      </c:doughnutChart>
      <c:spPr>
        <a:noFill/>
        <a:ln>
          <a:noFill/>
        </a:ln>
        <a:effectLst/>
      </c:spPr>
    </c:plotArea>
    <c:legend>
      <c:legendPos val="b"/>
      <c:layout>
        <c:manualLayout>
          <c:xMode val="edge"/>
          <c:yMode val="edge"/>
          <c:x val="0"/>
          <c:y val="0.85732559752509474"/>
          <c:w val="0.99910128002316378"/>
          <c:h val="9.3874102141718374E-2"/>
        </c:manualLayout>
      </c:layout>
      <c:overlay val="0"/>
      <c:spPr>
        <a:noFill/>
        <a:ln>
          <a:noFill/>
        </a:ln>
        <a:effectLst/>
      </c:spPr>
      <c:txPr>
        <a:bodyPr rot="0" spcFirstLastPara="1" vertOverflow="ellipsis" vert="horz" wrap="square" anchor="ctr" anchorCtr="1"/>
        <a:lstStyle/>
        <a:p>
          <a:pPr>
            <a:defRPr lang="en-US" sz="1000" b="0" i="0" u="none" strike="noStrike" kern="1200" baseline="0">
              <a:solidFill>
                <a:srgbClr val="1C1854"/>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GB" sz="1200" b="1" i="0" u="none" strike="noStrike" kern="1200" spc="0" baseline="0">
                <a:solidFill>
                  <a:schemeClr val="tx1"/>
                </a:solidFill>
                <a:latin typeface="+mn-lt"/>
                <a:ea typeface="+mn-ea"/>
                <a:cs typeface="+mn-cs"/>
              </a:defRPr>
            </a:pPr>
            <a:r>
              <a:rPr lang="en-GB" sz="1200" b="1" i="0" u="none" strike="noStrike" kern="1200" spc="0" baseline="0">
                <a:solidFill>
                  <a:schemeClr val="tx1"/>
                </a:solidFill>
                <a:latin typeface="+mn-lt"/>
                <a:ea typeface="+mn-ea"/>
                <a:cs typeface="+mn-cs"/>
              </a:rPr>
              <a:t>Trade Type 2020</a:t>
            </a:r>
          </a:p>
        </c:rich>
      </c:tx>
      <c:overlay val="0"/>
      <c:spPr>
        <a:noFill/>
        <a:ln>
          <a:noFill/>
        </a:ln>
        <a:effectLst/>
      </c:spPr>
      <c:txPr>
        <a:bodyPr rot="0" spcFirstLastPara="1" vertOverflow="ellipsis" vert="horz" wrap="square" anchor="ctr" anchorCtr="1"/>
        <a:lstStyle/>
        <a:p>
          <a:pPr algn="ctr" rtl="0">
            <a:defRPr lang="en-GB" sz="12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32572662866519109"/>
          <c:y val="0.25754907891119055"/>
          <c:w val="0.35199650181318887"/>
          <c:h val="0.54358867198240313"/>
        </c:manualLayout>
      </c:layout>
      <c:doughnutChart>
        <c:varyColors val="1"/>
        <c:ser>
          <c:idx val="0"/>
          <c:order val="0"/>
          <c:spPr>
            <a:ln>
              <a:noFill/>
            </a:ln>
          </c:spPr>
          <c:dPt>
            <c:idx val="0"/>
            <c:bubble3D val="0"/>
            <c:explosion val="1"/>
            <c:spPr>
              <a:solidFill>
                <a:schemeClr val="accent1"/>
              </a:solidFill>
              <a:ln w="19050">
                <a:noFill/>
              </a:ln>
              <a:effectLst/>
            </c:spPr>
            <c:extLst>
              <c:ext xmlns:c16="http://schemas.microsoft.com/office/drawing/2014/chart" uri="{C3380CC4-5D6E-409C-BE32-E72D297353CC}">
                <c16:uniqueId val="{00000001-B1A2-4A90-8627-60D3F75A3806}"/>
              </c:ext>
            </c:extLst>
          </c:dPt>
          <c:dPt>
            <c:idx val="1"/>
            <c:bubble3D val="0"/>
            <c:spPr>
              <a:solidFill>
                <a:schemeClr val="accent2"/>
              </a:solidFill>
              <a:ln w="19050">
                <a:noFill/>
              </a:ln>
              <a:effectLst/>
            </c:spPr>
            <c:extLst>
              <c:ext xmlns:c16="http://schemas.microsoft.com/office/drawing/2014/chart" uri="{C3380CC4-5D6E-409C-BE32-E72D297353CC}">
                <c16:uniqueId val="{00000003-B1A2-4A90-8627-60D3F75A3806}"/>
              </c:ext>
            </c:extLst>
          </c:dPt>
          <c:dLbls>
            <c:dLbl>
              <c:idx val="0"/>
              <c:layout>
                <c:manualLayout>
                  <c:x val="0.13393205598238372"/>
                  <c:y val="-3.5004124278251308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B1A2-4A90-8627-60D3F75A3806}"/>
                </c:ext>
              </c:extLst>
            </c:dLbl>
            <c:dLbl>
              <c:idx val="1"/>
              <c:layout>
                <c:manualLayout>
                  <c:x val="-0.10837542267383396"/>
                  <c:y val="-7.7746494363486393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1A2-4A90-8627-60D3F75A3806}"/>
                </c:ext>
              </c:extLst>
            </c:dLbl>
            <c:spPr>
              <a:noFill/>
              <a:ln>
                <a:noFill/>
              </a:ln>
              <a:effectLst/>
            </c:spPr>
            <c:txPr>
              <a:bodyPr rot="0" spcFirstLastPara="1" vertOverflow="ellipsis" vert="horz" wrap="square" lIns="38100" tIns="19050" rIns="38100" bIns="19050" anchor="ctr" anchorCtr="0">
                <a:spAutoFit/>
              </a:bodyPr>
              <a:lstStyle/>
              <a:p>
                <a:pPr algn="ctr">
                  <a:defRPr lang="en-US" sz="1000" b="1" i="0" u="none" strike="noStrike" kern="1200" baseline="0">
                    <a:solidFill>
                      <a:srgbClr val="1C1854"/>
                    </a:solidFill>
                    <a:latin typeface="+mn-lt"/>
                    <a:ea typeface="+mn-ea"/>
                    <a:cs typeface="+mn-cs"/>
                  </a:defRPr>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'ESX50'!$J$173:$J$174</c:f>
              <c:strCache>
                <c:ptCount val="2"/>
                <c:pt idx="0">
                  <c:v>Orderbook</c:v>
                </c:pt>
                <c:pt idx="1">
                  <c:v>Off-book</c:v>
                </c:pt>
              </c:strCache>
            </c:strRef>
          </c:cat>
          <c:val>
            <c:numRef>
              <c:f>'ESX50'!$K$173:$K$174</c:f>
              <c:numCache>
                <c:formatCode>#,##0</c:formatCode>
                <c:ptCount val="2"/>
                <c:pt idx="0">
                  <c:v>515776014</c:v>
                </c:pt>
                <c:pt idx="1">
                  <c:v>281844306</c:v>
                </c:pt>
              </c:numCache>
            </c:numRef>
          </c:val>
          <c:extLst>
            <c:ext xmlns:c16="http://schemas.microsoft.com/office/drawing/2014/chart" uri="{C3380CC4-5D6E-409C-BE32-E72D297353CC}">
              <c16:uniqueId val="{00000004-B1A2-4A90-8627-60D3F75A3806}"/>
            </c:ext>
          </c:extLst>
        </c:ser>
        <c:dLbls>
          <c:showLegendKey val="0"/>
          <c:showVal val="0"/>
          <c:showCatName val="0"/>
          <c:showSerName val="0"/>
          <c:showPercent val="1"/>
          <c:showBubbleSize val="0"/>
          <c:showLeaderLines val="0"/>
        </c:dLbls>
        <c:firstSliceAng val="7"/>
        <c:holeSize val="75"/>
      </c:doughnutChart>
      <c:spPr>
        <a:noFill/>
        <a:ln>
          <a:noFill/>
        </a:ln>
        <a:effectLst/>
      </c:spPr>
    </c:plotArea>
    <c:legend>
      <c:legendPos val="b"/>
      <c:legendEntry>
        <c:idx val="0"/>
        <c:txPr>
          <a:bodyPr rot="0" spcFirstLastPara="1" vertOverflow="ellipsis" vert="horz" wrap="square" anchor="ctr" anchorCtr="1"/>
          <a:lstStyle/>
          <a:p>
            <a:pPr>
              <a:defRPr lang="en-US" sz="1000" b="0" i="0" u="none" strike="noStrike" kern="1200" baseline="0">
                <a:solidFill>
                  <a:srgbClr val="1C1854"/>
                </a:solidFill>
                <a:latin typeface="+mn-lt"/>
                <a:ea typeface="+mn-ea"/>
                <a:cs typeface="+mn-cs"/>
              </a:defRPr>
            </a:pPr>
            <a:endParaRPr lang="en-US"/>
          </a:p>
        </c:txPr>
      </c:legendEntry>
      <c:legendEntry>
        <c:idx val="1"/>
        <c:txPr>
          <a:bodyPr rot="0" spcFirstLastPara="1" vertOverflow="ellipsis" vert="horz" wrap="square" anchor="ctr" anchorCtr="1"/>
          <a:lstStyle/>
          <a:p>
            <a:pPr>
              <a:defRPr lang="en-US" sz="1000" b="0" i="0" u="none" strike="noStrike" kern="1200" baseline="0">
                <a:solidFill>
                  <a:srgbClr val="1C1854"/>
                </a:solidFill>
                <a:latin typeface="+mn-lt"/>
                <a:ea typeface="+mn-ea"/>
                <a:cs typeface="+mn-cs"/>
              </a:defRPr>
            </a:pPr>
            <a:endParaRPr lang="en-US"/>
          </a:p>
        </c:txPr>
      </c:legendEntry>
      <c:layout>
        <c:manualLayout>
          <c:xMode val="edge"/>
          <c:yMode val="edge"/>
          <c:x val="7.3638541586547367E-4"/>
          <c:y val="0.86736046191916416"/>
          <c:w val="0.99400493962209324"/>
          <c:h val="0.12565572670128899"/>
        </c:manualLayout>
      </c:layout>
      <c:overlay val="0"/>
      <c:spPr>
        <a:noFill/>
        <a:ln>
          <a:noFill/>
        </a:ln>
        <a:effectLst/>
      </c:spPr>
      <c:txPr>
        <a:bodyPr rot="0" spcFirstLastPara="1" vertOverflow="ellipsis" vert="horz" wrap="square" anchor="ctr" anchorCtr="1"/>
        <a:lstStyle/>
        <a:p>
          <a:pPr>
            <a:defRPr lang="en-US" sz="1197" b="0" i="0" u="none" strike="noStrike" kern="1200" baseline="0">
              <a:solidFill>
                <a:srgbClr val="1C1854"/>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187741388482481E-2"/>
          <c:y val="4.1153596889176927E-2"/>
          <c:w val="0.83683842729915114"/>
          <c:h val="0.77903839922229423"/>
        </c:manualLayout>
      </c:layout>
      <c:barChart>
        <c:barDir val="col"/>
        <c:grouping val="stacked"/>
        <c:varyColors val="0"/>
        <c:ser>
          <c:idx val="0"/>
          <c:order val="0"/>
          <c:tx>
            <c:strRef>
              <c:f>'STOXX 600 Sector Index'!$B$1:$C$1</c:f>
              <c:strCache>
                <c:ptCount val="1"/>
                <c:pt idx="0">
                  <c:v>STOXX® Europe 600 Sector Index Futures</c:v>
                </c:pt>
              </c:strCache>
            </c:strRef>
          </c:tx>
          <c:spPr>
            <a:solidFill>
              <a:srgbClr val="002060"/>
            </a:solidFill>
          </c:spPr>
          <c:invertIfNegative val="0"/>
          <c:dPt>
            <c:idx val="116"/>
            <c:invertIfNegative val="0"/>
            <c:bubble3D val="0"/>
            <c:spPr>
              <a:solidFill>
                <a:srgbClr val="201751"/>
              </a:solidFill>
            </c:spPr>
            <c:extLst>
              <c:ext xmlns:c16="http://schemas.microsoft.com/office/drawing/2014/chart" uri="{C3380CC4-5D6E-409C-BE32-E72D297353CC}">
                <c16:uniqueId val="{00000001-310B-4F32-8E29-EA07511C47C5}"/>
              </c:ext>
            </c:extLst>
          </c:dPt>
          <c:cat>
            <c:numRef>
              <c:f>'STOXX 600 Sector Index'!$A$3:$A$1102</c:f>
              <c:numCache>
                <c:formatCode>mmm\-yy</c:formatCode>
                <c:ptCount val="1100"/>
                <c:pt idx="0">
                  <c:v>40179</c:v>
                </c:pt>
                <c:pt idx="1">
                  <c:v>40210</c:v>
                </c:pt>
                <c:pt idx="2">
                  <c:v>40238</c:v>
                </c:pt>
                <c:pt idx="3">
                  <c:v>40269</c:v>
                </c:pt>
                <c:pt idx="4">
                  <c:v>40299</c:v>
                </c:pt>
                <c:pt idx="5">
                  <c:v>40330</c:v>
                </c:pt>
                <c:pt idx="6">
                  <c:v>40360</c:v>
                </c:pt>
                <c:pt idx="7">
                  <c:v>40391</c:v>
                </c:pt>
                <c:pt idx="8">
                  <c:v>40422</c:v>
                </c:pt>
                <c:pt idx="9">
                  <c:v>40452</c:v>
                </c:pt>
                <c:pt idx="10">
                  <c:v>40483</c:v>
                </c:pt>
                <c:pt idx="11">
                  <c:v>40513</c:v>
                </c:pt>
                <c:pt idx="12">
                  <c:v>40544</c:v>
                </c:pt>
                <c:pt idx="13">
                  <c:v>40575</c:v>
                </c:pt>
                <c:pt idx="14">
                  <c:v>40603</c:v>
                </c:pt>
                <c:pt idx="15">
                  <c:v>40634</c:v>
                </c:pt>
                <c:pt idx="16">
                  <c:v>40664</c:v>
                </c:pt>
                <c:pt idx="17">
                  <c:v>40695</c:v>
                </c:pt>
                <c:pt idx="18">
                  <c:v>40725</c:v>
                </c:pt>
                <c:pt idx="19">
                  <c:v>40756</c:v>
                </c:pt>
                <c:pt idx="20">
                  <c:v>40787</c:v>
                </c:pt>
                <c:pt idx="21">
                  <c:v>40817</c:v>
                </c:pt>
                <c:pt idx="22">
                  <c:v>40848</c:v>
                </c:pt>
                <c:pt idx="23">
                  <c:v>40878</c:v>
                </c:pt>
                <c:pt idx="24">
                  <c:v>40909</c:v>
                </c:pt>
                <c:pt idx="25">
                  <c:v>40940</c:v>
                </c:pt>
                <c:pt idx="26">
                  <c:v>40969</c:v>
                </c:pt>
                <c:pt idx="27">
                  <c:v>41000</c:v>
                </c:pt>
                <c:pt idx="28">
                  <c:v>41030</c:v>
                </c:pt>
                <c:pt idx="29">
                  <c:v>41061</c:v>
                </c:pt>
                <c:pt idx="30">
                  <c:v>41091</c:v>
                </c:pt>
                <c:pt idx="31">
                  <c:v>41122</c:v>
                </c:pt>
                <c:pt idx="32">
                  <c:v>41153</c:v>
                </c:pt>
                <c:pt idx="33">
                  <c:v>41183</c:v>
                </c:pt>
                <c:pt idx="34">
                  <c:v>41214</c:v>
                </c:pt>
                <c:pt idx="35">
                  <c:v>41244</c:v>
                </c:pt>
                <c:pt idx="36">
                  <c:v>41275</c:v>
                </c:pt>
                <c:pt idx="37">
                  <c:v>41306</c:v>
                </c:pt>
                <c:pt idx="38">
                  <c:v>41334</c:v>
                </c:pt>
                <c:pt idx="39">
                  <c:v>41365</c:v>
                </c:pt>
                <c:pt idx="40">
                  <c:v>41395</c:v>
                </c:pt>
                <c:pt idx="41">
                  <c:v>41426</c:v>
                </c:pt>
                <c:pt idx="42">
                  <c:v>41456</c:v>
                </c:pt>
                <c:pt idx="43">
                  <c:v>41487</c:v>
                </c:pt>
                <c:pt idx="44">
                  <c:v>41518</c:v>
                </c:pt>
                <c:pt idx="45">
                  <c:v>41548</c:v>
                </c:pt>
                <c:pt idx="46">
                  <c:v>41579</c:v>
                </c:pt>
                <c:pt idx="47">
                  <c:v>41609</c:v>
                </c:pt>
                <c:pt idx="48">
                  <c:v>41640</c:v>
                </c:pt>
                <c:pt idx="49">
                  <c:v>41671</c:v>
                </c:pt>
                <c:pt idx="50">
                  <c:v>41699</c:v>
                </c:pt>
                <c:pt idx="51">
                  <c:v>41730</c:v>
                </c:pt>
                <c:pt idx="52">
                  <c:v>41760</c:v>
                </c:pt>
                <c:pt idx="53">
                  <c:v>41791</c:v>
                </c:pt>
                <c:pt idx="54">
                  <c:v>41821</c:v>
                </c:pt>
                <c:pt idx="55">
                  <c:v>41852</c:v>
                </c:pt>
                <c:pt idx="56">
                  <c:v>41883</c:v>
                </c:pt>
                <c:pt idx="57">
                  <c:v>41913</c:v>
                </c:pt>
                <c:pt idx="58">
                  <c:v>41944</c:v>
                </c:pt>
                <c:pt idx="59">
                  <c:v>41974</c:v>
                </c:pt>
                <c:pt idx="60">
                  <c:v>42005</c:v>
                </c:pt>
                <c:pt idx="61">
                  <c:v>42036</c:v>
                </c:pt>
                <c:pt idx="62">
                  <c:v>42064</c:v>
                </c:pt>
                <c:pt idx="63">
                  <c:v>42095</c:v>
                </c:pt>
                <c:pt idx="64">
                  <c:v>42125</c:v>
                </c:pt>
                <c:pt idx="65">
                  <c:v>42156</c:v>
                </c:pt>
                <c:pt idx="66">
                  <c:v>42186</c:v>
                </c:pt>
                <c:pt idx="67">
                  <c:v>42217</c:v>
                </c:pt>
                <c:pt idx="68">
                  <c:v>42248</c:v>
                </c:pt>
                <c:pt idx="69">
                  <c:v>42278</c:v>
                </c:pt>
                <c:pt idx="70">
                  <c:v>42309</c:v>
                </c:pt>
                <c:pt idx="71">
                  <c:v>42339</c:v>
                </c:pt>
                <c:pt idx="72">
                  <c:v>42370</c:v>
                </c:pt>
                <c:pt idx="73">
                  <c:v>42401</c:v>
                </c:pt>
                <c:pt idx="74">
                  <c:v>42430</c:v>
                </c:pt>
                <c:pt idx="75">
                  <c:v>42461</c:v>
                </c:pt>
                <c:pt idx="76">
                  <c:v>42491</c:v>
                </c:pt>
                <c:pt idx="77">
                  <c:v>42522</c:v>
                </c:pt>
                <c:pt idx="78">
                  <c:v>42552</c:v>
                </c:pt>
                <c:pt idx="79">
                  <c:v>42583</c:v>
                </c:pt>
                <c:pt idx="80">
                  <c:v>42614</c:v>
                </c:pt>
                <c:pt idx="81">
                  <c:v>42644</c:v>
                </c:pt>
                <c:pt idx="82">
                  <c:v>42675</c:v>
                </c:pt>
                <c:pt idx="83">
                  <c:v>42705</c:v>
                </c:pt>
                <c:pt idx="84">
                  <c:v>42736</c:v>
                </c:pt>
                <c:pt idx="85">
                  <c:v>42767</c:v>
                </c:pt>
                <c:pt idx="86">
                  <c:v>42795</c:v>
                </c:pt>
                <c:pt idx="87">
                  <c:v>42826</c:v>
                </c:pt>
                <c:pt idx="88">
                  <c:v>42856</c:v>
                </c:pt>
                <c:pt idx="89">
                  <c:v>42887</c:v>
                </c:pt>
                <c:pt idx="90">
                  <c:v>42917</c:v>
                </c:pt>
                <c:pt idx="91">
                  <c:v>42948</c:v>
                </c:pt>
                <c:pt idx="92">
                  <c:v>42979</c:v>
                </c:pt>
                <c:pt idx="93">
                  <c:v>43009</c:v>
                </c:pt>
                <c:pt idx="94">
                  <c:v>43040</c:v>
                </c:pt>
                <c:pt idx="95">
                  <c:v>43070</c:v>
                </c:pt>
                <c:pt idx="96">
                  <c:v>43101</c:v>
                </c:pt>
                <c:pt idx="97">
                  <c:v>43132</c:v>
                </c:pt>
                <c:pt idx="98">
                  <c:v>43160</c:v>
                </c:pt>
                <c:pt idx="99">
                  <c:v>43191</c:v>
                </c:pt>
                <c:pt idx="100">
                  <c:v>43221</c:v>
                </c:pt>
                <c:pt idx="101">
                  <c:v>43252</c:v>
                </c:pt>
                <c:pt idx="102">
                  <c:v>43282</c:v>
                </c:pt>
                <c:pt idx="103">
                  <c:v>43313</c:v>
                </c:pt>
                <c:pt idx="104">
                  <c:v>43344</c:v>
                </c:pt>
                <c:pt idx="105">
                  <c:v>43374</c:v>
                </c:pt>
                <c:pt idx="106">
                  <c:v>43405</c:v>
                </c:pt>
                <c:pt idx="107">
                  <c:v>43435</c:v>
                </c:pt>
                <c:pt idx="108">
                  <c:v>43466</c:v>
                </c:pt>
                <c:pt idx="109">
                  <c:v>43497</c:v>
                </c:pt>
                <c:pt idx="110">
                  <c:v>43525</c:v>
                </c:pt>
                <c:pt idx="111">
                  <c:v>43556</c:v>
                </c:pt>
                <c:pt idx="112">
                  <c:v>43586</c:v>
                </c:pt>
                <c:pt idx="113">
                  <c:v>43617</c:v>
                </c:pt>
                <c:pt idx="114">
                  <c:v>43647</c:v>
                </c:pt>
                <c:pt idx="115">
                  <c:v>43678</c:v>
                </c:pt>
                <c:pt idx="116">
                  <c:v>43709</c:v>
                </c:pt>
                <c:pt idx="117">
                  <c:v>43739</c:v>
                </c:pt>
                <c:pt idx="118">
                  <c:v>43770</c:v>
                </c:pt>
                <c:pt idx="119">
                  <c:v>43800</c:v>
                </c:pt>
                <c:pt idx="120">
                  <c:v>43831</c:v>
                </c:pt>
                <c:pt idx="121">
                  <c:v>43862</c:v>
                </c:pt>
                <c:pt idx="122">
                  <c:v>43891</c:v>
                </c:pt>
                <c:pt idx="123">
                  <c:v>43922</c:v>
                </c:pt>
                <c:pt idx="124">
                  <c:v>43952</c:v>
                </c:pt>
                <c:pt idx="125">
                  <c:v>43983</c:v>
                </c:pt>
              </c:numCache>
            </c:numRef>
          </c:cat>
          <c:val>
            <c:numRef>
              <c:f>'STOXX 600 Sector Index'!$B$3:$B$1102</c:f>
              <c:numCache>
                <c:formatCode>_-* #,##0_-;\-* #,##0_-;_-* "-"??_-;_-@_-</c:formatCode>
                <c:ptCount val="1100"/>
                <c:pt idx="0">
                  <c:v>315187</c:v>
                </c:pt>
                <c:pt idx="1">
                  <c:v>369897</c:v>
                </c:pt>
                <c:pt idx="2">
                  <c:v>900440</c:v>
                </c:pt>
                <c:pt idx="3">
                  <c:v>317425</c:v>
                </c:pt>
                <c:pt idx="4">
                  <c:v>558605</c:v>
                </c:pt>
                <c:pt idx="5">
                  <c:v>862314</c:v>
                </c:pt>
                <c:pt idx="6">
                  <c:v>302936</c:v>
                </c:pt>
                <c:pt idx="7">
                  <c:v>256493</c:v>
                </c:pt>
                <c:pt idx="8">
                  <c:v>779341</c:v>
                </c:pt>
                <c:pt idx="9">
                  <c:v>232246</c:v>
                </c:pt>
                <c:pt idx="10">
                  <c:v>309684</c:v>
                </c:pt>
                <c:pt idx="11">
                  <c:v>794847</c:v>
                </c:pt>
                <c:pt idx="12">
                  <c:v>379085</c:v>
                </c:pt>
                <c:pt idx="13">
                  <c:v>387425</c:v>
                </c:pt>
                <c:pt idx="14">
                  <c:v>1153281</c:v>
                </c:pt>
                <c:pt idx="15">
                  <c:v>355726</c:v>
                </c:pt>
                <c:pt idx="16">
                  <c:v>437936</c:v>
                </c:pt>
                <c:pt idx="17">
                  <c:v>1233228</c:v>
                </c:pt>
                <c:pt idx="18">
                  <c:v>471164</c:v>
                </c:pt>
                <c:pt idx="19">
                  <c:v>607389</c:v>
                </c:pt>
                <c:pt idx="20">
                  <c:v>1100300</c:v>
                </c:pt>
                <c:pt idx="21">
                  <c:v>459442</c:v>
                </c:pt>
                <c:pt idx="22">
                  <c:v>451579</c:v>
                </c:pt>
                <c:pt idx="23">
                  <c:v>939904</c:v>
                </c:pt>
                <c:pt idx="24">
                  <c:v>401808</c:v>
                </c:pt>
                <c:pt idx="25">
                  <c:v>488052</c:v>
                </c:pt>
                <c:pt idx="26">
                  <c:v>934264</c:v>
                </c:pt>
                <c:pt idx="27">
                  <c:v>347368</c:v>
                </c:pt>
                <c:pt idx="28">
                  <c:v>413999</c:v>
                </c:pt>
                <c:pt idx="29">
                  <c:v>852628</c:v>
                </c:pt>
                <c:pt idx="30">
                  <c:v>303384</c:v>
                </c:pt>
                <c:pt idx="31">
                  <c:v>265690</c:v>
                </c:pt>
                <c:pt idx="32">
                  <c:v>840265</c:v>
                </c:pt>
                <c:pt idx="33">
                  <c:v>259525</c:v>
                </c:pt>
                <c:pt idx="34">
                  <c:v>284770</c:v>
                </c:pt>
                <c:pt idx="35">
                  <c:v>730765</c:v>
                </c:pt>
                <c:pt idx="36">
                  <c:v>329444</c:v>
                </c:pt>
                <c:pt idx="37">
                  <c:v>250812</c:v>
                </c:pt>
                <c:pt idx="38">
                  <c:v>757251</c:v>
                </c:pt>
                <c:pt idx="39">
                  <c:v>334654</c:v>
                </c:pt>
                <c:pt idx="40">
                  <c:v>287258</c:v>
                </c:pt>
                <c:pt idx="41">
                  <c:v>667639</c:v>
                </c:pt>
                <c:pt idx="42">
                  <c:v>254372</c:v>
                </c:pt>
                <c:pt idx="43">
                  <c:v>268593</c:v>
                </c:pt>
                <c:pt idx="44">
                  <c:v>789543</c:v>
                </c:pt>
                <c:pt idx="45">
                  <c:v>291870</c:v>
                </c:pt>
                <c:pt idx="46">
                  <c:v>268928</c:v>
                </c:pt>
                <c:pt idx="47">
                  <c:v>708280</c:v>
                </c:pt>
                <c:pt idx="48">
                  <c:v>397082</c:v>
                </c:pt>
                <c:pt idx="49">
                  <c:v>354354</c:v>
                </c:pt>
                <c:pt idx="50">
                  <c:v>978189</c:v>
                </c:pt>
                <c:pt idx="51">
                  <c:v>332673</c:v>
                </c:pt>
                <c:pt idx="52">
                  <c:v>296317</c:v>
                </c:pt>
                <c:pt idx="53">
                  <c:v>790827</c:v>
                </c:pt>
                <c:pt idx="54">
                  <c:v>310411</c:v>
                </c:pt>
                <c:pt idx="55">
                  <c:v>258715</c:v>
                </c:pt>
                <c:pt idx="56">
                  <c:v>891521</c:v>
                </c:pt>
                <c:pt idx="57">
                  <c:v>491168</c:v>
                </c:pt>
                <c:pt idx="58">
                  <c:v>394040</c:v>
                </c:pt>
                <c:pt idx="59">
                  <c:v>854096</c:v>
                </c:pt>
                <c:pt idx="60">
                  <c:v>330770</c:v>
                </c:pt>
                <c:pt idx="61">
                  <c:v>357777</c:v>
                </c:pt>
                <c:pt idx="62">
                  <c:v>948222</c:v>
                </c:pt>
                <c:pt idx="63">
                  <c:v>328879</c:v>
                </c:pt>
                <c:pt idx="64">
                  <c:v>267307</c:v>
                </c:pt>
                <c:pt idx="65">
                  <c:v>1110390</c:v>
                </c:pt>
                <c:pt idx="66">
                  <c:v>369624</c:v>
                </c:pt>
                <c:pt idx="67">
                  <c:v>435860</c:v>
                </c:pt>
                <c:pt idx="68">
                  <c:v>1256223</c:v>
                </c:pt>
                <c:pt idx="69">
                  <c:v>408235</c:v>
                </c:pt>
                <c:pt idx="70">
                  <c:v>427400</c:v>
                </c:pt>
                <c:pt idx="71">
                  <c:v>1197223</c:v>
                </c:pt>
                <c:pt idx="72">
                  <c:v>532158</c:v>
                </c:pt>
                <c:pt idx="73">
                  <c:v>734176</c:v>
                </c:pt>
                <c:pt idx="74">
                  <c:v>1541989</c:v>
                </c:pt>
                <c:pt idx="75">
                  <c:v>521882</c:v>
                </c:pt>
                <c:pt idx="76">
                  <c:v>505224</c:v>
                </c:pt>
                <c:pt idx="77">
                  <c:v>1457899</c:v>
                </c:pt>
                <c:pt idx="78">
                  <c:v>428425</c:v>
                </c:pt>
                <c:pt idx="79">
                  <c:v>447613</c:v>
                </c:pt>
                <c:pt idx="80">
                  <c:v>1583131</c:v>
                </c:pt>
                <c:pt idx="81">
                  <c:v>577157</c:v>
                </c:pt>
                <c:pt idx="82">
                  <c:v>843981</c:v>
                </c:pt>
                <c:pt idx="83">
                  <c:v>1925978</c:v>
                </c:pt>
                <c:pt idx="84">
                  <c:v>562209</c:v>
                </c:pt>
                <c:pt idx="85">
                  <c:v>545116</c:v>
                </c:pt>
                <c:pt idx="86">
                  <c:v>1985000</c:v>
                </c:pt>
                <c:pt idx="87">
                  <c:v>499527</c:v>
                </c:pt>
                <c:pt idx="88">
                  <c:v>580605</c:v>
                </c:pt>
                <c:pt idx="89">
                  <c:v>1770228</c:v>
                </c:pt>
                <c:pt idx="90">
                  <c:v>520092</c:v>
                </c:pt>
                <c:pt idx="91">
                  <c:v>517771</c:v>
                </c:pt>
                <c:pt idx="92">
                  <c:v>1776039</c:v>
                </c:pt>
                <c:pt idx="93">
                  <c:v>450541</c:v>
                </c:pt>
                <c:pt idx="94">
                  <c:v>591382</c:v>
                </c:pt>
                <c:pt idx="95">
                  <c:v>1738295</c:v>
                </c:pt>
                <c:pt idx="96">
                  <c:v>588810</c:v>
                </c:pt>
                <c:pt idx="97">
                  <c:v>708834</c:v>
                </c:pt>
                <c:pt idx="98">
                  <c:v>2024004</c:v>
                </c:pt>
                <c:pt idx="99">
                  <c:v>590308</c:v>
                </c:pt>
                <c:pt idx="100">
                  <c:v>802060</c:v>
                </c:pt>
                <c:pt idx="101">
                  <c:v>2123083</c:v>
                </c:pt>
                <c:pt idx="102">
                  <c:v>690103</c:v>
                </c:pt>
                <c:pt idx="103">
                  <c:v>681310</c:v>
                </c:pt>
                <c:pt idx="104">
                  <c:v>1972988</c:v>
                </c:pt>
                <c:pt idx="105">
                  <c:v>963222</c:v>
                </c:pt>
                <c:pt idx="106">
                  <c:v>809115</c:v>
                </c:pt>
                <c:pt idx="107">
                  <c:v>1982309</c:v>
                </c:pt>
                <c:pt idx="108">
                  <c:v>733373</c:v>
                </c:pt>
                <c:pt idx="109">
                  <c:v>702834</c:v>
                </c:pt>
                <c:pt idx="110">
                  <c:v>2043711</c:v>
                </c:pt>
                <c:pt idx="111">
                  <c:v>715090</c:v>
                </c:pt>
                <c:pt idx="112">
                  <c:v>767804</c:v>
                </c:pt>
                <c:pt idx="113">
                  <c:v>2014918</c:v>
                </c:pt>
                <c:pt idx="114">
                  <c:v>708040</c:v>
                </c:pt>
                <c:pt idx="115">
                  <c:v>846821</c:v>
                </c:pt>
                <c:pt idx="116">
                  <c:v>1923562</c:v>
                </c:pt>
                <c:pt idx="117">
                  <c:v>791807</c:v>
                </c:pt>
                <c:pt idx="118">
                  <c:v>599011</c:v>
                </c:pt>
                <c:pt idx="119">
                  <c:v>1764852</c:v>
                </c:pt>
                <c:pt idx="120">
                  <c:v>825216</c:v>
                </c:pt>
                <c:pt idx="121">
                  <c:v>1235956</c:v>
                </c:pt>
                <c:pt idx="122">
                  <c:v>2357920</c:v>
                </c:pt>
                <c:pt idx="123">
                  <c:v>739976</c:v>
                </c:pt>
                <c:pt idx="124">
                  <c:v>730663</c:v>
                </c:pt>
                <c:pt idx="125">
                  <c:v>2168915</c:v>
                </c:pt>
              </c:numCache>
            </c:numRef>
          </c:val>
          <c:extLst>
            <c:ext xmlns:c16="http://schemas.microsoft.com/office/drawing/2014/chart" uri="{C3380CC4-5D6E-409C-BE32-E72D297353CC}">
              <c16:uniqueId val="{00000002-310B-4F32-8E29-EA07511C47C5}"/>
            </c:ext>
          </c:extLst>
        </c:ser>
        <c:ser>
          <c:idx val="1"/>
          <c:order val="1"/>
          <c:tx>
            <c:strRef>
              <c:f>'STOXX 600 Sector Index'!$D$1:$E$1</c:f>
              <c:strCache>
                <c:ptCount val="1"/>
                <c:pt idx="0">
                  <c:v>STOXX® Europe 600 Sector Index Options</c:v>
                </c:pt>
              </c:strCache>
            </c:strRef>
          </c:tx>
          <c:spPr>
            <a:solidFill>
              <a:srgbClr val="00CE7D"/>
            </a:solidFill>
          </c:spPr>
          <c:invertIfNegative val="0"/>
          <c:cat>
            <c:numRef>
              <c:f>'STOXX 600 Sector Index'!$A$3:$A$1102</c:f>
              <c:numCache>
                <c:formatCode>mmm\-yy</c:formatCode>
                <c:ptCount val="1100"/>
                <c:pt idx="0">
                  <c:v>40179</c:v>
                </c:pt>
                <c:pt idx="1">
                  <c:v>40210</c:v>
                </c:pt>
                <c:pt idx="2">
                  <c:v>40238</c:v>
                </c:pt>
                <c:pt idx="3">
                  <c:v>40269</c:v>
                </c:pt>
                <c:pt idx="4">
                  <c:v>40299</c:v>
                </c:pt>
                <c:pt idx="5">
                  <c:v>40330</c:v>
                </c:pt>
                <c:pt idx="6">
                  <c:v>40360</c:v>
                </c:pt>
                <c:pt idx="7">
                  <c:v>40391</c:v>
                </c:pt>
                <c:pt idx="8">
                  <c:v>40422</c:v>
                </c:pt>
                <c:pt idx="9">
                  <c:v>40452</c:v>
                </c:pt>
                <c:pt idx="10">
                  <c:v>40483</c:v>
                </c:pt>
                <c:pt idx="11">
                  <c:v>40513</c:v>
                </c:pt>
                <c:pt idx="12">
                  <c:v>40544</c:v>
                </c:pt>
                <c:pt idx="13">
                  <c:v>40575</c:v>
                </c:pt>
                <c:pt idx="14">
                  <c:v>40603</c:v>
                </c:pt>
                <c:pt idx="15">
                  <c:v>40634</c:v>
                </c:pt>
                <c:pt idx="16">
                  <c:v>40664</c:v>
                </c:pt>
                <c:pt idx="17">
                  <c:v>40695</c:v>
                </c:pt>
                <c:pt idx="18">
                  <c:v>40725</c:v>
                </c:pt>
                <c:pt idx="19">
                  <c:v>40756</c:v>
                </c:pt>
                <c:pt idx="20">
                  <c:v>40787</c:v>
                </c:pt>
                <c:pt idx="21">
                  <c:v>40817</c:v>
                </c:pt>
                <c:pt idx="22">
                  <c:v>40848</c:v>
                </c:pt>
                <c:pt idx="23">
                  <c:v>40878</c:v>
                </c:pt>
                <c:pt idx="24">
                  <c:v>40909</c:v>
                </c:pt>
                <c:pt idx="25">
                  <c:v>40940</c:v>
                </c:pt>
                <c:pt idx="26">
                  <c:v>40969</c:v>
                </c:pt>
                <c:pt idx="27">
                  <c:v>41000</c:v>
                </c:pt>
                <c:pt idx="28">
                  <c:v>41030</c:v>
                </c:pt>
                <c:pt idx="29">
                  <c:v>41061</c:v>
                </c:pt>
                <c:pt idx="30">
                  <c:v>41091</c:v>
                </c:pt>
                <c:pt idx="31">
                  <c:v>41122</c:v>
                </c:pt>
                <c:pt idx="32">
                  <c:v>41153</c:v>
                </c:pt>
                <c:pt idx="33">
                  <c:v>41183</c:v>
                </c:pt>
                <c:pt idx="34">
                  <c:v>41214</c:v>
                </c:pt>
                <c:pt idx="35">
                  <c:v>41244</c:v>
                </c:pt>
                <c:pt idx="36">
                  <c:v>41275</c:v>
                </c:pt>
                <c:pt idx="37">
                  <c:v>41306</c:v>
                </c:pt>
                <c:pt idx="38">
                  <c:v>41334</c:v>
                </c:pt>
                <c:pt idx="39">
                  <c:v>41365</c:v>
                </c:pt>
                <c:pt idx="40">
                  <c:v>41395</c:v>
                </c:pt>
                <c:pt idx="41">
                  <c:v>41426</c:v>
                </c:pt>
                <c:pt idx="42">
                  <c:v>41456</c:v>
                </c:pt>
                <c:pt idx="43">
                  <c:v>41487</c:v>
                </c:pt>
                <c:pt idx="44">
                  <c:v>41518</c:v>
                </c:pt>
                <c:pt idx="45">
                  <c:v>41548</c:v>
                </c:pt>
                <c:pt idx="46">
                  <c:v>41579</c:v>
                </c:pt>
                <c:pt idx="47">
                  <c:v>41609</c:v>
                </c:pt>
                <c:pt idx="48">
                  <c:v>41640</c:v>
                </c:pt>
                <c:pt idx="49">
                  <c:v>41671</c:v>
                </c:pt>
                <c:pt idx="50">
                  <c:v>41699</c:v>
                </c:pt>
                <c:pt idx="51">
                  <c:v>41730</c:v>
                </c:pt>
                <c:pt idx="52">
                  <c:v>41760</c:v>
                </c:pt>
                <c:pt idx="53">
                  <c:v>41791</c:v>
                </c:pt>
                <c:pt idx="54">
                  <c:v>41821</c:v>
                </c:pt>
                <c:pt idx="55">
                  <c:v>41852</c:v>
                </c:pt>
                <c:pt idx="56">
                  <c:v>41883</c:v>
                </c:pt>
                <c:pt idx="57">
                  <c:v>41913</c:v>
                </c:pt>
                <c:pt idx="58">
                  <c:v>41944</c:v>
                </c:pt>
                <c:pt idx="59">
                  <c:v>41974</c:v>
                </c:pt>
                <c:pt idx="60">
                  <c:v>42005</c:v>
                </c:pt>
                <c:pt idx="61">
                  <c:v>42036</c:v>
                </c:pt>
                <c:pt idx="62">
                  <c:v>42064</c:v>
                </c:pt>
                <c:pt idx="63">
                  <c:v>42095</c:v>
                </c:pt>
                <c:pt idx="64">
                  <c:v>42125</c:v>
                </c:pt>
                <c:pt idx="65">
                  <c:v>42156</c:v>
                </c:pt>
                <c:pt idx="66">
                  <c:v>42186</c:v>
                </c:pt>
                <c:pt idx="67">
                  <c:v>42217</c:v>
                </c:pt>
                <c:pt idx="68">
                  <c:v>42248</c:v>
                </c:pt>
                <c:pt idx="69">
                  <c:v>42278</c:v>
                </c:pt>
                <c:pt idx="70">
                  <c:v>42309</c:v>
                </c:pt>
                <c:pt idx="71">
                  <c:v>42339</c:v>
                </c:pt>
                <c:pt idx="72">
                  <c:v>42370</c:v>
                </c:pt>
                <c:pt idx="73">
                  <c:v>42401</c:v>
                </c:pt>
                <c:pt idx="74">
                  <c:v>42430</c:v>
                </c:pt>
                <c:pt idx="75">
                  <c:v>42461</c:v>
                </c:pt>
                <c:pt idx="76">
                  <c:v>42491</c:v>
                </c:pt>
                <c:pt idx="77">
                  <c:v>42522</c:v>
                </c:pt>
                <c:pt idx="78">
                  <c:v>42552</c:v>
                </c:pt>
                <c:pt idx="79">
                  <c:v>42583</c:v>
                </c:pt>
                <c:pt idx="80">
                  <c:v>42614</c:v>
                </c:pt>
                <c:pt idx="81">
                  <c:v>42644</c:v>
                </c:pt>
                <c:pt idx="82">
                  <c:v>42675</c:v>
                </c:pt>
                <c:pt idx="83">
                  <c:v>42705</c:v>
                </c:pt>
                <c:pt idx="84">
                  <c:v>42736</c:v>
                </c:pt>
                <c:pt idx="85">
                  <c:v>42767</c:v>
                </c:pt>
                <c:pt idx="86">
                  <c:v>42795</c:v>
                </c:pt>
                <c:pt idx="87">
                  <c:v>42826</c:v>
                </c:pt>
                <c:pt idx="88">
                  <c:v>42856</c:v>
                </c:pt>
                <c:pt idx="89">
                  <c:v>42887</c:v>
                </c:pt>
                <c:pt idx="90">
                  <c:v>42917</c:v>
                </c:pt>
                <c:pt idx="91">
                  <c:v>42948</c:v>
                </c:pt>
                <c:pt idx="92">
                  <c:v>42979</c:v>
                </c:pt>
                <c:pt idx="93">
                  <c:v>43009</c:v>
                </c:pt>
                <c:pt idx="94">
                  <c:v>43040</c:v>
                </c:pt>
                <c:pt idx="95">
                  <c:v>43070</c:v>
                </c:pt>
                <c:pt idx="96">
                  <c:v>43101</c:v>
                </c:pt>
                <c:pt idx="97">
                  <c:v>43132</c:v>
                </c:pt>
                <c:pt idx="98">
                  <c:v>43160</c:v>
                </c:pt>
                <c:pt idx="99">
                  <c:v>43191</c:v>
                </c:pt>
                <c:pt idx="100">
                  <c:v>43221</c:v>
                </c:pt>
                <c:pt idx="101">
                  <c:v>43252</c:v>
                </c:pt>
                <c:pt idx="102">
                  <c:v>43282</c:v>
                </c:pt>
                <c:pt idx="103">
                  <c:v>43313</c:v>
                </c:pt>
                <c:pt idx="104">
                  <c:v>43344</c:v>
                </c:pt>
                <c:pt idx="105">
                  <c:v>43374</c:v>
                </c:pt>
                <c:pt idx="106">
                  <c:v>43405</c:v>
                </c:pt>
                <c:pt idx="107">
                  <c:v>43435</c:v>
                </c:pt>
                <c:pt idx="108">
                  <c:v>43466</c:v>
                </c:pt>
                <c:pt idx="109">
                  <c:v>43497</c:v>
                </c:pt>
                <c:pt idx="110">
                  <c:v>43525</c:v>
                </c:pt>
                <c:pt idx="111">
                  <c:v>43556</c:v>
                </c:pt>
                <c:pt idx="112">
                  <c:v>43586</c:v>
                </c:pt>
                <c:pt idx="113">
                  <c:v>43617</c:v>
                </c:pt>
                <c:pt idx="114">
                  <c:v>43647</c:v>
                </c:pt>
                <c:pt idx="115">
                  <c:v>43678</c:v>
                </c:pt>
                <c:pt idx="116">
                  <c:v>43709</c:v>
                </c:pt>
                <c:pt idx="117">
                  <c:v>43739</c:v>
                </c:pt>
                <c:pt idx="118">
                  <c:v>43770</c:v>
                </c:pt>
                <c:pt idx="119">
                  <c:v>43800</c:v>
                </c:pt>
                <c:pt idx="120">
                  <c:v>43831</c:v>
                </c:pt>
                <c:pt idx="121">
                  <c:v>43862</c:v>
                </c:pt>
                <c:pt idx="122">
                  <c:v>43891</c:v>
                </c:pt>
                <c:pt idx="123">
                  <c:v>43922</c:v>
                </c:pt>
                <c:pt idx="124">
                  <c:v>43952</c:v>
                </c:pt>
                <c:pt idx="125">
                  <c:v>43983</c:v>
                </c:pt>
              </c:numCache>
            </c:numRef>
          </c:cat>
          <c:val>
            <c:numRef>
              <c:f>'STOXX 600 Sector Index'!$D$3:$D$1102</c:f>
              <c:numCache>
                <c:formatCode>_-* #,##0_-;\-* #,##0_-;_-* "-"??_-;_-@_-</c:formatCode>
                <c:ptCount val="1100"/>
                <c:pt idx="0">
                  <c:v>61881</c:v>
                </c:pt>
                <c:pt idx="1">
                  <c:v>120892</c:v>
                </c:pt>
                <c:pt idx="2">
                  <c:v>61584</c:v>
                </c:pt>
                <c:pt idx="3">
                  <c:v>219382</c:v>
                </c:pt>
                <c:pt idx="4">
                  <c:v>244020</c:v>
                </c:pt>
                <c:pt idx="5">
                  <c:v>101878</c:v>
                </c:pt>
                <c:pt idx="6">
                  <c:v>119288</c:v>
                </c:pt>
                <c:pt idx="7">
                  <c:v>46072</c:v>
                </c:pt>
                <c:pt idx="8">
                  <c:v>47762</c:v>
                </c:pt>
                <c:pt idx="9">
                  <c:v>69640</c:v>
                </c:pt>
                <c:pt idx="10">
                  <c:v>79293</c:v>
                </c:pt>
                <c:pt idx="11">
                  <c:v>53720</c:v>
                </c:pt>
                <c:pt idx="12">
                  <c:v>180366</c:v>
                </c:pt>
                <c:pt idx="13">
                  <c:v>141683</c:v>
                </c:pt>
                <c:pt idx="14">
                  <c:v>133087</c:v>
                </c:pt>
                <c:pt idx="15">
                  <c:v>164503</c:v>
                </c:pt>
                <c:pt idx="16">
                  <c:v>199246</c:v>
                </c:pt>
                <c:pt idx="17">
                  <c:v>326219</c:v>
                </c:pt>
                <c:pt idx="18">
                  <c:v>91044</c:v>
                </c:pt>
                <c:pt idx="19">
                  <c:v>146490</c:v>
                </c:pt>
                <c:pt idx="20">
                  <c:v>74359</c:v>
                </c:pt>
                <c:pt idx="21">
                  <c:v>103741</c:v>
                </c:pt>
                <c:pt idx="22">
                  <c:v>104922</c:v>
                </c:pt>
                <c:pt idx="23">
                  <c:v>52889</c:v>
                </c:pt>
                <c:pt idx="24">
                  <c:v>66289</c:v>
                </c:pt>
                <c:pt idx="25">
                  <c:v>100450</c:v>
                </c:pt>
                <c:pt idx="26">
                  <c:v>122091</c:v>
                </c:pt>
                <c:pt idx="27">
                  <c:v>42288</c:v>
                </c:pt>
                <c:pt idx="28">
                  <c:v>79728</c:v>
                </c:pt>
                <c:pt idx="29">
                  <c:v>105990</c:v>
                </c:pt>
                <c:pt idx="30">
                  <c:v>60863</c:v>
                </c:pt>
                <c:pt idx="31">
                  <c:v>104845</c:v>
                </c:pt>
                <c:pt idx="32">
                  <c:v>55039</c:v>
                </c:pt>
                <c:pt idx="33">
                  <c:v>83106</c:v>
                </c:pt>
                <c:pt idx="34">
                  <c:v>67916</c:v>
                </c:pt>
                <c:pt idx="35">
                  <c:v>165549</c:v>
                </c:pt>
                <c:pt idx="36">
                  <c:v>68414</c:v>
                </c:pt>
                <c:pt idx="37">
                  <c:v>82547</c:v>
                </c:pt>
                <c:pt idx="38">
                  <c:v>12181</c:v>
                </c:pt>
                <c:pt idx="39">
                  <c:v>32968</c:v>
                </c:pt>
                <c:pt idx="40">
                  <c:v>84505</c:v>
                </c:pt>
                <c:pt idx="41">
                  <c:v>95544</c:v>
                </c:pt>
                <c:pt idx="42">
                  <c:v>97997</c:v>
                </c:pt>
                <c:pt idx="43">
                  <c:v>108686</c:v>
                </c:pt>
                <c:pt idx="44">
                  <c:v>82887</c:v>
                </c:pt>
                <c:pt idx="45">
                  <c:v>96415</c:v>
                </c:pt>
                <c:pt idx="46">
                  <c:v>110532</c:v>
                </c:pt>
                <c:pt idx="47">
                  <c:v>94947</c:v>
                </c:pt>
                <c:pt idx="48">
                  <c:v>176118</c:v>
                </c:pt>
                <c:pt idx="49">
                  <c:v>160297</c:v>
                </c:pt>
                <c:pt idx="50">
                  <c:v>152811</c:v>
                </c:pt>
                <c:pt idx="51">
                  <c:v>167860</c:v>
                </c:pt>
                <c:pt idx="52">
                  <c:v>101398</c:v>
                </c:pt>
                <c:pt idx="53">
                  <c:v>135727</c:v>
                </c:pt>
                <c:pt idx="54">
                  <c:v>177455</c:v>
                </c:pt>
                <c:pt idx="55">
                  <c:v>53370</c:v>
                </c:pt>
                <c:pt idx="56">
                  <c:v>103115</c:v>
                </c:pt>
                <c:pt idx="57">
                  <c:v>106776</c:v>
                </c:pt>
                <c:pt idx="58">
                  <c:v>121398</c:v>
                </c:pt>
                <c:pt idx="59">
                  <c:v>83608</c:v>
                </c:pt>
                <c:pt idx="60">
                  <c:v>105172</c:v>
                </c:pt>
                <c:pt idx="61">
                  <c:v>139016</c:v>
                </c:pt>
                <c:pt idx="62">
                  <c:v>104135</c:v>
                </c:pt>
                <c:pt idx="63">
                  <c:v>187482</c:v>
                </c:pt>
                <c:pt idx="64">
                  <c:v>49390</c:v>
                </c:pt>
                <c:pt idx="65">
                  <c:v>50915</c:v>
                </c:pt>
                <c:pt idx="66">
                  <c:v>102072</c:v>
                </c:pt>
                <c:pt idx="67">
                  <c:v>129991</c:v>
                </c:pt>
                <c:pt idx="68">
                  <c:v>163663</c:v>
                </c:pt>
                <c:pt idx="69">
                  <c:v>104388</c:v>
                </c:pt>
                <c:pt idx="70">
                  <c:v>163385</c:v>
                </c:pt>
                <c:pt idx="71">
                  <c:v>82643</c:v>
                </c:pt>
                <c:pt idx="72">
                  <c:v>213969</c:v>
                </c:pt>
                <c:pt idx="73">
                  <c:v>135000</c:v>
                </c:pt>
                <c:pt idx="74">
                  <c:v>149622</c:v>
                </c:pt>
                <c:pt idx="75">
                  <c:v>138543</c:v>
                </c:pt>
                <c:pt idx="76">
                  <c:v>192863</c:v>
                </c:pt>
                <c:pt idx="77">
                  <c:v>223064</c:v>
                </c:pt>
                <c:pt idx="78">
                  <c:v>95186</c:v>
                </c:pt>
                <c:pt idx="79">
                  <c:v>125260</c:v>
                </c:pt>
                <c:pt idx="80">
                  <c:v>135586</c:v>
                </c:pt>
                <c:pt idx="81">
                  <c:v>139810</c:v>
                </c:pt>
                <c:pt idx="82">
                  <c:v>128714</c:v>
                </c:pt>
                <c:pt idx="83">
                  <c:v>117427</c:v>
                </c:pt>
                <c:pt idx="84">
                  <c:v>100392</c:v>
                </c:pt>
                <c:pt idx="85">
                  <c:v>125846</c:v>
                </c:pt>
                <c:pt idx="86">
                  <c:v>108378</c:v>
                </c:pt>
                <c:pt idx="87">
                  <c:v>48664</c:v>
                </c:pt>
                <c:pt idx="88">
                  <c:v>87030</c:v>
                </c:pt>
                <c:pt idx="89">
                  <c:v>83843</c:v>
                </c:pt>
                <c:pt idx="90">
                  <c:v>109794</c:v>
                </c:pt>
                <c:pt idx="91">
                  <c:v>69056</c:v>
                </c:pt>
                <c:pt idx="92">
                  <c:v>129471</c:v>
                </c:pt>
                <c:pt idx="93">
                  <c:v>82609</c:v>
                </c:pt>
                <c:pt idx="94">
                  <c:v>78434</c:v>
                </c:pt>
                <c:pt idx="95">
                  <c:v>69567</c:v>
                </c:pt>
                <c:pt idx="96">
                  <c:v>99066</c:v>
                </c:pt>
                <c:pt idx="97">
                  <c:v>118393</c:v>
                </c:pt>
                <c:pt idx="98">
                  <c:v>89526</c:v>
                </c:pt>
                <c:pt idx="99">
                  <c:v>96650</c:v>
                </c:pt>
                <c:pt idx="100">
                  <c:v>130842</c:v>
                </c:pt>
                <c:pt idx="101">
                  <c:v>130893</c:v>
                </c:pt>
                <c:pt idx="102">
                  <c:v>110523</c:v>
                </c:pt>
                <c:pt idx="103">
                  <c:v>75647</c:v>
                </c:pt>
                <c:pt idx="104">
                  <c:v>137215</c:v>
                </c:pt>
                <c:pt idx="105">
                  <c:v>184894</c:v>
                </c:pt>
                <c:pt idx="106">
                  <c:v>166276</c:v>
                </c:pt>
                <c:pt idx="107">
                  <c:v>95946</c:v>
                </c:pt>
                <c:pt idx="108">
                  <c:v>137128</c:v>
                </c:pt>
                <c:pt idx="109">
                  <c:v>116481</c:v>
                </c:pt>
                <c:pt idx="110">
                  <c:v>108592</c:v>
                </c:pt>
                <c:pt idx="111">
                  <c:v>139458</c:v>
                </c:pt>
                <c:pt idx="112">
                  <c:v>97691</c:v>
                </c:pt>
                <c:pt idx="113">
                  <c:v>127662</c:v>
                </c:pt>
                <c:pt idx="114">
                  <c:v>180167</c:v>
                </c:pt>
                <c:pt idx="115">
                  <c:v>181205</c:v>
                </c:pt>
                <c:pt idx="116">
                  <c:v>83315</c:v>
                </c:pt>
                <c:pt idx="117">
                  <c:v>157578</c:v>
                </c:pt>
                <c:pt idx="118">
                  <c:v>103732</c:v>
                </c:pt>
                <c:pt idx="119">
                  <c:v>100429</c:v>
                </c:pt>
                <c:pt idx="120">
                  <c:v>126154</c:v>
                </c:pt>
                <c:pt idx="121">
                  <c:v>251245</c:v>
                </c:pt>
                <c:pt idx="122">
                  <c:v>196960</c:v>
                </c:pt>
                <c:pt idx="123">
                  <c:v>70722</c:v>
                </c:pt>
                <c:pt idx="124">
                  <c:v>51216</c:v>
                </c:pt>
                <c:pt idx="125">
                  <c:v>141540</c:v>
                </c:pt>
              </c:numCache>
            </c:numRef>
          </c:val>
          <c:extLst>
            <c:ext xmlns:c16="http://schemas.microsoft.com/office/drawing/2014/chart" uri="{C3380CC4-5D6E-409C-BE32-E72D297353CC}">
              <c16:uniqueId val="{00000003-310B-4F32-8E29-EA07511C47C5}"/>
            </c:ext>
          </c:extLst>
        </c:ser>
        <c:dLbls>
          <c:showLegendKey val="0"/>
          <c:showVal val="0"/>
          <c:showCatName val="0"/>
          <c:showSerName val="0"/>
          <c:showPercent val="0"/>
          <c:showBubbleSize val="0"/>
        </c:dLbls>
        <c:gapWidth val="75"/>
        <c:overlap val="100"/>
        <c:axId val="241170304"/>
        <c:axId val="241171840"/>
      </c:barChart>
      <c:lineChart>
        <c:grouping val="standard"/>
        <c:varyColors val="0"/>
        <c:ser>
          <c:idx val="2"/>
          <c:order val="2"/>
          <c:tx>
            <c:v>Open Interest</c:v>
          </c:tx>
          <c:spPr>
            <a:ln w="28575">
              <a:solidFill>
                <a:srgbClr val="868686"/>
              </a:solidFill>
            </a:ln>
          </c:spPr>
          <c:marker>
            <c:symbol val="none"/>
          </c:marker>
          <c:cat>
            <c:numRef>
              <c:f>'STOXX 600 Sector Index'!$A$3:$A$100</c:f>
              <c:numCache>
                <c:formatCode>mmm\-yy</c:formatCode>
                <c:ptCount val="98"/>
                <c:pt idx="0">
                  <c:v>40179</c:v>
                </c:pt>
                <c:pt idx="1">
                  <c:v>40210</c:v>
                </c:pt>
                <c:pt idx="2">
                  <c:v>40238</c:v>
                </c:pt>
                <c:pt idx="3">
                  <c:v>40269</c:v>
                </c:pt>
                <c:pt idx="4">
                  <c:v>40299</c:v>
                </c:pt>
                <c:pt idx="5">
                  <c:v>40330</c:v>
                </c:pt>
                <c:pt idx="6">
                  <c:v>40360</c:v>
                </c:pt>
                <c:pt idx="7">
                  <c:v>40391</c:v>
                </c:pt>
                <c:pt idx="8">
                  <c:v>40422</c:v>
                </c:pt>
                <c:pt idx="9">
                  <c:v>40452</c:v>
                </c:pt>
                <c:pt idx="10">
                  <c:v>40483</c:v>
                </c:pt>
                <c:pt idx="11">
                  <c:v>40513</c:v>
                </c:pt>
                <c:pt idx="12">
                  <c:v>40544</c:v>
                </c:pt>
                <c:pt idx="13">
                  <c:v>40575</c:v>
                </c:pt>
                <c:pt idx="14">
                  <c:v>40603</c:v>
                </c:pt>
                <c:pt idx="15">
                  <c:v>40634</c:v>
                </c:pt>
                <c:pt idx="16">
                  <c:v>40664</c:v>
                </c:pt>
                <c:pt idx="17">
                  <c:v>40695</c:v>
                </c:pt>
                <c:pt idx="18">
                  <c:v>40725</c:v>
                </c:pt>
                <c:pt idx="19">
                  <c:v>40756</c:v>
                </c:pt>
                <c:pt idx="20">
                  <c:v>40787</c:v>
                </c:pt>
                <c:pt idx="21">
                  <c:v>40817</c:v>
                </c:pt>
                <c:pt idx="22">
                  <c:v>40848</c:v>
                </c:pt>
                <c:pt idx="23">
                  <c:v>40878</c:v>
                </c:pt>
                <c:pt idx="24">
                  <c:v>40909</c:v>
                </c:pt>
                <c:pt idx="25">
                  <c:v>40940</c:v>
                </c:pt>
                <c:pt idx="26">
                  <c:v>40969</c:v>
                </c:pt>
                <c:pt idx="27">
                  <c:v>41000</c:v>
                </c:pt>
                <c:pt idx="28">
                  <c:v>41030</c:v>
                </c:pt>
                <c:pt idx="29">
                  <c:v>41061</c:v>
                </c:pt>
                <c:pt idx="30">
                  <c:v>41091</c:v>
                </c:pt>
                <c:pt idx="31">
                  <c:v>41122</c:v>
                </c:pt>
                <c:pt idx="32">
                  <c:v>41153</c:v>
                </c:pt>
                <c:pt idx="33">
                  <c:v>41183</c:v>
                </c:pt>
                <c:pt idx="34">
                  <c:v>41214</c:v>
                </c:pt>
                <c:pt idx="35">
                  <c:v>41244</c:v>
                </c:pt>
                <c:pt idx="36">
                  <c:v>41275</c:v>
                </c:pt>
                <c:pt idx="37">
                  <c:v>41306</c:v>
                </c:pt>
                <c:pt idx="38">
                  <c:v>41334</c:v>
                </c:pt>
                <c:pt idx="39">
                  <c:v>41365</c:v>
                </c:pt>
                <c:pt idx="40">
                  <c:v>41395</c:v>
                </c:pt>
                <c:pt idx="41">
                  <c:v>41426</c:v>
                </c:pt>
                <c:pt idx="42">
                  <c:v>41456</c:v>
                </c:pt>
                <c:pt idx="43">
                  <c:v>41487</c:v>
                </c:pt>
                <c:pt idx="44">
                  <c:v>41518</c:v>
                </c:pt>
                <c:pt idx="45">
                  <c:v>41548</c:v>
                </c:pt>
                <c:pt idx="46">
                  <c:v>41579</c:v>
                </c:pt>
                <c:pt idx="47">
                  <c:v>41609</c:v>
                </c:pt>
                <c:pt idx="48">
                  <c:v>41640</c:v>
                </c:pt>
                <c:pt idx="49">
                  <c:v>41671</c:v>
                </c:pt>
                <c:pt idx="50">
                  <c:v>41699</c:v>
                </c:pt>
                <c:pt idx="51">
                  <c:v>41730</c:v>
                </c:pt>
                <c:pt idx="52">
                  <c:v>41760</c:v>
                </c:pt>
                <c:pt idx="53">
                  <c:v>41791</c:v>
                </c:pt>
                <c:pt idx="54">
                  <c:v>41821</c:v>
                </c:pt>
                <c:pt idx="55">
                  <c:v>41852</c:v>
                </c:pt>
                <c:pt idx="56">
                  <c:v>41883</c:v>
                </c:pt>
                <c:pt idx="57">
                  <c:v>41913</c:v>
                </c:pt>
                <c:pt idx="58">
                  <c:v>41944</c:v>
                </c:pt>
                <c:pt idx="59">
                  <c:v>41974</c:v>
                </c:pt>
                <c:pt idx="60">
                  <c:v>42005</c:v>
                </c:pt>
                <c:pt idx="61">
                  <c:v>42036</c:v>
                </c:pt>
                <c:pt idx="62">
                  <c:v>42064</c:v>
                </c:pt>
                <c:pt idx="63">
                  <c:v>42095</c:v>
                </c:pt>
                <c:pt idx="64">
                  <c:v>42125</c:v>
                </c:pt>
                <c:pt idx="65">
                  <c:v>42156</c:v>
                </c:pt>
                <c:pt idx="66">
                  <c:v>42186</c:v>
                </c:pt>
                <c:pt idx="67">
                  <c:v>42217</c:v>
                </c:pt>
                <c:pt idx="68">
                  <c:v>42248</c:v>
                </c:pt>
                <c:pt idx="69">
                  <c:v>42278</c:v>
                </c:pt>
                <c:pt idx="70">
                  <c:v>42309</c:v>
                </c:pt>
                <c:pt idx="71">
                  <c:v>42339</c:v>
                </c:pt>
                <c:pt idx="72">
                  <c:v>42370</c:v>
                </c:pt>
                <c:pt idx="73">
                  <c:v>42401</c:v>
                </c:pt>
                <c:pt idx="74">
                  <c:v>42430</c:v>
                </c:pt>
                <c:pt idx="75">
                  <c:v>42461</c:v>
                </c:pt>
                <c:pt idx="76">
                  <c:v>42491</c:v>
                </c:pt>
                <c:pt idx="77">
                  <c:v>42522</c:v>
                </c:pt>
                <c:pt idx="78">
                  <c:v>42552</c:v>
                </c:pt>
                <c:pt idx="79">
                  <c:v>42583</c:v>
                </c:pt>
                <c:pt idx="80">
                  <c:v>42614</c:v>
                </c:pt>
                <c:pt idx="81">
                  <c:v>42644</c:v>
                </c:pt>
                <c:pt idx="82">
                  <c:v>42675</c:v>
                </c:pt>
                <c:pt idx="83">
                  <c:v>42705</c:v>
                </c:pt>
                <c:pt idx="84">
                  <c:v>42736</c:v>
                </c:pt>
                <c:pt idx="85">
                  <c:v>42767</c:v>
                </c:pt>
                <c:pt idx="86">
                  <c:v>42795</c:v>
                </c:pt>
                <c:pt idx="87">
                  <c:v>42826</c:v>
                </c:pt>
                <c:pt idx="88">
                  <c:v>42856</c:v>
                </c:pt>
                <c:pt idx="89">
                  <c:v>42887</c:v>
                </c:pt>
                <c:pt idx="90">
                  <c:v>42917</c:v>
                </c:pt>
                <c:pt idx="91">
                  <c:v>42948</c:v>
                </c:pt>
                <c:pt idx="92">
                  <c:v>42979</c:v>
                </c:pt>
                <c:pt idx="93">
                  <c:v>43009</c:v>
                </c:pt>
                <c:pt idx="94">
                  <c:v>43040</c:v>
                </c:pt>
                <c:pt idx="95">
                  <c:v>43070</c:v>
                </c:pt>
                <c:pt idx="96">
                  <c:v>43101</c:v>
                </c:pt>
                <c:pt idx="97">
                  <c:v>43132</c:v>
                </c:pt>
              </c:numCache>
            </c:numRef>
          </c:cat>
          <c:val>
            <c:numRef>
              <c:f>'STOXX 600 Sector Index'!$G$3:$G$1120</c:f>
              <c:numCache>
                <c:formatCode>_-* #,##0_-;\-* #,##0_-;_-* "-"??_-;_-@_-</c:formatCode>
                <c:ptCount val="1118"/>
                <c:pt idx="0">
                  <c:v>299847</c:v>
                </c:pt>
                <c:pt idx="1">
                  <c:v>386137</c:v>
                </c:pt>
                <c:pt idx="2">
                  <c:v>337816</c:v>
                </c:pt>
                <c:pt idx="3">
                  <c:v>460346</c:v>
                </c:pt>
                <c:pt idx="4">
                  <c:v>449435</c:v>
                </c:pt>
                <c:pt idx="5">
                  <c:v>310796</c:v>
                </c:pt>
                <c:pt idx="6">
                  <c:v>366791</c:v>
                </c:pt>
                <c:pt idx="7">
                  <c:v>378588</c:v>
                </c:pt>
                <c:pt idx="8">
                  <c:v>322354</c:v>
                </c:pt>
                <c:pt idx="9">
                  <c:v>343820</c:v>
                </c:pt>
                <c:pt idx="10">
                  <c:v>408826</c:v>
                </c:pt>
                <c:pt idx="11">
                  <c:v>289074</c:v>
                </c:pt>
                <c:pt idx="12">
                  <c:v>479723</c:v>
                </c:pt>
                <c:pt idx="13">
                  <c:v>573994</c:v>
                </c:pt>
                <c:pt idx="14">
                  <c:v>464341</c:v>
                </c:pt>
                <c:pt idx="15">
                  <c:v>500818</c:v>
                </c:pt>
                <c:pt idx="16">
                  <c:v>637203</c:v>
                </c:pt>
                <c:pt idx="17">
                  <c:v>600886</c:v>
                </c:pt>
                <c:pt idx="18">
                  <c:v>599886</c:v>
                </c:pt>
                <c:pt idx="19">
                  <c:v>627146</c:v>
                </c:pt>
                <c:pt idx="20">
                  <c:v>349975</c:v>
                </c:pt>
                <c:pt idx="21">
                  <c:v>405579</c:v>
                </c:pt>
                <c:pt idx="22">
                  <c:v>474716</c:v>
                </c:pt>
                <c:pt idx="23">
                  <c:v>298718</c:v>
                </c:pt>
                <c:pt idx="24">
                  <c:v>357108</c:v>
                </c:pt>
                <c:pt idx="25">
                  <c:v>470007</c:v>
                </c:pt>
                <c:pt idx="26">
                  <c:v>353388</c:v>
                </c:pt>
                <c:pt idx="27">
                  <c:v>372262</c:v>
                </c:pt>
                <c:pt idx="28">
                  <c:v>429214</c:v>
                </c:pt>
                <c:pt idx="29">
                  <c:v>347442</c:v>
                </c:pt>
                <c:pt idx="30">
                  <c:v>382485</c:v>
                </c:pt>
                <c:pt idx="31">
                  <c:v>427469</c:v>
                </c:pt>
                <c:pt idx="32">
                  <c:v>310845</c:v>
                </c:pt>
                <c:pt idx="33">
                  <c:v>354146</c:v>
                </c:pt>
                <c:pt idx="34">
                  <c:v>386062</c:v>
                </c:pt>
                <c:pt idx="35">
                  <c:v>273576</c:v>
                </c:pt>
                <c:pt idx="36">
                  <c:v>315003</c:v>
                </c:pt>
                <c:pt idx="37">
                  <c:v>254864</c:v>
                </c:pt>
                <c:pt idx="38">
                  <c:v>214182</c:v>
                </c:pt>
                <c:pt idx="39">
                  <c:v>251971</c:v>
                </c:pt>
                <c:pt idx="40">
                  <c:v>326199</c:v>
                </c:pt>
                <c:pt idx="41">
                  <c:v>260811</c:v>
                </c:pt>
                <c:pt idx="42">
                  <c:v>323578</c:v>
                </c:pt>
                <c:pt idx="43">
                  <c:v>340212</c:v>
                </c:pt>
                <c:pt idx="44">
                  <c:v>315619</c:v>
                </c:pt>
                <c:pt idx="45">
                  <c:v>329372</c:v>
                </c:pt>
                <c:pt idx="46">
                  <c:v>376569</c:v>
                </c:pt>
                <c:pt idx="47">
                  <c:v>311184</c:v>
                </c:pt>
                <c:pt idx="48">
                  <c:v>371368</c:v>
                </c:pt>
                <c:pt idx="49">
                  <c:v>440445</c:v>
                </c:pt>
                <c:pt idx="50">
                  <c:v>395200</c:v>
                </c:pt>
                <c:pt idx="51">
                  <c:v>440177</c:v>
                </c:pt>
                <c:pt idx="52">
                  <c:v>467655</c:v>
                </c:pt>
                <c:pt idx="53">
                  <c:v>349800</c:v>
                </c:pt>
                <c:pt idx="54">
                  <c:v>438048</c:v>
                </c:pt>
                <c:pt idx="55">
                  <c:v>459190</c:v>
                </c:pt>
                <c:pt idx="56">
                  <c:v>392233</c:v>
                </c:pt>
                <c:pt idx="57">
                  <c:v>441399</c:v>
                </c:pt>
                <c:pt idx="58">
                  <c:v>479989</c:v>
                </c:pt>
                <c:pt idx="59">
                  <c:v>306824</c:v>
                </c:pt>
                <c:pt idx="60">
                  <c:v>386991</c:v>
                </c:pt>
                <c:pt idx="61">
                  <c:v>447088</c:v>
                </c:pt>
                <c:pt idx="62">
                  <c:v>422131</c:v>
                </c:pt>
                <c:pt idx="63">
                  <c:v>506593</c:v>
                </c:pt>
                <c:pt idx="64">
                  <c:v>502820</c:v>
                </c:pt>
                <c:pt idx="65">
                  <c:v>408814</c:v>
                </c:pt>
                <c:pt idx="66">
                  <c:v>516297</c:v>
                </c:pt>
                <c:pt idx="67">
                  <c:v>606247</c:v>
                </c:pt>
                <c:pt idx="68">
                  <c:v>498670</c:v>
                </c:pt>
                <c:pt idx="69">
                  <c:v>565480</c:v>
                </c:pt>
                <c:pt idx="70">
                  <c:v>636469</c:v>
                </c:pt>
                <c:pt idx="71">
                  <c:v>504819</c:v>
                </c:pt>
                <c:pt idx="72">
                  <c:v>556384</c:v>
                </c:pt>
                <c:pt idx="73">
                  <c:v>652927</c:v>
                </c:pt>
                <c:pt idx="74">
                  <c:v>560729</c:v>
                </c:pt>
                <c:pt idx="75">
                  <c:v>636659</c:v>
                </c:pt>
                <c:pt idx="76">
                  <c:v>730693</c:v>
                </c:pt>
                <c:pt idx="77">
                  <c:v>594025</c:v>
                </c:pt>
                <c:pt idx="78">
                  <c:v>619970</c:v>
                </c:pt>
                <c:pt idx="79">
                  <c:v>670074</c:v>
                </c:pt>
                <c:pt idx="80">
                  <c:v>631127</c:v>
                </c:pt>
                <c:pt idx="81">
                  <c:v>751731</c:v>
                </c:pt>
                <c:pt idx="82">
                  <c:v>835138</c:v>
                </c:pt>
                <c:pt idx="83">
                  <c:v>643346</c:v>
                </c:pt>
                <c:pt idx="84">
                  <c:v>699262</c:v>
                </c:pt>
                <c:pt idx="85">
                  <c:v>769044</c:v>
                </c:pt>
                <c:pt idx="86">
                  <c:v>665197</c:v>
                </c:pt>
                <c:pt idx="87">
                  <c:v>679501</c:v>
                </c:pt>
                <c:pt idx="88">
                  <c:v>738138</c:v>
                </c:pt>
                <c:pt idx="89">
                  <c:v>643556</c:v>
                </c:pt>
                <c:pt idx="90">
                  <c:v>741493</c:v>
                </c:pt>
                <c:pt idx="91">
                  <c:v>790000</c:v>
                </c:pt>
                <c:pt idx="92">
                  <c:v>743068</c:v>
                </c:pt>
                <c:pt idx="93">
                  <c:v>798126</c:v>
                </c:pt>
                <c:pt idx="94">
                  <c:v>864720</c:v>
                </c:pt>
                <c:pt idx="95">
                  <c:v>692125</c:v>
                </c:pt>
                <c:pt idx="96">
                  <c:v>795945</c:v>
                </c:pt>
                <c:pt idx="97">
                  <c:v>788683</c:v>
                </c:pt>
                <c:pt idx="98">
                  <c:v>689723</c:v>
                </c:pt>
                <c:pt idx="99">
                  <c:v>746367</c:v>
                </c:pt>
                <c:pt idx="100">
                  <c:v>848943</c:v>
                </c:pt>
                <c:pt idx="101">
                  <c:v>722059</c:v>
                </c:pt>
                <c:pt idx="102">
                  <c:v>773474</c:v>
                </c:pt>
                <c:pt idx="103">
                  <c:v>801388</c:v>
                </c:pt>
                <c:pt idx="104">
                  <c:v>740534</c:v>
                </c:pt>
                <c:pt idx="105">
                  <c:v>893484</c:v>
                </c:pt>
                <c:pt idx="106">
                  <c:v>1033385</c:v>
                </c:pt>
                <c:pt idx="107">
                  <c:v>769469</c:v>
                </c:pt>
                <c:pt idx="108">
                  <c:v>805724</c:v>
                </c:pt>
                <c:pt idx="109">
                  <c:v>891021</c:v>
                </c:pt>
                <c:pt idx="110">
                  <c:v>775782</c:v>
                </c:pt>
                <c:pt idx="111">
                  <c:v>874806</c:v>
                </c:pt>
                <c:pt idx="112">
                  <c:v>914601</c:v>
                </c:pt>
                <c:pt idx="113">
                  <c:v>777914</c:v>
                </c:pt>
                <c:pt idx="114">
                  <c:v>952135</c:v>
                </c:pt>
                <c:pt idx="115">
                  <c:v>1088139</c:v>
                </c:pt>
                <c:pt idx="116">
                  <c:v>849634</c:v>
                </c:pt>
                <c:pt idx="117">
                  <c:v>1018687</c:v>
                </c:pt>
                <c:pt idx="118">
                  <c:v>1063376</c:v>
                </c:pt>
                <c:pt idx="119">
                  <c:v>787102</c:v>
                </c:pt>
                <c:pt idx="120">
                  <c:v>930098</c:v>
                </c:pt>
                <c:pt idx="121">
                  <c:v>1076982</c:v>
                </c:pt>
                <c:pt idx="122">
                  <c:v>855486</c:v>
                </c:pt>
                <c:pt idx="123">
                  <c:v>924956</c:v>
                </c:pt>
                <c:pt idx="124">
                  <c:v>997108</c:v>
                </c:pt>
                <c:pt idx="125">
                  <c:v>702585</c:v>
                </c:pt>
              </c:numCache>
            </c:numRef>
          </c:val>
          <c:smooth val="0"/>
          <c:extLst>
            <c:ext xmlns:c16="http://schemas.microsoft.com/office/drawing/2014/chart" uri="{C3380CC4-5D6E-409C-BE32-E72D297353CC}">
              <c16:uniqueId val="{00000004-310B-4F32-8E29-EA07511C47C5}"/>
            </c:ext>
          </c:extLst>
        </c:ser>
        <c:dLbls>
          <c:showLegendKey val="0"/>
          <c:showVal val="0"/>
          <c:showCatName val="0"/>
          <c:showSerName val="0"/>
          <c:showPercent val="0"/>
          <c:showBubbleSize val="0"/>
        </c:dLbls>
        <c:marker val="1"/>
        <c:smooth val="0"/>
        <c:axId val="241180032"/>
        <c:axId val="241178112"/>
      </c:lineChart>
      <c:dateAx>
        <c:axId val="241170304"/>
        <c:scaling>
          <c:orientation val="minMax"/>
          <c:min val="42339"/>
        </c:scaling>
        <c:delete val="0"/>
        <c:axPos val="b"/>
        <c:numFmt formatCode="mmm\-yy" sourceLinked="1"/>
        <c:majorTickMark val="out"/>
        <c:minorTickMark val="none"/>
        <c:tickLblPos val="nextTo"/>
        <c:txPr>
          <a:bodyPr/>
          <a:lstStyle/>
          <a:p>
            <a:pPr>
              <a:defRPr sz="800"/>
            </a:pPr>
            <a:endParaRPr lang="en-US"/>
          </a:p>
        </c:txPr>
        <c:crossAx val="241171840"/>
        <c:crosses val="autoZero"/>
        <c:auto val="1"/>
        <c:lblOffset val="100"/>
        <c:baseTimeUnit val="months"/>
      </c:dateAx>
      <c:valAx>
        <c:axId val="241171840"/>
        <c:scaling>
          <c:orientation val="minMax"/>
        </c:scaling>
        <c:delete val="0"/>
        <c:axPos val="l"/>
        <c:majorGridlines>
          <c:spPr>
            <a:ln w="6350" cap="flat" cmpd="sng" algn="ctr">
              <a:solidFill>
                <a:srgbClr val="DCDCDC"/>
              </a:solidFill>
              <a:prstDash val="solid"/>
              <a:miter lim="800000"/>
            </a:ln>
            <a:effectLst/>
          </c:spPr>
        </c:majorGridlines>
        <c:title>
          <c:tx>
            <c:rich>
              <a:bodyPr rot="-5400000" vert="horz"/>
              <a:lstStyle/>
              <a:p>
                <a:pPr algn="ctr" rtl="0">
                  <a:defRPr lang="en-US" sz="1000" b="0" i="0" u="none" strike="noStrike" kern="1200" baseline="0">
                    <a:solidFill>
                      <a:sysClr val="windowText" lastClr="000000"/>
                    </a:solidFill>
                    <a:latin typeface="+mn-lt"/>
                    <a:ea typeface="+mn-ea"/>
                    <a:cs typeface="Arial" panose="020B0604020202020204" pitchFamily="34" charset="0"/>
                  </a:defRPr>
                </a:pPr>
                <a:r>
                  <a:rPr lang="en-US" sz="1000" b="0" i="0" u="none" strike="noStrike" kern="1200" baseline="0">
                    <a:solidFill>
                      <a:sysClr val="windowText" lastClr="000000"/>
                    </a:solidFill>
                    <a:latin typeface="+mn-lt"/>
                    <a:ea typeface="+mn-ea"/>
                    <a:cs typeface="Arial" panose="020B0604020202020204" pitchFamily="34" charset="0"/>
                  </a:rPr>
                  <a:t>Traded Contracts, in millions</a:t>
                </a:r>
              </a:p>
            </c:rich>
          </c:tx>
          <c:layout>
            <c:manualLayout>
              <c:xMode val="edge"/>
              <c:yMode val="edge"/>
              <c:x val="1.6810999404479395E-2"/>
              <c:y val="0.23471188934842074"/>
            </c:manualLayout>
          </c:layout>
          <c:overlay val="0"/>
        </c:title>
        <c:numFmt formatCode="#,##0.0" sourceLinked="0"/>
        <c:majorTickMark val="out"/>
        <c:minorTickMark val="none"/>
        <c:tickLblPos val="nextTo"/>
        <c:spPr>
          <a:ln>
            <a:noFill/>
          </a:ln>
        </c:spPr>
        <c:txPr>
          <a:bodyPr/>
          <a:lstStyle/>
          <a:p>
            <a:pPr algn="ctr" rtl="0">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241170304"/>
        <c:crosses val="autoZero"/>
        <c:crossBetween val="between"/>
        <c:dispUnits>
          <c:builtInUnit val="millions"/>
        </c:dispUnits>
      </c:valAx>
      <c:valAx>
        <c:axId val="241178112"/>
        <c:scaling>
          <c:orientation val="minMax"/>
        </c:scaling>
        <c:delete val="0"/>
        <c:axPos val="r"/>
        <c:title>
          <c:tx>
            <c:rich>
              <a:bodyPr rot="-5400000" vert="horz"/>
              <a:lstStyle/>
              <a:p>
                <a:pPr algn="ctr" rtl="0">
                  <a:defRPr lang="en-US" sz="1000" b="0" i="0" u="none" strike="noStrike" kern="1200" baseline="0">
                    <a:solidFill>
                      <a:sysClr val="windowText" lastClr="000000"/>
                    </a:solidFill>
                    <a:latin typeface="+mn-lt"/>
                    <a:ea typeface="+mn-ea"/>
                    <a:cs typeface="Arial" panose="020B0604020202020204" pitchFamily="34" charset="0"/>
                  </a:defRPr>
                </a:pPr>
                <a:r>
                  <a:rPr lang="en-US" sz="1000" b="0" i="0" u="none" strike="noStrike" kern="1200" baseline="0">
                    <a:solidFill>
                      <a:sysClr val="windowText" lastClr="000000"/>
                    </a:solidFill>
                    <a:latin typeface="+mn-lt"/>
                    <a:ea typeface="+mn-ea"/>
                    <a:cs typeface="Arial" panose="020B0604020202020204" pitchFamily="34" charset="0"/>
                  </a:rPr>
                  <a:t>Open Interest, in thousands</a:t>
                </a:r>
              </a:p>
            </c:rich>
          </c:tx>
          <c:layout>
            <c:manualLayout>
              <c:xMode val="edge"/>
              <c:yMode val="edge"/>
              <c:x val="0.94612312998950465"/>
              <c:y val="0.24224768437479599"/>
            </c:manualLayout>
          </c:layout>
          <c:overlay val="0"/>
        </c:title>
        <c:numFmt formatCode="#,##0" sourceLinked="0"/>
        <c:majorTickMark val="out"/>
        <c:minorTickMark val="none"/>
        <c:tickLblPos val="nextTo"/>
        <c:spPr>
          <a:ln>
            <a:noFill/>
          </a:ln>
        </c:spPr>
        <c:txPr>
          <a:bodyPr/>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241180032"/>
        <c:crosses val="max"/>
        <c:crossBetween val="between"/>
        <c:dispUnits>
          <c:builtInUnit val="thousands"/>
        </c:dispUnits>
      </c:valAx>
      <c:dateAx>
        <c:axId val="241180032"/>
        <c:scaling>
          <c:orientation val="minMax"/>
        </c:scaling>
        <c:delete val="1"/>
        <c:axPos val="b"/>
        <c:numFmt formatCode="mmm\-yy" sourceLinked="1"/>
        <c:majorTickMark val="out"/>
        <c:minorTickMark val="none"/>
        <c:tickLblPos val="nextTo"/>
        <c:crossAx val="241178112"/>
        <c:crosses val="autoZero"/>
        <c:auto val="1"/>
        <c:lblOffset val="100"/>
        <c:baseTimeUnit val="months"/>
      </c:dateAx>
      <c:spPr>
        <a:noFill/>
        <a:ln w="12700" cap="flat" cmpd="sng" algn="ctr">
          <a:noFill/>
          <a:prstDash val="solid"/>
          <a:miter lim="800000"/>
        </a:ln>
        <a:effectLst/>
      </c:spPr>
    </c:plotArea>
    <c:legend>
      <c:legendPos val="b"/>
      <c:layout>
        <c:manualLayout>
          <c:xMode val="edge"/>
          <c:yMode val="edge"/>
          <c:x val="4.2101610575237076E-3"/>
          <c:y val="0.91545907251789593"/>
          <c:w val="0.99345478170670032"/>
          <c:h val="6.4777466542172424E-2"/>
        </c:manualLayout>
      </c:layout>
      <c:overlay val="0"/>
      <c:txPr>
        <a:bodyPr/>
        <a:lstStyle/>
        <a:p>
          <a:pPr>
            <a:defRPr sz="1000" b="0"/>
          </a:pPr>
          <a:endParaRPr lang="en-US"/>
        </a:p>
      </c:txPr>
    </c:legend>
    <c:plotVisOnly val="1"/>
    <c:dispBlanksAs val="gap"/>
    <c:showDLblsOverMax val="0"/>
  </c:chart>
  <c:spPr>
    <a:ln>
      <a:noFill/>
    </a:ln>
  </c:spPr>
  <c:txPr>
    <a:bodyPr/>
    <a:lstStyle/>
    <a:p>
      <a:pPr algn="ctr">
        <a:defRPr lang="en-US" sz="700" b="1" i="0" u="none" strike="noStrike" kern="1200" baseline="0">
          <a:solidFill>
            <a:sysClr val="windowText" lastClr="000000"/>
          </a:solidFill>
          <a:latin typeface="+mn-lt"/>
          <a:ea typeface="+mn-ea"/>
          <a:cs typeface="Arial" panose="020B0604020202020204" pitchFamily="34" charset="0"/>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9375891985327218E-2"/>
          <c:y val="3.8116286049493874E-2"/>
          <c:w val="0.87719651249057207"/>
          <c:h val="0.72914020418141279"/>
        </c:manualLayout>
      </c:layout>
      <c:barChart>
        <c:barDir val="col"/>
        <c:grouping val="stacked"/>
        <c:varyColors val="0"/>
        <c:ser>
          <c:idx val="0"/>
          <c:order val="0"/>
          <c:tx>
            <c:strRef>
              <c:f>'Sector Index'!$B$1:$C$1</c:f>
              <c:strCache>
                <c:ptCount val="1"/>
                <c:pt idx="0">
                  <c:v>EURO STOXX® Sector Index Futures</c:v>
                </c:pt>
              </c:strCache>
            </c:strRef>
          </c:tx>
          <c:spPr>
            <a:solidFill>
              <a:srgbClr val="201751"/>
            </a:solidFill>
            <a:ln>
              <a:noFill/>
            </a:ln>
            <a:effectLst/>
          </c:spPr>
          <c:invertIfNegative val="0"/>
          <c:cat>
            <c:numRef>
              <c:f>'Sector Index'!$A$3:$A$134</c:f>
              <c:numCache>
                <c:formatCode>mmm\-yy</c:formatCode>
                <c:ptCount val="132"/>
                <c:pt idx="0">
                  <c:v>40179</c:v>
                </c:pt>
                <c:pt idx="1">
                  <c:v>40210</c:v>
                </c:pt>
                <c:pt idx="2">
                  <c:v>40238</c:v>
                </c:pt>
                <c:pt idx="3">
                  <c:v>40269</c:v>
                </c:pt>
                <c:pt idx="4">
                  <c:v>40299</c:v>
                </c:pt>
                <c:pt idx="5">
                  <c:v>40330</c:v>
                </c:pt>
                <c:pt idx="6">
                  <c:v>40360</c:v>
                </c:pt>
                <c:pt idx="7">
                  <c:v>40391</c:v>
                </c:pt>
                <c:pt idx="8">
                  <c:v>40422</c:v>
                </c:pt>
                <c:pt idx="9">
                  <c:v>40452</c:v>
                </c:pt>
                <c:pt idx="10">
                  <c:v>40483</c:v>
                </c:pt>
                <c:pt idx="11">
                  <c:v>40513</c:v>
                </c:pt>
                <c:pt idx="12">
                  <c:v>40544</c:v>
                </c:pt>
                <c:pt idx="13">
                  <c:v>40575</c:v>
                </c:pt>
                <c:pt idx="14">
                  <c:v>40603</c:v>
                </c:pt>
                <c:pt idx="15">
                  <c:v>40634</c:v>
                </c:pt>
                <c:pt idx="16">
                  <c:v>40664</c:v>
                </c:pt>
                <c:pt idx="17">
                  <c:v>40695</c:v>
                </c:pt>
                <c:pt idx="18">
                  <c:v>40725</c:v>
                </c:pt>
                <c:pt idx="19">
                  <c:v>40756</c:v>
                </c:pt>
                <c:pt idx="20">
                  <c:v>40787</c:v>
                </c:pt>
                <c:pt idx="21">
                  <c:v>40817</c:v>
                </c:pt>
                <c:pt idx="22">
                  <c:v>40848</c:v>
                </c:pt>
                <c:pt idx="23">
                  <c:v>40878</c:v>
                </c:pt>
                <c:pt idx="24">
                  <c:v>40909</c:v>
                </c:pt>
                <c:pt idx="25">
                  <c:v>40940</c:v>
                </c:pt>
                <c:pt idx="26">
                  <c:v>40969</c:v>
                </c:pt>
                <c:pt idx="27">
                  <c:v>41000</c:v>
                </c:pt>
                <c:pt idx="28">
                  <c:v>41030</c:v>
                </c:pt>
                <c:pt idx="29">
                  <c:v>41061</c:v>
                </c:pt>
                <c:pt idx="30">
                  <c:v>41091</c:v>
                </c:pt>
                <c:pt idx="31">
                  <c:v>41122</c:v>
                </c:pt>
                <c:pt idx="32">
                  <c:v>41153</c:v>
                </c:pt>
                <c:pt idx="33">
                  <c:v>41183</c:v>
                </c:pt>
                <c:pt idx="34">
                  <c:v>41214</c:v>
                </c:pt>
                <c:pt idx="35">
                  <c:v>41244</c:v>
                </c:pt>
                <c:pt idx="36">
                  <c:v>41275</c:v>
                </c:pt>
                <c:pt idx="37">
                  <c:v>41306</c:v>
                </c:pt>
                <c:pt idx="38">
                  <c:v>41334</c:v>
                </c:pt>
                <c:pt idx="39">
                  <c:v>41365</c:v>
                </c:pt>
                <c:pt idx="40">
                  <c:v>41395</c:v>
                </c:pt>
                <c:pt idx="41">
                  <c:v>41426</c:v>
                </c:pt>
                <c:pt idx="42">
                  <c:v>41456</c:v>
                </c:pt>
                <c:pt idx="43">
                  <c:v>41487</c:v>
                </c:pt>
                <c:pt idx="44">
                  <c:v>41518</c:v>
                </c:pt>
                <c:pt idx="45">
                  <c:v>41548</c:v>
                </c:pt>
                <c:pt idx="46">
                  <c:v>41579</c:v>
                </c:pt>
                <c:pt idx="47">
                  <c:v>41609</c:v>
                </c:pt>
                <c:pt idx="48">
                  <c:v>41640</c:v>
                </c:pt>
                <c:pt idx="49">
                  <c:v>41671</c:v>
                </c:pt>
                <c:pt idx="50">
                  <c:v>41699</c:v>
                </c:pt>
                <c:pt idx="51">
                  <c:v>41730</c:v>
                </c:pt>
                <c:pt idx="52">
                  <c:v>41760</c:v>
                </c:pt>
                <c:pt idx="53">
                  <c:v>41791</c:v>
                </c:pt>
                <c:pt idx="54">
                  <c:v>41821</c:v>
                </c:pt>
                <c:pt idx="55">
                  <c:v>41852</c:v>
                </c:pt>
                <c:pt idx="56">
                  <c:v>41883</c:v>
                </c:pt>
                <c:pt idx="57">
                  <c:v>41913</c:v>
                </c:pt>
                <c:pt idx="58">
                  <c:v>41944</c:v>
                </c:pt>
                <c:pt idx="59">
                  <c:v>41974</c:v>
                </c:pt>
                <c:pt idx="60">
                  <c:v>42005</c:v>
                </c:pt>
                <c:pt idx="61">
                  <c:v>42036</c:v>
                </c:pt>
                <c:pt idx="62">
                  <c:v>42064</c:v>
                </c:pt>
                <c:pt idx="63">
                  <c:v>42095</c:v>
                </c:pt>
                <c:pt idx="64">
                  <c:v>42125</c:v>
                </c:pt>
                <c:pt idx="65">
                  <c:v>42156</c:v>
                </c:pt>
                <c:pt idx="66">
                  <c:v>42186</c:v>
                </c:pt>
                <c:pt idx="67">
                  <c:v>42217</c:v>
                </c:pt>
                <c:pt idx="68">
                  <c:v>42248</c:v>
                </c:pt>
                <c:pt idx="69">
                  <c:v>42278</c:v>
                </c:pt>
                <c:pt idx="70">
                  <c:v>42309</c:v>
                </c:pt>
                <c:pt idx="71">
                  <c:v>42339</c:v>
                </c:pt>
                <c:pt idx="72">
                  <c:v>42370</c:v>
                </c:pt>
                <c:pt idx="73">
                  <c:v>42401</c:v>
                </c:pt>
                <c:pt idx="74">
                  <c:v>42430</c:v>
                </c:pt>
                <c:pt idx="75">
                  <c:v>42461</c:v>
                </c:pt>
                <c:pt idx="76">
                  <c:v>42491</c:v>
                </c:pt>
                <c:pt idx="77">
                  <c:v>42522</c:v>
                </c:pt>
                <c:pt idx="78">
                  <c:v>42552</c:v>
                </c:pt>
                <c:pt idx="79">
                  <c:v>42583</c:v>
                </c:pt>
                <c:pt idx="80">
                  <c:v>42614</c:v>
                </c:pt>
                <c:pt idx="81">
                  <c:v>42644</c:v>
                </c:pt>
                <c:pt idx="82">
                  <c:v>42675</c:v>
                </c:pt>
                <c:pt idx="83">
                  <c:v>42705</c:v>
                </c:pt>
                <c:pt idx="84">
                  <c:v>42736</c:v>
                </c:pt>
                <c:pt idx="85">
                  <c:v>42767</c:v>
                </c:pt>
                <c:pt idx="86">
                  <c:v>42795</c:v>
                </c:pt>
                <c:pt idx="87">
                  <c:v>42826</c:v>
                </c:pt>
                <c:pt idx="88">
                  <c:v>42856</c:v>
                </c:pt>
                <c:pt idx="89">
                  <c:v>42887</c:v>
                </c:pt>
                <c:pt idx="90">
                  <c:v>42917</c:v>
                </c:pt>
                <c:pt idx="91">
                  <c:v>42948</c:v>
                </c:pt>
                <c:pt idx="92">
                  <c:v>42979</c:v>
                </c:pt>
                <c:pt idx="93">
                  <c:v>43009</c:v>
                </c:pt>
                <c:pt idx="94">
                  <c:v>43040</c:v>
                </c:pt>
                <c:pt idx="95">
                  <c:v>43070</c:v>
                </c:pt>
                <c:pt idx="96">
                  <c:v>43101</c:v>
                </c:pt>
                <c:pt idx="97">
                  <c:v>43132</c:v>
                </c:pt>
                <c:pt idx="98">
                  <c:v>43160</c:v>
                </c:pt>
                <c:pt idx="99">
                  <c:v>43191</c:v>
                </c:pt>
                <c:pt idx="100">
                  <c:v>43221</c:v>
                </c:pt>
                <c:pt idx="101">
                  <c:v>43252</c:v>
                </c:pt>
                <c:pt idx="102">
                  <c:v>43282</c:v>
                </c:pt>
                <c:pt idx="103">
                  <c:v>43313</c:v>
                </c:pt>
                <c:pt idx="104">
                  <c:v>43344</c:v>
                </c:pt>
                <c:pt idx="105">
                  <c:v>43374</c:v>
                </c:pt>
                <c:pt idx="106">
                  <c:v>43405</c:v>
                </c:pt>
                <c:pt idx="107">
                  <c:v>43435</c:v>
                </c:pt>
                <c:pt idx="108">
                  <c:v>43466</c:v>
                </c:pt>
                <c:pt idx="109">
                  <c:v>43497</c:v>
                </c:pt>
                <c:pt idx="110">
                  <c:v>43525</c:v>
                </c:pt>
                <c:pt idx="111">
                  <c:v>43556</c:v>
                </c:pt>
                <c:pt idx="112">
                  <c:v>43586</c:v>
                </c:pt>
                <c:pt idx="113">
                  <c:v>43617</c:v>
                </c:pt>
                <c:pt idx="114">
                  <c:v>43647</c:v>
                </c:pt>
                <c:pt idx="115">
                  <c:v>43678</c:v>
                </c:pt>
                <c:pt idx="116">
                  <c:v>43709</c:v>
                </c:pt>
                <c:pt idx="117">
                  <c:v>43739</c:v>
                </c:pt>
                <c:pt idx="118">
                  <c:v>43770</c:v>
                </c:pt>
                <c:pt idx="119">
                  <c:v>43800</c:v>
                </c:pt>
                <c:pt idx="120">
                  <c:v>43831</c:v>
                </c:pt>
                <c:pt idx="121">
                  <c:v>43862</c:v>
                </c:pt>
                <c:pt idx="122">
                  <c:v>43891</c:v>
                </c:pt>
                <c:pt idx="123">
                  <c:v>43922</c:v>
                </c:pt>
                <c:pt idx="124">
                  <c:v>43952</c:v>
                </c:pt>
                <c:pt idx="125">
                  <c:v>43983</c:v>
                </c:pt>
              </c:numCache>
            </c:numRef>
          </c:cat>
          <c:val>
            <c:numRef>
              <c:f>'Sector Index'!$B$3:$B$134</c:f>
              <c:numCache>
                <c:formatCode>_-* #,##0_-;\-* #,##0_-;_-* "-"??_-;_-@_-</c:formatCode>
                <c:ptCount val="132"/>
                <c:pt idx="0">
                  <c:v>86083</c:v>
                </c:pt>
                <c:pt idx="1">
                  <c:v>77641</c:v>
                </c:pt>
                <c:pt idx="2">
                  <c:v>250817</c:v>
                </c:pt>
                <c:pt idx="3">
                  <c:v>78859</c:v>
                </c:pt>
                <c:pt idx="4">
                  <c:v>188075</c:v>
                </c:pt>
                <c:pt idx="5">
                  <c:v>414892</c:v>
                </c:pt>
                <c:pt idx="6">
                  <c:v>126450</c:v>
                </c:pt>
                <c:pt idx="7">
                  <c:v>80142</c:v>
                </c:pt>
                <c:pt idx="8">
                  <c:v>362422</c:v>
                </c:pt>
                <c:pt idx="9">
                  <c:v>95774</c:v>
                </c:pt>
                <c:pt idx="10">
                  <c:v>146261</c:v>
                </c:pt>
                <c:pt idx="11">
                  <c:v>342338</c:v>
                </c:pt>
                <c:pt idx="12">
                  <c:v>299508</c:v>
                </c:pt>
                <c:pt idx="13">
                  <c:v>185182</c:v>
                </c:pt>
                <c:pt idx="14">
                  <c:v>740531</c:v>
                </c:pt>
                <c:pt idx="15">
                  <c:v>183689</c:v>
                </c:pt>
                <c:pt idx="16">
                  <c:v>180189</c:v>
                </c:pt>
                <c:pt idx="17">
                  <c:v>1071636</c:v>
                </c:pt>
                <c:pt idx="18">
                  <c:v>392807</c:v>
                </c:pt>
                <c:pt idx="19">
                  <c:v>332642</c:v>
                </c:pt>
                <c:pt idx="20">
                  <c:v>1168722</c:v>
                </c:pt>
                <c:pt idx="21">
                  <c:v>349961</c:v>
                </c:pt>
                <c:pt idx="22">
                  <c:v>330414</c:v>
                </c:pt>
                <c:pt idx="23">
                  <c:v>914360</c:v>
                </c:pt>
                <c:pt idx="24">
                  <c:v>556116</c:v>
                </c:pt>
                <c:pt idx="25">
                  <c:v>542418</c:v>
                </c:pt>
                <c:pt idx="26">
                  <c:v>1610451</c:v>
                </c:pt>
                <c:pt idx="27">
                  <c:v>658274</c:v>
                </c:pt>
                <c:pt idx="28">
                  <c:v>899286</c:v>
                </c:pt>
                <c:pt idx="29">
                  <c:v>1560628</c:v>
                </c:pt>
                <c:pt idx="30">
                  <c:v>585057</c:v>
                </c:pt>
                <c:pt idx="31">
                  <c:v>539453</c:v>
                </c:pt>
                <c:pt idx="32">
                  <c:v>1856957</c:v>
                </c:pt>
                <c:pt idx="33">
                  <c:v>426654</c:v>
                </c:pt>
                <c:pt idx="34">
                  <c:v>396977</c:v>
                </c:pt>
                <c:pt idx="35">
                  <c:v>1241998</c:v>
                </c:pt>
                <c:pt idx="36">
                  <c:v>702919</c:v>
                </c:pt>
                <c:pt idx="37">
                  <c:v>596552</c:v>
                </c:pt>
                <c:pt idx="38">
                  <c:v>1316061</c:v>
                </c:pt>
                <c:pt idx="39">
                  <c:v>715278</c:v>
                </c:pt>
                <c:pt idx="40">
                  <c:v>735772</c:v>
                </c:pt>
                <c:pt idx="41">
                  <c:v>1253274</c:v>
                </c:pt>
                <c:pt idx="42">
                  <c:v>857991</c:v>
                </c:pt>
                <c:pt idx="43">
                  <c:v>874699</c:v>
                </c:pt>
                <c:pt idx="44">
                  <c:v>1333718</c:v>
                </c:pt>
                <c:pt idx="45">
                  <c:v>936928</c:v>
                </c:pt>
                <c:pt idx="46">
                  <c:v>758632</c:v>
                </c:pt>
                <c:pt idx="47">
                  <c:v>1328318</c:v>
                </c:pt>
                <c:pt idx="48">
                  <c:v>1190049</c:v>
                </c:pt>
                <c:pt idx="49">
                  <c:v>816784</c:v>
                </c:pt>
                <c:pt idx="50">
                  <c:v>1603563</c:v>
                </c:pt>
                <c:pt idx="51">
                  <c:v>1028796</c:v>
                </c:pt>
                <c:pt idx="52">
                  <c:v>1123011</c:v>
                </c:pt>
                <c:pt idx="53">
                  <c:v>2211032</c:v>
                </c:pt>
                <c:pt idx="54">
                  <c:v>1509291</c:v>
                </c:pt>
                <c:pt idx="55">
                  <c:v>1231094</c:v>
                </c:pt>
                <c:pt idx="56">
                  <c:v>3018945</c:v>
                </c:pt>
                <c:pt idx="57">
                  <c:v>2764084</c:v>
                </c:pt>
                <c:pt idx="58">
                  <c:v>1818699</c:v>
                </c:pt>
                <c:pt idx="59">
                  <c:v>2928944</c:v>
                </c:pt>
                <c:pt idx="60">
                  <c:v>2313530</c:v>
                </c:pt>
                <c:pt idx="61">
                  <c:v>2066823</c:v>
                </c:pt>
                <c:pt idx="62">
                  <c:v>3183183</c:v>
                </c:pt>
                <c:pt idx="63">
                  <c:v>1408607</c:v>
                </c:pt>
                <c:pt idx="64">
                  <c:v>1292646</c:v>
                </c:pt>
                <c:pt idx="65">
                  <c:v>3651280</c:v>
                </c:pt>
                <c:pt idx="66">
                  <c:v>1500222</c:v>
                </c:pt>
                <c:pt idx="67">
                  <c:v>1513748</c:v>
                </c:pt>
                <c:pt idx="68">
                  <c:v>3249631</c:v>
                </c:pt>
                <c:pt idx="69">
                  <c:v>1181213</c:v>
                </c:pt>
                <c:pt idx="70">
                  <c:v>1305600</c:v>
                </c:pt>
                <c:pt idx="71">
                  <c:v>3041472</c:v>
                </c:pt>
                <c:pt idx="72">
                  <c:v>2296916</c:v>
                </c:pt>
                <c:pt idx="73">
                  <c:v>3636675</c:v>
                </c:pt>
                <c:pt idx="74" formatCode="#,##0">
                  <c:v>5931036</c:v>
                </c:pt>
                <c:pt idx="75">
                  <c:v>2546153</c:v>
                </c:pt>
                <c:pt idx="76">
                  <c:v>2380330</c:v>
                </c:pt>
                <c:pt idx="77">
                  <c:v>5971161</c:v>
                </c:pt>
                <c:pt idx="78">
                  <c:v>3125146</c:v>
                </c:pt>
                <c:pt idx="79">
                  <c:v>2075576</c:v>
                </c:pt>
                <c:pt idx="80">
                  <c:v>5157528</c:v>
                </c:pt>
                <c:pt idx="81">
                  <c:v>2959972</c:v>
                </c:pt>
                <c:pt idx="82">
                  <c:v>3390154</c:v>
                </c:pt>
                <c:pt idx="83">
                  <c:v>5230851</c:v>
                </c:pt>
                <c:pt idx="84">
                  <c:v>2954230</c:v>
                </c:pt>
                <c:pt idx="85">
                  <c:v>3377118</c:v>
                </c:pt>
                <c:pt idx="86">
                  <c:v>7844314</c:v>
                </c:pt>
                <c:pt idx="87">
                  <c:v>4376781</c:v>
                </c:pt>
                <c:pt idx="88">
                  <c:v>5156988</c:v>
                </c:pt>
                <c:pt idx="89">
                  <c:v>8043063</c:v>
                </c:pt>
                <c:pt idx="90">
                  <c:v>2866243</c:v>
                </c:pt>
                <c:pt idx="91">
                  <c:v>2818940</c:v>
                </c:pt>
                <c:pt idx="92">
                  <c:v>6452189</c:v>
                </c:pt>
                <c:pt idx="93">
                  <c:v>3002762</c:v>
                </c:pt>
                <c:pt idx="94">
                  <c:v>3701705</c:v>
                </c:pt>
                <c:pt idx="95">
                  <c:v>6380846</c:v>
                </c:pt>
                <c:pt idx="96">
                  <c:v>3610492</c:v>
                </c:pt>
                <c:pt idx="97">
                  <c:v>4156672</c:v>
                </c:pt>
                <c:pt idx="98">
                  <c:v>9596238</c:v>
                </c:pt>
                <c:pt idx="99">
                  <c:v>3106423</c:v>
                </c:pt>
                <c:pt idx="100">
                  <c:v>5929274</c:v>
                </c:pt>
                <c:pt idx="101">
                  <c:v>10506629</c:v>
                </c:pt>
                <c:pt idx="102">
                  <c:v>3714972</c:v>
                </c:pt>
                <c:pt idx="103">
                  <c:v>4383152</c:v>
                </c:pt>
                <c:pt idx="104">
                  <c:v>10617233</c:v>
                </c:pt>
                <c:pt idx="105">
                  <c:v>6878423</c:v>
                </c:pt>
                <c:pt idx="106">
                  <c:v>3703363</c:v>
                </c:pt>
                <c:pt idx="107">
                  <c:v>8815237</c:v>
                </c:pt>
                <c:pt idx="108">
                  <c:v>4655279</c:v>
                </c:pt>
                <c:pt idx="109">
                  <c:v>5168790</c:v>
                </c:pt>
                <c:pt idx="110">
                  <c:v>11009922</c:v>
                </c:pt>
                <c:pt idx="111">
                  <c:v>4946781</c:v>
                </c:pt>
                <c:pt idx="112">
                  <c:v>4978692</c:v>
                </c:pt>
                <c:pt idx="113">
                  <c:v>9821119</c:v>
                </c:pt>
                <c:pt idx="114">
                  <c:v>5102372</c:v>
                </c:pt>
                <c:pt idx="115">
                  <c:v>5834768</c:v>
                </c:pt>
                <c:pt idx="116">
                  <c:v>10978228</c:v>
                </c:pt>
                <c:pt idx="117" formatCode="#,##0;\(#,##0\)">
                  <c:v>5957546</c:v>
                </c:pt>
                <c:pt idx="118" formatCode="#,##0;\(#,##0\)">
                  <c:v>5063966</c:v>
                </c:pt>
                <c:pt idx="119" formatCode="#,##0;\(#,##0\)">
                  <c:v>9658062</c:v>
                </c:pt>
                <c:pt idx="120" formatCode="#,##0;\(#,##0\)">
                  <c:v>5422858</c:v>
                </c:pt>
                <c:pt idx="121" formatCode="#,##0;\(#,##0\)">
                  <c:v>7264625</c:v>
                </c:pt>
                <c:pt idx="122" formatCode="#,##0;\(#,##0\)">
                  <c:v>15778260</c:v>
                </c:pt>
                <c:pt idx="123" formatCode="#,##0;\(#,##0\)">
                  <c:v>5062833</c:v>
                </c:pt>
                <c:pt idx="124" formatCode="#,##0;\(#,##0\)">
                  <c:v>6171419</c:v>
                </c:pt>
                <c:pt idx="125" formatCode="#,##0;\(#,##0\)">
                  <c:v>12853382</c:v>
                </c:pt>
              </c:numCache>
            </c:numRef>
          </c:val>
          <c:extLst>
            <c:ext xmlns:c16="http://schemas.microsoft.com/office/drawing/2014/chart" uri="{C3380CC4-5D6E-409C-BE32-E72D297353CC}">
              <c16:uniqueId val="{00000000-0220-432B-994A-C91787603D94}"/>
            </c:ext>
          </c:extLst>
        </c:ser>
        <c:ser>
          <c:idx val="1"/>
          <c:order val="1"/>
          <c:tx>
            <c:strRef>
              <c:f>'Sector Index'!$D$1:$E$1</c:f>
              <c:strCache>
                <c:ptCount val="1"/>
                <c:pt idx="0">
                  <c:v>EURO STOXX® Sector Index Options</c:v>
                </c:pt>
              </c:strCache>
            </c:strRef>
          </c:tx>
          <c:spPr>
            <a:solidFill>
              <a:srgbClr val="00CE7D"/>
            </a:solidFill>
            <a:ln>
              <a:noFill/>
            </a:ln>
            <a:effectLst/>
          </c:spPr>
          <c:invertIfNegative val="0"/>
          <c:cat>
            <c:numRef>
              <c:f>'Sector Index'!$A$3:$A$134</c:f>
              <c:numCache>
                <c:formatCode>mmm\-yy</c:formatCode>
                <c:ptCount val="132"/>
                <c:pt idx="0">
                  <c:v>40179</c:v>
                </c:pt>
                <c:pt idx="1">
                  <c:v>40210</c:v>
                </c:pt>
                <c:pt idx="2">
                  <c:v>40238</c:v>
                </c:pt>
                <c:pt idx="3">
                  <c:v>40269</c:v>
                </c:pt>
                <c:pt idx="4">
                  <c:v>40299</c:v>
                </c:pt>
                <c:pt idx="5">
                  <c:v>40330</c:v>
                </c:pt>
                <c:pt idx="6">
                  <c:v>40360</c:v>
                </c:pt>
                <c:pt idx="7">
                  <c:v>40391</c:v>
                </c:pt>
                <c:pt idx="8">
                  <c:v>40422</c:v>
                </c:pt>
                <c:pt idx="9">
                  <c:v>40452</c:v>
                </c:pt>
                <c:pt idx="10">
                  <c:v>40483</c:v>
                </c:pt>
                <c:pt idx="11">
                  <c:v>40513</c:v>
                </c:pt>
                <c:pt idx="12">
                  <c:v>40544</c:v>
                </c:pt>
                <c:pt idx="13">
                  <c:v>40575</c:v>
                </c:pt>
                <c:pt idx="14">
                  <c:v>40603</c:v>
                </c:pt>
                <c:pt idx="15">
                  <c:v>40634</c:v>
                </c:pt>
                <c:pt idx="16">
                  <c:v>40664</c:v>
                </c:pt>
                <c:pt idx="17">
                  <c:v>40695</c:v>
                </c:pt>
                <c:pt idx="18">
                  <c:v>40725</c:v>
                </c:pt>
                <c:pt idx="19">
                  <c:v>40756</c:v>
                </c:pt>
                <c:pt idx="20">
                  <c:v>40787</c:v>
                </c:pt>
                <c:pt idx="21">
                  <c:v>40817</c:v>
                </c:pt>
                <c:pt idx="22">
                  <c:v>40848</c:v>
                </c:pt>
                <c:pt idx="23">
                  <c:v>40878</c:v>
                </c:pt>
                <c:pt idx="24">
                  <c:v>40909</c:v>
                </c:pt>
                <c:pt idx="25">
                  <c:v>40940</c:v>
                </c:pt>
                <c:pt idx="26">
                  <c:v>40969</c:v>
                </c:pt>
                <c:pt idx="27">
                  <c:v>41000</c:v>
                </c:pt>
                <c:pt idx="28">
                  <c:v>41030</c:v>
                </c:pt>
                <c:pt idx="29">
                  <c:v>41061</c:v>
                </c:pt>
                <c:pt idx="30">
                  <c:v>41091</c:v>
                </c:pt>
                <c:pt idx="31">
                  <c:v>41122</c:v>
                </c:pt>
                <c:pt idx="32">
                  <c:v>41153</c:v>
                </c:pt>
                <c:pt idx="33">
                  <c:v>41183</c:v>
                </c:pt>
                <c:pt idx="34">
                  <c:v>41214</c:v>
                </c:pt>
                <c:pt idx="35">
                  <c:v>41244</c:v>
                </c:pt>
                <c:pt idx="36">
                  <c:v>41275</c:v>
                </c:pt>
                <c:pt idx="37">
                  <c:v>41306</c:v>
                </c:pt>
                <c:pt idx="38">
                  <c:v>41334</c:v>
                </c:pt>
                <c:pt idx="39">
                  <c:v>41365</c:v>
                </c:pt>
                <c:pt idx="40">
                  <c:v>41395</c:v>
                </c:pt>
                <c:pt idx="41">
                  <c:v>41426</c:v>
                </c:pt>
                <c:pt idx="42">
                  <c:v>41456</c:v>
                </c:pt>
                <c:pt idx="43">
                  <c:v>41487</c:v>
                </c:pt>
                <c:pt idx="44">
                  <c:v>41518</c:v>
                </c:pt>
                <c:pt idx="45">
                  <c:v>41548</c:v>
                </c:pt>
                <c:pt idx="46">
                  <c:v>41579</c:v>
                </c:pt>
                <c:pt idx="47">
                  <c:v>41609</c:v>
                </c:pt>
                <c:pt idx="48">
                  <c:v>41640</c:v>
                </c:pt>
                <c:pt idx="49">
                  <c:v>41671</c:v>
                </c:pt>
                <c:pt idx="50">
                  <c:v>41699</c:v>
                </c:pt>
                <c:pt idx="51">
                  <c:v>41730</c:v>
                </c:pt>
                <c:pt idx="52">
                  <c:v>41760</c:v>
                </c:pt>
                <c:pt idx="53">
                  <c:v>41791</c:v>
                </c:pt>
                <c:pt idx="54">
                  <c:v>41821</c:v>
                </c:pt>
                <c:pt idx="55">
                  <c:v>41852</c:v>
                </c:pt>
                <c:pt idx="56">
                  <c:v>41883</c:v>
                </c:pt>
                <c:pt idx="57">
                  <c:v>41913</c:v>
                </c:pt>
                <c:pt idx="58">
                  <c:v>41944</c:v>
                </c:pt>
                <c:pt idx="59">
                  <c:v>41974</c:v>
                </c:pt>
                <c:pt idx="60">
                  <c:v>42005</c:v>
                </c:pt>
                <c:pt idx="61">
                  <c:v>42036</c:v>
                </c:pt>
                <c:pt idx="62">
                  <c:v>42064</c:v>
                </c:pt>
                <c:pt idx="63">
                  <c:v>42095</c:v>
                </c:pt>
                <c:pt idx="64">
                  <c:v>42125</c:v>
                </c:pt>
                <c:pt idx="65">
                  <c:v>42156</c:v>
                </c:pt>
                <c:pt idx="66">
                  <c:v>42186</c:v>
                </c:pt>
                <c:pt idx="67">
                  <c:v>42217</c:v>
                </c:pt>
                <c:pt idx="68">
                  <c:v>42248</c:v>
                </c:pt>
                <c:pt idx="69">
                  <c:v>42278</c:v>
                </c:pt>
                <c:pt idx="70">
                  <c:v>42309</c:v>
                </c:pt>
                <c:pt idx="71">
                  <c:v>42339</c:v>
                </c:pt>
                <c:pt idx="72">
                  <c:v>42370</c:v>
                </c:pt>
                <c:pt idx="73">
                  <c:v>42401</c:v>
                </c:pt>
                <c:pt idx="74">
                  <c:v>42430</c:v>
                </c:pt>
                <c:pt idx="75">
                  <c:v>42461</c:v>
                </c:pt>
                <c:pt idx="76">
                  <c:v>42491</c:v>
                </c:pt>
                <c:pt idx="77">
                  <c:v>42522</c:v>
                </c:pt>
                <c:pt idx="78">
                  <c:v>42552</c:v>
                </c:pt>
                <c:pt idx="79">
                  <c:v>42583</c:v>
                </c:pt>
                <c:pt idx="80">
                  <c:v>42614</c:v>
                </c:pt>
                <c:pt idx="81">
                  <c:v>42644</c:v>
                </c:pt>
                <c:pt idx="82">
                  <c:v>42675</c:v>
                </c:pt>
                <c:pt idx="83">
                  <c:v>42705</c:v>
                </c:pt>
                <c:pt idx="84">
                  <c:v>42736</c:v>
                </c:pt>
                <c:pt idx="85">
                  <c:v>42767</c:v>
                </c:pt>
                <c:pt idx="86">
                  <c:v>42795</c:v>
                </c:pt>
                <c:pt idx="87">
                  <c:v>42826</c:v>
                </c:pt>
                <c:pt idx="88">
                  <c:v>42856</c:v>
                </c:pt>
                <c:pt idx="89">
                  <c:v>42887</c:v>
                </c:pt>
                <c:pt idx="90">
                  <c:v>42917</c:v>
                </c:pt>
                <c:pt idx="91">
                  <c:v>42948</c:v>
                </c:pt>
                <c:pt idx="92">
                  <c:v>42979</c:v>
                </c:pt>
                <c:pt idx="93">
                  <c:v>43009</c:v>
                </c:pt>
                <c:pt idx="94">
                  <c:v>43040</c:v>
                </c:pt>
                <c:pt idx="95">
                  <c:v>43070</c:v>
                </c:pt>
                <c:pt idx="96">
                  <c:v>43101</c:v>
                </c:pt>
                <c:pt idx="97">
                  <c:v>43132</c:v>
                </c:pt>
                <c:pt idx="98">
                  <c:v>43160</c:v>
                </c:pt>
                <c:pt idx="99">
                  <c:v>43191</c:v>
                </c:pt>
                <c:pt idx="100">
                  <c:v>43221</c:v>
                </c:pt>
                <c:pt idx="101">
                  <c:v>43252</c:v>
                </c:pt>
                <c:pt idx="102">
                  <c:v>43282</c:v>
                </c:pt>
                <c:pt idx="103">
                  <c:v>43313</c:v>
                </c:pt>
                <c:pt idx="104">
                  <c:v>43344</c:v>
                </c:pt>
                <c:pt idx="105">
                  <c:v>43374</c:v>
                </c:pt>
                <c:pt idx="106">
                  <c:v>43405</c:v>
                </c:pt>
                <c:pt idx="107">
                  <c:v>43435</c:v>
                </c:pt>
                <c:pt idx="108">
                  <c:v>43466</c:v>
                </c:pt>
                <c:pt idx="109">
                  <c:v>43497</c:v>
                </c:pt>
                <c:pt idx="110">
                  <c:v>43525</c:v>
                </c:pt>
                <c:pt idx="111">
                  <c:v>43556</c:v>
                </c:pt>
                <c:pt idx="112">
                  <c:v>43586</c:v>
                </c:pt>
                <c:pt idx="113">
                  <c:v>43617</c:v>
                </c:pt>
                <c:pt idx="114">
                  <c:v>43647</c:v>
                </c:pt>
                <c:pt idx="115">
                  <c:v>43678</c:v>
                </c:pt>
                <c:pt idx="116">
                  <c:v>43709</c:v>
                </c:pt>
                <c:pt idx="117">
                  <c:v>43739</c:v>
                </c:pt>
                <c:pt idx="118">
                  <c:v>43770</c:v>
                </c:pt>
                <c:pt idx="119">
                  <c:v>43800</c:v>
                </c:pt>
                <c:pt idx="120">
                  <c:v>43831</c:v>
                </c:pt>
                <c:pt idx="121">
                  <c:v>43862</c:v>
                </c:pt>
                <c:pt idx="122">
                  <c:v>43891</c:v>
                </c:pt>
                <c:pt idx="123">
                  <c:v>43922</c:v>
                </c:pt>
                <c:pt idx="124">
                  <c:v>43952</c:v>
                </c:pt>
                <c:pt idx="125">
                  <c:v>43983</c:v>
                </c:pt>
              </c:numCache>
            </c:numRef>
          </c:cat>
          <c:val>
            <c:numRef>
              <c:f>'Sector Index'!$D$3:$D$134</c:f>
              <c:numCache>
                <c:formatCode>_-* #,##0_-;\-* #,##0_-;_-* "-"??_-;_-@_-</c:formatCode>
                <c:ptCount val="132"/>
                <c:pt idx="0">
                  <c:v>5900</c:v>
                </c:pt>
                <c:pt idx="1">
                  <c:v>3155</c:v>
                </c:pt>
                <c:pt idx="2">
                  <c:v>18867</c:v>
                </c:pt>
                <c:pt idx="3">
                  <c:v>16105</c:v>
                </c:pt>
                <c:pt idx="4">
                  <c:v>74160</c:v>
                </c:pt>
                <c:pt idx="5">
                  <c:v>51867</c:v>
                </c:pt>
                <c:pt idx="6">
                  <c:v>50008</c:v>
                </c:pt>
                <c:pt idx="7">
                  <c:v>11213</c:v>
                </c:pt>
                <c:pt idx="8">
                  <c:v>13249</c:v>
                </c:pt>
                <c:pt idx="9">
                  <c:v>8142</c:v>
                </c:pt>
                <c:pt idx="10">
                  <c:v>97552</c:v>
                </c:pt>
                <c:pt idx="11">
                  <c:v>109404</c:v>
                </c:pt>
                <c:pt idx="12">
                  <c:v>61461</c:v>
                </c:pt>
                <c:pt idx="13">
                  <c:v>139234</c:v>
                </c:pt>
                <c:pt idx="14">
                  <c:v>194795</c:v>
                </c:pt>
                <c:pt idx="15">
                  <c:v>146126</c:v>
                </c:pt>
                <c:pt idx="16">
                  <c:v>190228</c:v>
                </c:pt>
                <c:pt idx="17">
                  <c:v>215553</c:v>
                </c:pt>
                <c:pt idx="18">
                  <c:v>189990</c:v>
                </c:pt>
                <c:pt idx="19">
                  <c:v>119854</c:v>
                </c:pt>
                <c:pt idx="20">
                  <c:v>146495</c:v>
                </c:pt>
                <c:pt idx="21">
                  <c:v>214906</c:v>
                </c:pt>
                <c:pt idx="22">
                  <c:v>160631</c:v>
                </c:pt>
                <c:pt idx="23">
                  <c:v>171819</c:v>
                </c:pt>
                <c:pt idx="24">
                  <c:v>490817</c:v>
                </c:pt>
                <c:pt idx="25">
                  <c:v>486196</c:v>
                </c:pt>
                <c:pt idx="26">
                  <c:v>574287</c:v>
                </c:pt>
                <c:pt idx="27">
                  <c:v>486501</c:v>
                </c:pt>
                <c:pt idx="28">
                  <c:v>375139</c:v>
                </c:pt>
                <c:pt idx="29">
                  <c:v>475191</c:v>
                </c:pt>
                <c:pt idx="30">
                  <c:v>160393</c:v>
                </c:pt>
                <c:pt idx="31">
                  <c:v>148006</c:v>
                </c:pt>
                <c:pt idx="32">
                  <c:v>289952</c:v>
                </c:pt>
                <c:pt idx="33">
                  <c:v>202933</c:v>
                </c:pt>
                <c:pt idx="34">
                  <c:v>110816</c:v>
                </c:pt>
                <c:pt idx="35">
                  <c:v>176531</c:v>
                </c:pt>
                <c:pt idx="36">
                  <c:v>304480</c:v>
                </c:pt>
                <c:pt idx="37">
                  <c:v>274509</c:v>
                </c:pt>
                <c:pt idx="38">
                  <c:v>351373</c:v>
                </c:pt>
                <c:pt idx="39">
                  <c:v>442972</c:v>
                </c:pt>
                <c:pt idx="40">
                  <c:v>1131874</c:v>
                </c:pt>
                <c:pt idx="41">
                  <c:v>614018</c:v>
                </c:pt>
                <c:pt idx="42">
                  <c:v>895704</c:v>
                </c:pt>
                <c:pt idx="43">
                  <c:v>1138721</c:v>
                </c:pt>
                <c:pt idx="44">
                  <c:v>1159634</c:v>
                </c:pt>
                <c:pt idx="45">
                  <c:v>1034143</c:v>
                </c:pt>
                <c:pt idx="46">
                  <c:v>851410</c:v>
                </c:pt>
                <c:pt idx="47">
                  <c:v>542161</c:v>
                </c:pt>
                <c:pt idx="48">
                  <c:v>1393338</c:v>
                </c:pt>
                <c:pt idx="49">
                  <c:v>911703</c:v>
                </c:pt>
                <c:pt idx="50">
                  <c:v>721942</c:v>
                </c:pt>
                <c:pt idx="51">
                  <c:v>535521</c:v>
                </c:pt>
                <c:pt idx="52">
                  <c:v>726038</c:v>
                </c:pt>
                <c:pt idx="53">
                  <c:v>825589</c:v>
                </c:pt>
                <c:pt idx="54">
                  <c:v>1110998</c:v>
                </c:pt>
                <c:pt idx="55">
                  <c:v>797094</c:v>
                </c:pt>
                <c:pt idx="56">
                  <c:v>1500110</c:v>
                </c:pt>
                <c:pt idx="57">
                  <c:v>1806465</c:v>
                </c:pt>
                <c:pt idx="58">
                  <c:v>1343512</c:v>
                </c:pt>
                <c:pt idx="59">
                  <c:v>749378</c:v>
                </c:pt>
                <c:pt idx="60">
                  <c:v>1416143</c:v>
                </c:pt>
                <c:pt idx="61">
                  <c:v>1853650</c:v>
                </c:pt>
                <c:pt idx="62">
                  <c:v>1021229</c:v>
                </c:pt>
                <c:pt idx="63">
                  <c:v>800265</c:v>
                </c:pt>
                <c:pt idx="64">
                  <c:v>907071</c:v>
                </c:pt>
                <c:pt idx="65">
                  <c:v>998294</c:v>
                </c:pt>
                <c:pt idx="66">
                  <c:v>1306770</c:v>
                </c:pt>
                <c:pt idx="67">
                  <c:v>499469</c:v>
                </c:pt>
                <c:pt idx="68">
                  <c:v>679204</c:v>
                </c:pt>
                <c:pt idx="69">
                  <c:v>408251</c:v>
                </c:pt>
                <c:pt idx="70">
                  <c:v>826446</c:v>
                </c:pt>
                <c:pt idx="71">
                  <c:v>534614</c:v>
                </c:pt>
                <c:pt idx="72">
                  <c:v>1213072</c:v>
                </c:pt>
                <c:pt idx="73">
                  <c:v>2323526</c:v>
                </c:pt>
                <c:pt idx="74" formatCode="#,##0">
                  <c:v>1829615</c:v>
                </c:pt>
                <c:pt idx="75">
                  <c:v>1754628</c:v>
                </c:pt>
                <c:pt idx="76">
                  <c:v>1282663</c:v>
                </c:pt>
                <c:pt idx="77">
                  <c:v>2387613</c:v>
                </c:pt>
                <c:pt idx="78">
                  <c:v>4238898</c:v>
                </c:pt>
                <c:pt idx="79">
                  <c:v>1832878</c:v>
                </c:pt>
                <c:pt idx="80">
                  <c:v>2353389</c:v>
                </c:pt>
                <c:pt idx="81">
                  <c:v>2621891</c:v>
                </c:pt>
                <c:pt idx="82">
                  <c:v>3327148</c:v>
                </c:pt>
                <c:pt idx="83">
                  <c:v>2872205</c:v>
                </c:pt>
                <c:pt idx="84">
                  <c:v>1969310</c:v>
                </c:pt>
                <c:pt idx="85">
                  <c:v>1804620</c:v>
                </c:pt>
                <c:pt idx="86">
                  <c:v>5132365</c:v>
                </c:pt>
                <c:pt idx="87">
                  <c:v>5514579</c:v>
                </c:pt>
                <c:pt idx="88">
                  <c:v>4667326</c:v>
                </c:pt>
                <c:pt idx="89">
                  <c:v>2650478</c:v>
                </c:pt>
                <c:pt idx="90">
                  <c:v>1493424</c:v>
                </c:pt>
                <c:pt idx="91">
                  <c:v>1538782</c:v>
                </c:pt>
                <c:pt idx="92">
                  <c:v>2213786</c:v>
                </c:pt>
                <c:pt idx="93">
                  <c:v>2919658</c:v>
                </c:pt>
                <c:pt idx="94">
                  <c:v>2679124</c:v>
                </c:pt>
                <c:pt idx="95">
                  <c:v>1556706</c:v>
                </c:pt>
                <c:pt idx="96">
                  <c:v>3988672</c:v>
                </c:pt>
                <c:pt idx="97">
                  <c:v>3612746</c:v>
                </c:pt>
                <c:pt idx="98">
                  <c:v>3501379</c:v>
                </c:pt>
                <c:pt idx="99">
                  <c:v>2848003</c:v>
                </c:pt>
                <c:pt idx="100">
                  <c:v>4209061</c:v>
                </c:pt>
                <c:pt idx="101">
                  <c:v>3387832</c:v>
                </c:pt>
                <c:pt idx="102">
                  <c:v>4330680</c:v>
                </c:pt>
                <c:pt idx="103">
                  <c:v>3589988</c:v>
                </c:pt>
                <c:pt idx="104">
                  <c:v>6167572</c:v>
                </c:pt>
                <c:pt idx="105">
                  <c:v>5715268</c:v>
                </c:pt>
                <c:pt idx="106">
                  <c:v>2168393</c:v>
                </c:pt>
                <c:pt idx="107">
                  <c:v>3745218</c:v>
                </c:pt>
                <c:pt idx="108">
                  <c:v>4781425</c:v>
                </c:pt>
                <c:pt idx="109">
                  <c:v>5515952</c:v>
                </c:pt>
                <c:pt idx="110">
                  <c:v>7073115</c:v>
                </c:pt>
                <c:pt idx="111">
                  <c:v>6728377</c:v>
                </c:pt>
                <c:pt idx="112">
                  <c:v>3933850</c:v>
                </c:pt>
                <c:pt idx="113">
                  <c:v>3270629</c:v>
                </c:pt>
                <c:pt idx="114">
                  <c:v>3612269</c:v>
                </c:pt>
                <c:pt idx="115">
                  <c:v>4390835</c:v>
                </c:pt>
                <c:pt idx="116">
                  <c:v>5505066</c:v>
                </c:pt>
                <c:pt idx="117" formatCode="#,##0;\(#,##0\)">
                  <c:v>5498709</c:v>
                </c:pt>
                <c:pt idx="118" formatCode="#,##0;\(#,##0\)">
                  <c:v>4844529</c:v>
                </c:pt>
                <c:pt idx="119" formatCode="#,##0;\(#,##0\)">
                  <c:v>3722806</c:v>
                </c:pt>
                <c:pt idx="120" formatCode="#,##0;\(#,##0\)">
                  <c:v>4803673</c:v>
                </c:pt>
                <c:pt idx="121" formatCode="#,##0;\(#,##0\)">
                  <c:v>6146957</c:v>
                </c:pt>
                <c:pt idx="122" formatCode="#,##0;\(#,##0\)">
                  <c:v>6164504</c:v>
                </c:pt>
                <c:pt idx="123" formatCode="#,##0;\(#,##0\)">
                  <c:v>2829900</c:v>
                </c:pt>
                <c:pt idx="124" formatCode="#,##0;\(#,##0\)">
                  <c:v>3408359</c:v>
                </c:pt>
                <c:pt idx="125" formatCode="#,##0;\(#,##0\)">
                  <c:v>5400757</c:v>
                </c:pt>
              </c:numCache>
            </c:numRef>
          </c:val>
          <c:extLst>
            <c:ext xmlns:c16="http://schemas.microsoft.com/office/drawing/2014/chart" uri="{C3380CC4-5D6E-409C-BE32-E72D297353CC}">
              <c16:uniqueId val="{00000001-0220-432B-994A-C91787603D94}"/>
            </c:ext>
          </c:extLst>
        </c:ser>
        <c:dLbls>
          <c:showLegendKey val="0"/>
          <c:showVal val="0"/>
          <c:showCatName val="0"/>
          <c:showSerName val="0"/>
          <c:showPercent val="0"/>
          <c:showBubbleSize val="0"/>
        </c:dLbls>
        <c:gapWidth val="75"/>
        <c:overlap val="100"/>
        <c:axId val="494503104"/>
        <c:axId val="494494576"/>
      </c:barChart>
      <c:lineChart>
        <c:grouping val="standard"/>
        <c:varyColors val="0"/>
        <c:ser>
          <c:idx val="2"/>
          <c:order val="2"/>
          <c:tx>
            <c:strRef>
              <c:f>'Sector Index'!$E$2</c:f>
              <c:strCache>
                <c:ptCount val="1"/>
                <c:pt idx="0">
                  <c:v>Open Interest</c:v>
                </c:pt>
              </c:strCache>
            </c:strRef>
          </c:tx>
          <c:spPr>
            <a:ln w="28575" cap="rnd">
              <a:solidFill>
                <a:srgbClr val="868686"/>
              </a:solidFill>
              <a:round/>
            </a:ln>
            <a:effectLst/>
          </c:spPr>
          <c:marker>
            <c:symbol val="none"/>
          </c:marker>
          <c:cat>
            <c:numRef>
              <c:f>'Sector Index'!$A$3:$A$134</c:f>
              <c:numCache>
                <c:formatCode>mmm\-yy</c:formatCode>
                <c:ptCount val="132"/>
                <c:pt idx="0">
                  <c:v>40179</c:v>
                </c:pt>
                <c:pt idx="1">
                  <c:v>40210</c:v>
                </c:pt>
                <c:pt idx="2">
                  <c:v>40238</c:v>
                </c:pt>
                <c:pt idx="3">
                  <c:v>40269</c:v>
                </c:pt>
                <c:pt idx="4">
                  <c:v>40299</c:v>
                </c:pt>
                <c:pt idx="5">
                  <c:v>40330</c:v>
                </c:pt>
                <c:pt idx="6">
                  <c:v>40360</c:v>
                </c:pt>
                <c:pt idx="7">
                  <c:v>40391</c:v>
                </c:pt>
                <c:pt idx="8">
                  <c:v>40422</c:v>
                </c:pt>
                <c:pt idx="9">
                  <c:v>40452</c:v>
                </c:pt>
                <c:pt idx="10">
                  <c:v>40483</c:v>
                </c:pt>
                <c:pt idx="11">
                  <c:v>40513</c:v>
                </c:pt>
                <c:pt idx="12">
                  <c:v>40544</c:v>
                </c:pt>
                <c:pt idx="13">
                  <c:v>40575</c:v>
                </c:pt>
                <c:pt idx="14">
                  <c:v>40603</c:v>
                </c:pt>
                <c:pt idx="15">
                  <c:v>40634</c:v>
                </c:pt>
                <c:pt idx="16">
                  <c:v>40664</c:v>
                </c:pt>
                <c:pt idx="17">
                  <c:v>40695</c:v>
                </c:pt>
                <c:pt idx="18">
                  <c:v>40725</c:v>
                </c:pt>
                <c:pt idx="19">
                  <c:v>40756</c:v>
                </c:pt>
                <c:pt idx="20">
                  <c:v>40787</c:v>
                </c:pt>
                <c:pt idx="21">
                  <c:v>40817</c:v>
                </c:pt>
                <c:pt idx="22">
                  <c:v>40848</c:v>
                </c:pt>
                <c:pt idx="23">
                  <c:v>40878</c:v>
                </c:pt>
                <c:pt idx="24">
                  <c:v>40909</c:v>
                </c:pt>
                <c:pt idx="25">
                  <c:v>40940</c:v>
                </c:pt>
                <c:pt idx="26">
                  <c:v>40969</c:v>
                </c:pt>
                <c:pt idx="27">
                  <c:v>41000</c:v>
                </c:pt>
                <c:pt idx="28">
                  <c:v>41030</c:v>
                </c:pt>
                <c:pt idx="29">
                  <c:v>41061</c:v>
                </c:pt>
                <c:pt idx="30">
                  <c:v>41091</c:v>
                </c:pt>
                <c:pt idx="31">
                  <c:v>41122</c:v>
                </c:pt>
                <c:pt idx="32">
                  <c:v>41153</c:v>
                </c:pt>
                <c:pt idx="33">
                  <c:v>41183</c:v>
                </c:pt>
                <c:pt idx="34">
                  <c:v>41214</c:v>
                </c:pt>
                <c:pt idx="35">
                  <c:v>41244</c:v>
                </c:pt>
                <c:pt idx="36">
                  <c:v>41275</c:v>
                </c:pt>
                <c:pt idx="37">
                  <c:v>41306</c:v>
                </c:pt>
                <c:pt idx="38">
                  <c:v>41334</c:v>
                </c:pt>
                <c:pt idx="39">
                  <c:v>41365</c:v>
                </c:pt>
                <c:pt idx="40">
                  <c:v>41395</c:v>
                </c:pt>
                <c:pt idx="41">
                  <c:v>41426</c:v>
                </c:pt>
                <c:pt idx="42">
                  <c:v>41456</c:v>
                </c:pt>
                <c:pt idx="43">
                  <c:v>41487</c:v>
                </c:pt>
                <c:pt idx="44">
                  <c:v>41518</c:v>
                </c:pt>
                <c:pt idx="45">
                  <c:v>41548</c:v>
                </c:pt>
                <c:pt idx="46">
                  <c:v>41579</c:v>
                </c:pt>
                <c:pt idx="47">
                  <c:v>41609</c:v>
                </c:pt>
                <c:pt idx="48">
                  <c:v>41640</c:v>
                </c:pt>
                <c:pt idx="49">
                  <c:v>41671</c:v>
                </c:pt>
                <c:pt idx="50">
                  <c:v>41699</c:v>
                </c:pt>
                <c:pt idx="51">
                  <c:v>41730</c:v>
                </c:pt>
                <c:pt idx="52">
                  <c:v>41760</c:v>
                </c:pt>
                <c:pt idx="53">
                  <c:v>41791</c:v>
                </c:pt>
                <c:pt idx="54">
                  <c:v>41821</c:v>
                </c:pt>
                <c:pt idx="55">
                  <c:v>41852</c:v>
                </c:pt>
                <c:pt idx="56">
                  <c:v>41883</c:v>
                </c:pt>
                <c:pt idx="57">
                  <c:v>41913</c:v>
                </c:pt>
                <c:pt idx="58">
                  <c:v>41944</c:v>
                </c:pt>
                <c:pt idx="59">
                  <c:v>41974</c:v>
                </c:pt>
                <c:pt idx="60">
                  <c:v>42005</c:v>
                </c:pt>
                <c:pt idx="61">
                  <c:v>42036</c:v>
                </c:pt>
                <c:pt idx="62">
                  <c:v>42064</c:v>
                </c:pt>
                <c:pt idx="63">
                  <c:v>42095</c:v>
                </c:pt>
                <c:pt idx="64">
                  <c:v>42125</c:v>
                </c:pt>
                <c:pt idx="65">
                  <c:v>42156</c:v>
                </c:pt>
                <c:pt idx="66">
                  <c:v>42186</c:v>
                </c:pt>
                <c:pt idx="67">
                  <c:v>42217</c:v>
                </c:pt>
                <c:pt idx="68">
                  <c:v>42248</c:v>
                </c:pt>
                <c:pt idx="69">
                  <c:v>42278</c:v>
                </c:pt>
                <c:pt idx="70">
                  <c:v>42309</c:v>
                </c:pt>
                <c:pt idx="71">
                  <c:v>42339</c:v>
                </c:pt>
                <c:pt idx="72">
                  <c:v>42370</c:v>
                </c:pt>
                <c:pt idx="73">
                  <c:v>42401</c:v>
                </c:pt>
                <c:pt idx="74">
                  <c:v>42430</c:v>
                </c:pt>
                <c:pt idx="75">
                  <c:v>42461</c:v>
                </c:pt>
                <c:pt idx="76">
                  <c:v>42491</c:v>
                </c:pt>
                <c:pt idx="77">
                  <c:v>42522</c:v>
                </c:pt>
                <c:pt idx="78">
                  <c:v>42552</c:v>
                </c:pt>
                <c:pt idx="79">
                  <c:v>42583</c:v>
                </c:pt>
                <c:pt idx="80">
                  <c:v>42614</c:v>
                </c:pt>
                <c:pt idx="81">
                  <c:v>42644</c:v>
                </c:pt>
                <c:pt idx="82">
                  <c:v>42675</c:v>
                </c:pt>
                <c:pt idx="83">
                  <c:v>42705</c:v>
                </c:pt>
                <c:pt idx="84">
                  <c:v>42736</c:v>
                </c:pt>
                <c:pt idx="85">
                  <c:v>42767</c:v>
                </c:pt>
                <c:pt idx="86">
                  <c:v>42795</c:v>
                </c:pt>
                <c:pt idx="87">
                  <c:v>42826</c:v>
                </c:pt>
                <c:pt idx="88">
                  <c:v>42856</c:v>
                </c:pt>
                <c:pt idx="89">
                  <c:v>42887</c:v>
                </c:pt>
                <c:pt idx="90">
                  <c:v>42917</c:v>
                </c:pt>
                <c:pt idx="91">
                  <c:v>42948</c:v>
                </c:pt>
                <c:pt idx="92">
                  <c:v>42979</c:v>
                </c:pt>
                <c:pt idx="93">
                  <c:v>43009</c:v>
                </c:pt>
                <c:pt idx="94">
                  <c:v>43040</c:v>
                </c:pt>
                <c:pt idx="95">
                  <c:v>43070</c:v>
                </c:pt>
                <c:pt idx="96">
                  <c:v>43101</c:v>
                </c:pt>
                <c:pt idx="97">
                  <c:v>43132</c:v>
                </c:pt>
                <c:pt idx="98">
                  <c:v>43160</c:v>
                </c:pt>
                <c:pt idx="99">
                  <c:v>43191</c:v>
                </c:pt>
                <c:pt idx="100">
                  <c:v>43221</c:v>
                </c:pt>
                <c:pt idx="101">
                  <c:v>43252</c:v>
                </c:pt>
                <c:pt idx="102">
                  <c:v>43282</c:v>
                </c:pt>
                <c:pt idx="103">
                  <c:v>43313</c:v>
                </c:pt>
                <c:pt idx="104">
                  <c:v>43344</c:v>
                </c:pt>
                <c:pt idx="105">
                  <c:v>43374</c:v>
                </c:pt>
                <c:pt idx="106">
                  <c:v>43405</c:v>
                </c:pt>
                <c:pt idx="107">
                  <c:v>43435</c:v>
                </c:pt>
                <c:pt idx="108">
                  <c:v>43466</c:v>
                </c:pt>
                <c:pt idx="109">
                  <c:v>43497</c:v>
                </c:pt>
                <c:pt idx="110">
                  <c:v>43525</c:v>
                </c:pt>
                <c:pt idx="111">
                  <c:v>43556</c:v>
                </c:pt>
                <c:pt idx="112">
                  <c:v>43586</c:v>
                </c:pt>
                <c:pt idx="113">
                  <c:v>43617</c:v>
                </c:pt>
                <c:pt idx="114">
                  <c:v>43647</c:v>
                </c:pt>
                <c:pt idx="115">
                  <c:v>43678</c:v>
                </c:pt>
                <c:pt idx="116">
                  <c:v>43709</c:v>
                </c:pt>
                <c:pt idx="117">
                  <c:v>43739</c:v>
                </c:pt>
                <c:pt idx="118">
                  <c:v>43770</c:v>
                </c:pt>
                <c:pt idx="119">
                  <c:v>43800</c:v>
                </c:pt>
                <c:pt idx="120">
                  <c:v>43831</c:v>
                </c:pt>
                <c:pt idx="121">
                  <c:v>43862</c:v>
                </c:pt>
                <c:pt idx="122">
                  <c:v>43891</c:v>
                </c:pt>
                <c:pt idx="123">
                  <c:v>43922</c:v>
                </c:pt>
                <c:pt idx="124">
                  <c:v>43952</c:v>
                </c:pt>
                <c:pt idx="125">
                  <c:v>43983</c:v>
                </c:pt>
              </c:numCache>
            </c:numRef>
          </c:cat>
          <c:val>
            <c:numRef>
              <c:f>'Sector Index'!$G$3:$G$134</c:f>
              <c:numCache>
                <c:formatCode>_-* #,##0_-;\-* #,##0_-;_-* "-"??_-;_-@_-</c:formatCode>
                <c:ptCount val="132"/>
                <c:pt idx="0">
                  <c:v>79637</c:v>
                </c:pt>
                <c:pt idx="1">
                  <c:v>87761</c:v>
                </c:pt>
                <c:pt idx="2">
                  <c:v>97143</c:v>
                </c:pt>
                <c:pt idx="3">
                  <c:v>119796</c:v>
                </c:pt>
                <c:pt idx="4">
                  <c:v>178690</c:v>
                </c:pt>
                <c:pt idx="5">
                  <c:v>132601</c:v>
                </c:pt>
                <c:pt idx="6">
                  <c:v>158254</c:v>
                </c:pt>
                <c:pt idx="7">
                  <c:v>151638</c:v>
                </c:pt>
                <c:pt idx="8">
                  <c:v>154624</c:v>
                </c:pt>
                <c:pt idx="9">
                  <c:v>161017</c:v>
                </c:pt>
                <c:pt idx="10">
                  <c:v>243948</c:v>
                </c:pt>
                <c:pt idx="11">
                  <c:v>236345</c:v>
                </c:pt>
                <c:pt idx="12">
                  <c:v>357907</c:v>
                </c:pt>
                <c:pt idx="13">
                  <c:v>435209</c:v>
                </c:pt>
                <c:pt idx="14">
                  <c:v>411085</c:v>
                </c:pt>
                <c:pt idx="15">
                  <c:v>424562</c:v>
                </c:pt>
                <c:pt idx="16">
                  <c:v>554181</c:v>
                </c:pt>
                <c:pt idx="17">
                  <c:v>535944</c:v>
                </c:pt>
                <c:pt idx="18">
                  <c:v>533585</c:v>
                </c:pt>
                <c:pt idx="19">
                  <c:v>605733</c:v>
                </c:pt>
                <c:pt idx="20">
                  <c:v>492361</c:v>
                </c:pt>
                <c:pt idx="21">
                  <c:v>517666</c:v>
                </c:pt>
                <c:pt idx="22">
                  <c:v>653003</c:v>
                </c:pt>
                <c:pt idx="23">
                  <c:v>513414</c:v>
                </c:pt>
                <c:pt idx="24">
                  <c:v>816174</c:v>
                </c:pt>
                <c:pt idx="25">
                  <c:v>931737</c:v>
                </c:pt>
                <c:pt idx="26">
                  <c:v>962311</c:v>
                </c:pt>
                <c:pt idx="27">
                  <c:v>1097821</c:v>
                </c:pt>
                <c:pt idx="28">
                  <c:v>1328500</c:v>
                </c:pt>
                <c:pt idx="29">
                  <c:v>905118</c:v>
                </c:pt>
                <c:pt idx="30">
                  <c:v>877797</c:v>
                </c:pt>
                <c:pt idx="31">
                  <c:v>884758</c:v>
                </c:pt>
                <c:pt idx="32">
                  <c:v>751971</c:v>
                </c:pt>
                <c:pt idx="33">
                  <c:v>821914</c:v>
                </c:pt>
                <c:pt idx="34">
                  <c:v>800213</c:v>
                </c:pt>
                <c:pt idx="35">
                  <c:v>436806</c:v>
                </c:pt>
                <c:pt idx="36">
                  <c:v>479220</c:v>
                </c:pt>
                <c:pt idx="37">
                  <c:v>581697</c:v>
                </c:pt>
                <c:pt idx="38">
                  <c:v>563500</c:v>
                </c:pt>
                <c:pt idx="39">
                  <c:v>738620</c:v>
                </c:pt>
                <c:pt idx="40">
                  <c:v>1186363</c:v>
                </c:pt>
                <c:pt idx="41">
                  <c:v>1125620</c:v>
                </c:pt>
                <c:pt idx="42">
                  <c:v>1352306</c:v>
                </c:pt>
                <c:pt idx="43">
                  <c:v>1649306</c:v>
                </c:pt>
                <c:pt idx="44">
                  <c:v>1649274</c:v>
                </c:pt>
                <c:pt idx="45">
                  <c:v>1848706</c:v>
                </c:pt>
                <c:pt idx="46">
                  <c:v>2149159</c:v>
                </c:pt>
                <c:pt idx="47">
                  <c:v>1278874</c:v>
                </c:pt>
                <c:pt idx="48">
                  <c:v>1979433</c:v>
                </c:pt>
                <c:pt idx="49">
                  <c:v>2091513</c:v>
                </c:pt>
                <c:pt idx="50">
                  <c:v>1444893</c:v>
                </c:pt>
                <c:pt idx="51">
                  <c:v>1602791</c:v>
                </c:pt>
                <c:pt idx="52">
                  <c:v>1805396</c:v>
                </c:pt>
                <c:pt idx="53">
                  <c:v>1521004</c:v>
                </c:pt>
                <c:pt idx="54">
                  <c:v>1893017</c:v>
                </c:pt>
                <c:pt idx="55">
                  <c:v>2091931</c:v>
                </c:pt>
                <c:pt idx="56">
                  <c:v>2252815</c:v>
                </c:pt>
                <c:pt idx="57">
                  <c:v>2734199</c:v>
                </c:pt>
                <c:pt idx="58">
                  <c:v>2780419</c:v>
                </c:pt>
                <c:pt idx="59">
                  <c:v>1428520</c:v>
                </c:pt>
                <c:pt idx="60">
                  <c:v>2198749</c:v>
                </c:pt>
                <c:pt idx="61">
                  <c:v>2550371</c:v>
                </c:pt>
                <c:pt idx="62">
                  <c:v>1913450</c:v>
                </c:pt>
                <c:pt idx="63">
                  <c:v>1924513</c:v>
                </c:pt>
                <c:pt idx="64">
                  <c:v>2142862</c:v>
                </c:pt>
                <c:pt idx="65">
                  <c:v>1883760</c:v>
                </c:pt>
                <c:pt idx="66">
                  <c:v>2048794</c:v>
                </c:pt>
                <c:pt idx="67">
                  <c:v>2047672</c:v>
                </c:pt>
                <c:pt idx="68">
                  <c:v>1977715</c:v>
                </c:pt>
                <c:pt idx="69">
                  <c:v>2148841</c:v>
                </c:pt>
                <c:pt idx="70">
                  <c:v>2283497</c:v>
                </c:pt>
                <c:pt idx="71">
                  <c:v>1842521</c:v>
                </c:pt>
                <c:pt idx="72">
                  <c:v>2555303</c:v>
                </c:pt>
                <c:pt idx="73">
                  <c:v>3333772</c:v>
                </c:pt>
                <c:pt idx="74">
                  <c:v>3303934</c:v>
                </c:pt>
                <c:pt idx="75">
                  <c:v>3523672</c:v>
                </c:pt>
                <c:pt idx="76">
                  <c:v>3791429</c:v>
                </c:pt>
                <c:pt idx="77">
                  <c:v>4134554</c:v>
                </c:pt>
                <c:pt idx="78">
                  <c:v>5048002</c:v>
                </c:pt>
                <c:pt idx="79">
                  <c:v>4386908</c:v>
                </c:pt>
                <c:pt idx="80">
                  <c:v>4303489</c:v>
                </c:pt>
                <c:pt idx="81">
                  <c:v>4817586</c:v>
                </c:pt>
                <c:pt idx="82">
                  <c:v>5006449</c:v>
                </c:pt>
                <c:pt idx="83">
                  <c:v>3653272</c:v>
                </c:pt>
                <c:pt idx="84">
                  <c:v>4014616</c:v>
                </c:pt>
                <c:pt idx="85">
                  <c:v>4428161</c:v>
                </c:pt>
                <c:pt idx="86">
                  <c:v>6370744</c:v>
                </c:pt>
                <c:pt idx="87">
                  <c:v>7371868</c:v>
                </c:pt>
                <c:pt idx="88">
                  <c:v>6836118</c:v>
                </c:pt>
                <c:pt idx="89">
                  <c:v>5269320</c:v>
                </c:pt>
                <c:pt idx="90">
                  <c:v>5380773</c:v>
                </c:pt>
                <c:pt idx="91">
                  <c:v>5464449</c:v>
                </c:pt>
                <c:pt idx="92">
                  <c:v>5066867</c:v>
                </c:pt>
                <c:pt idx="93">
                  <c:v>5462079</c:v>
                </c:pt>
                <c:pt idx="94">
                  <c:v>6059131</c:v>
                </c:pt>
                <c:pt idx="95">
                  <c:v>4011543</c:v>
                </c:pt>
                <c:pt idx="96">
                  <c:v>5135453</c:v>
                </c:pt>
                <c:pt idx="97">
                  <c:v>5862232</c:v>
                </c:pt>
                <c:pt idx="98">
                  <c:v>6005421</c:v>
                </c:pt>
                <c:pt idx="99">
                  <c:v>6058962</c:v>
                </c:pt>
                <c:pt idx="100">
                  <c:v>7952604</c:v>
                </c:pt>
                <c:pt idx="101">
                  <c:v>7381684</c:v>
                </c:pt>
                <c:pt idx="102">
                  <c:v>8095292</c:v>
                </c:pt>
                <c:pt idx="103">
                  <c:v>9005820</c:v>
                </c:pt>
                <c:pt idx="104">
                  <c:v>9612360</c:v>
                </c:pt>
                <c:pt idx="105">
                  <c:v>11649863</c:v>
                </c:pt>
                <c:pt idx="106">
                  <c:v>11319302</c:v>
                </c:pt>
                <c:pt idx="107">
                  <c:v>9173421</c:v>
                </c:pt>
                <c:pt idx="108">
                  <c:v>10082557</c:v>
                </c:pt>
                <c:pt idx="109">
                  <c:v>11596211</c:v>
                </c:pt>
                <c:pt idx="110">
                  <c:v>12220014</c:v>
                </c:pt>
                <c:pt idx="111">
                  <c:v>12201534</c:v>
                </c:pt>
                <c:pt idx="112">
                  <c:v>12768973</c:v>
                </c:pt>
                <c:pt idx="113">
                  <c:v>10702478</c:v>
                </c:pt>
                <c:pt idx="114">
                  <c:v>11769359</c:v>
                </c:pt>
                <c:pt idx="115">
                  <c:v>13122601</c:v>
                </c:pt>
                <c:pt idx="116">
                  <c:v>12667936</c:v>
                </c:pt>
                <c:pt idx="117">
                  <c:v>13946241</c:v>
                </c:pt>
                <c:pt idx="118">
                  <c:v>14213965</c:v>
                </c:pt>
                <c:pt idx="119">
                  <c:v>9886565</c:v>
                </c:pt>
                <c:pt idx="120">
                  <c:v>11158206</c:v>
                </c:pt>
                <c:pt idx="121">
                  <c:v>12905213</c:v>
                </c:pt>
                <c:pt idx="122">
                  <c:v>12453546</c:v>
                </c:pt>
                <c:pt idx="123">
                  <c:v>12523273</c:v>
                </c:pt>
                <c:pt idx="124">
                  <c:v>14160797</c:v>
                </c:pt>
                <c:pt idx="125">
                  <c:v>12224512</c:v>
                </c:pt>
                <c:pt idx="126">
                  <c:v>0</c:v>
                </c:pt>
              </c:numCache>
            </c:numRef>
          </c:val>
          <c:smooth val="0"/>
          <c:extLst>
            <c:ext xmlns:c16="http://schemas.microsoft.com/office/drawing/2014/chart" uri="{C3380CC4-5D6E-409C-BE32-E72D297353CC}">
              <c16:uniqueId val="{00000002-0220-432B-994A-C91787603D94}"/>
            </c:ext>
          </c:extLst>
        </c:ser>
        <c:dLbls>
          <c:showLegendKey val="0"/>
          <c:showVal val="0"/>
          <c:showCatName val="0"/>
          <c:showSerName val="0"/>
          <c:showPercent val="0"/>
          <c:showBubbleSize val="0"/>
        </c:dLbls>
        <c:marker val="1"/>
        <c:smooth val="0"/>
        <c:axId val="494509008"/>
        <c:axId val="494513600"/>
      </c:lineChart>
      <c:dateAx>
        <c:axId val="494503104"/>
        <c:scaling>
          <c:orientation val="minMax"/>
          <c:min val="42339"/>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lgn="ctr">
              <a:defRPr lang="en-US" sz="800" b="1" i="0" u="none" strike="noStrike" kern="1200" baseline="0">
                <a:solidFill>
                  <a:sysClr val="windowText" lastClr="000000"/>
                </a:solidFill>
                <a:latin typeface="+mn-lt"/>
                <a:ea typeface="+mn-ea"/>
                <a:cs typeface="Arial" panose="020B0604020202020204" pitchFamily="34" charset="0"/>
              </a:defRPr>
            </a:pPr>
            <a:endParaRPr lang="en-US"/>
          </a:p>
        </c:txPr>
        <c:crossAx val="494494576"/>
        <c:crosses val="autoZero"/>
        <c:auto val="1"/>
        <c:lblOffset val="100"/>
        <c:baseTimeUnit val="months"/>
        <c:majorUnit val="3"/>
        <c:majorTimeUnit val="months"/>
      </c:dateAx>
      <c:valAx>
        <c:axId val="494494576"/>
        <c:scaling>
          <c:orientation val="minMax"/>
        </c:scaling>
        <c:delete val="0"/>
        <c:axPos val="l"/>
        <c:majorGridlines>
          <c:spPr>
            <a:ln w="6350" cap="flat" cmpd="sng" algn="ctr">
              <a:solidFill>
                <a:srgbClr val="DCDCDC"/>
              </a:solidFill>
              <a:round/>
            </a:ln>
            <a:effectLst/>
          </c:spPr>
        </c:majorGridlines>
        <c:title>
          <c:tx>
            <c:rich>
              <a:bodyPr rot="-5400000" spcFirstLastPara="1" vertOverflow="ellipsis" vert="horz" wrap="square" anchor="ctr" anchorCtr="1"/>
              <a:lstStyle/>
              <a:p>
                <a:pPr algn="ctr" rtl="0">
                  <a:defRPr lang="en-US" sz="1000" b="0" i="0" u="none" strike="noStrike" kern="1200" baseline="0">
                    <a:solidFill>
                      <a:sysClr val="windowText" lastClr="000000"/>
                    </a:solidFill>
                    <a:latin typeface="+mn-lt"/>
                    <a:ea typeface="+mn-ea"/>
                    <a:cs typeface="Arial" panose="020B0604020202020204" pitchFamily="34" charset="0"/>
                  </a:defRPr>
                </a:pPr>
                <a:r>
                  <a:rPr lang="en-GB" sz="1000" b="0"/>
                  <a:t>Traded Contracts, in millions</a:t>
                </a:r>
              </a:p>
            </c:rich>
          </c:tx>
          <c:layout>
            <c:manualLayout>
              <c:xMode val="edge"/>
              <c:yMode val="edge"/>
              <c:x val="2.520510482332055E-2"/>
              <c:y val="0.23798018796037593"/>
            </c:manualLayout>
          </c:layout>
          <c:overlay val="0"/>
          <c:spPr>
            <a:noFill/>
            <a:ln>
              <a:noFill/>
            </a:ln>
            <a:effectLst/>
          </c:spPr>
          <c:txPr>
            <a:bodyPr rot="-5400000" spcFirstLastPara="1" vertOverflow="ellipsis" vert="horz" wrap="square" anchor="ctr" anchorCtr="1"/>
            <a:lstStyle/>
            <a:p>
              <a:pPr algn="ctr" rtl="0">
                <a:defRPr lang="en-US" sz="1000" b="0" i="0" u="none" strike="noStrike" kern="1200" baseline="0">
                  <a:solidFill>
                    <a:sysClr val="windowText" lastClr="000000"/>
                  </a:solidFill>
                  <a:latin typeface="+mn-lt"/>
                  <a:ea typeface="+mn-ea"/>
                  <a:cs typeface="Arial" panose="020B0604020202020204" pitchFamily="34" charset="0"/>
                </a:defRPr>
              </a:pPr>
              <a:endParaRPr lang="en-US"/>
            </a:p>
          </c:txPr>
        </c:title>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lgn="ctr" rtl="0">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494503104"/>
        <c:crosses val="autoZero"/>
        <c:crossBetween val="between"/>
        <c:dispUnits>
          <c:builtInUnit val="millions"/>
        </c:dispUnits>
      </c:valAx>
      <c:valAx>
        <c:axId val="494513600"/>
        <c:scaling>
          <c:orientation val="minMax"/>
        </c:scaling>
        <c:delete val="0"/>
        <c:axPos val="r"/>
        <c:title>
          <c:tx>
            <c:rich>
              <a:bodyPr rot="-5400000" spcFirstLastPara="1" vertOverflow="ellipsis" vert="horz" wrap="square" anchor="ctr" anchorCtr="1"/>
              <a:lstStyle/>
              <a:p>
                <a:pPr algn="ctr" rtl="0">
                  <a:defRPr lang="en-US" sz="1000" b="0" i="0" u="none" strike="noStrike" kern="1200" baseline="0">
                    <a:solidFill>
                      <a:sysClr val="windowText" lastClr="000000"/>
                    </a:solidFill>
                    <a:latin typeface="+mn-lt"/>
                    <a:ea typeface="+mn-ea"/>
                    <a:cs typeface="Arial" panose="020B0604020202020204" pitchFamily="34" charset="0"/>
                  </a:defRPr>
                </a:pPr>
                <a:r>
                  <a:rPr lang="en-GB" sz="1000" b="0"/>
                  <a:t>Open Interest, in millions</a:t>
                </a:r>
              </a:p>
            </c:rich>
          </c:tx>
          <c:layout>
            <c:manualLayout>
              <c:xMode val="edge"/>
              <c:yMode val="edge"/>
              <c:x val="0.97880687831014401"/>
              <c:y val="0.25791596698491059"/>
            </c:manualLayout>
          </c:layout>
          <c:overlay val="0"/>
          <c:spPr>
            <a:noFill/>
            <a:ln>
              <a:noFill/>
            </a:ln>
            <a:effectLst/>
          </c:spPr>
          <c:txPr>
            <a:bodyPr rot="-5400000" spcFirstLastPara="1" vertOverflow="ellipsis" vert="horz" wrap="square" anchor="ctr" anchorCtr="1"/>
            <a:lstStyle/>
            <a:p>
              <a:pPr algn="ctr" rtl="0">
                <a:defRPr lang="en-US" sz="1000" b="0" i="0" u="none" strike="noStrike" kern="1200" baseline="0">
                  <a:solidFill>
                    <a:sysClr val="windowText" lastClr="000000"/>
                  </a:solidFill>
                  <a:latin typeface="+mn-lt"/>
                  <a:ea typeface="+mn-ea"/>
                  <a:cs typeface="Arial" panose="020B0604020202020204" pitchFamily="34" charset="0"/>
                </a:defRPr>
              </a:pPr>
              <a:endParaRPr lang="en-US"/>
            </a:p>
          </c:txPr>
        </c:title>
        <c:numFmt formatCode="_-* #,##0_-;\-* #,##0_-;_-* &quot;-&quot;??_-;_-@_-" sourceLinked="1"/>
        <c:majorTickMark val="out"/>
        <c:minorTickMark val="none"/>
        <c:tickLblPos val="nextTo"/>
        <c:spPr>
          <a:noFill/>
          <a:ln>
            <a:noFill/>
          </a:ln>
          <a:effectLst/>
        </c:spPr>
        <c:txPr>
          <a:bodyPr rot="-60000000" spcFirstLastPara="1" vertOverflow="ellipsis" vert="horz" wrap="square" anchor="ctr" anchorCtr="1"/>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494509008"/>
        <c:crosses val="max"/>
        <c:crossBetween val="between"/>
        <c:dispUnits>
          <c:builtInUnit val="millions"/>
        </c:dispUnits>
      </c:valAx>
      <c:dateAx>
        <c:axId val="494509008"/>
        <c:scaling>
          <c:orientation val="minMax"/>
        </c:scaling>
        <c:delete val="1"/>
        <c:axPos val="b"/>
        <c:numFmt formatCode="mmm\-yy" sourceLinked="1"/>
        <c:majorTickMark val="out"/>
        <c:minorTickMark val="none"/>
        <c:tickLblPos val="nextTo"/>
        <c:crossAx val="494513600"/>
        <c:crosses val="autoZero"/>
        <c:auto val="1"/>
        <c:lblOffset val="100"/>
        <c:baseTimeUnit val="months"/>
      </c:dateAx>
      <c:spPr>
        <a:noFill/>
        <a:ln w="12700" cap="flat" cmpd="sng" algn="ctr">
          <a:noFill/>
          <a:prstDash val="solid"/>
          <a:miter lim="800000"/>
        </a:ln>
        <a:effectLst/>
      </c:spPr>
    </c:plotArea>
    <c:legend>
      <c:legendPos val="b"/>
      <c:layout>
        <c:manualLayout>
          <c:xMode val="edge"/>
          <c:yMode val="edge"/>
          <c:x val="0"/>
          <c:y val="0.89867578086573785"/>
          <c:w val="1"/>
          <c:h val="0.1013243121298022"/>
        </c:manualLayout>
      </c:layout>
      <c:overlay val="0"/>
      <c:spPr>
        <a:noFill/>
        <a:ln>
          <a:noFill/>
        </a:ln>
        <a:effectLst/>
      </c:spPr>
      <c:txPr>
        <a:bodyPr rot="0" spcFirstLastPara="1" vertOverflow="ellipsis" vert="horz" wrap="square" anchor="ctr" anchorCtr="1"/>
        <a:lstStyle/>
        <a:p>
          <a:pPr>
            <a:defRPr lang="en-US" sz="1000" b="0" i="0" u="none" strike="noStrike" kern="1200" baseline="0">
              <a:solidFill>
                <a:sysClr val="windowText" lastClr="000000"/>
              </a:solidFill>
              <a:latin typeface="+mn-lt"/>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lgn="ctr">
        <a:defRPr lang="en-US" sz="900" b="1" i="0" u="none" strike="noStrike" kern="1200" baseline="0">
          <a:solidFill>
            <a:sysClr val="windowText" lastClr="000000"/>
          </a:solidFill>
          <a:latin typeface="+mn-lt"/>
          <a:ea typeface="+mn-ea"/>
          <a:cs typeface="Arial" panose="020B0604020202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087092995293069E-2"/>
          <c:y val="4.959245674001838E-2"/>
          <c:w val="0.90763403222426764"/>
          <c:h val="0.69691491964980701"/>
        </c:manualLayout>
      </c:layout>
      <c:barChart>
        <c:barDir val="col"/>
        <c:grouping val="stacked"/>
        <c:varyColors val="0"/>
        <c:ser>
          <c:idx val="0"/>
          <c:order val="0"/>
          <c:tx>
            <c:strRef>
              <c:f>Sheet5!$B$1</c:f>
              <c:strCache>
                <c:ptCount val="1"/>
                <c:pt idx="0">
                  <c:v>Euro STOXX® Large - FLCE</c:v>
                </c:pt>
              </c:strCache>
            </c:strRef>
          </c:tx>
          <c:spPr>
            <a:solidFill>
              <a:schemeClr val="accent1"/>
            </a:solidFill>
            <a:ln>
              <a:noFill/>
            </a:ln>
            <a:effectLst/>
          </c:spPr>
          <c:invertIfNegative val="0"/>
          <c:cat>
            <c:numRef>
              <c:f>Sheet5!$A$2:$A$91</c:f>
              <c:numCache>
                <c:formatCode>mmm\-yy</c:formatCode>
                <c:ptCount val="90"/>
                <c:pt idx="0">
                  <c:v>41275</c:v>
                </c:pt>
                <c:pt idx="1">
                  <c:v>41306</c:v>
                </c:pt>
                <c:pt idx="2">
                  <c:v>41334</c:v>
                </c:pt>
                <c:pt idx="3">
                  <c:v>41365</c:v>
                </c:pt>
                <c:pt idx="4">
                  <c:v>41395</c:v>
                </c:pt>
                <c:pt idx="5">
                  <c:v>41426</c:v>
                </c:pt>
                <c:pt idx="6">
                  <c:v>41456</c:v>
                </c:pt>
                <c:pt idx="7">
                  <c:v>41487</c:v>
                </c:pt>
                <c:pt idx="8">
                  <c:v>41518</c:v>
                </c:pt>
                <c:pt idx="9">
                  <c:v>41548</c:v>
                </c:pt>
                <c:pt idx="10">
                  <c:v>41579</c:v>
                </c:pt>
                <c:pt idx="11">
                  <c:v>41609</c:v>
                </c:pt>
                <c:pt idx="12">
                  <c:v>41640</c:v>
                </c:pt>
                <c:pt idx="13">
                  <c:v>41671</c:v>
                </c:pt>
                <c:pt idx="14">
                  <c:v>41699</c:v>
                </c:pt>
                <c:pt idx="15">
                  <c:v>41730</c:v>
                </c:pt>
                <c:pt idx="16">
                  <c:v>41760</c:v>
                </c:pt>
                <c:pt idx="17">
                  <c:v>41791</c:v>
                </c:pt>
                <c:pt idx="18">
                  <c:v>41821</c:v>
                </c:pt>
                <c:pt idx="19">
                  <c:v>41852</c:v>
                </c:pt>
                <c:pt idx="20">
                  <c:v>41883</c:v>
                </c:pt>
                <c:pt idx="21">
                  <c:v>41913</c:v>
                </c:pt>
                <c:pt idx="22">
                  <c:v>41944</c:v>
                </c:pt>
                <c:pt idx="23">
                  <c:v>41974</c:v>
                </c:pt>
                <c:pt idx="24">
                  <c:v>42005</c:v>
                </c:pt>
                <c:pt idx="25">
                  <c:v>42036</c:v>
                </c:pt>
                <c:pt idx="26">
                  <c:v>42064</c:v>
                </c:pt>
                <c:pt idx="27">
                  <c:v>42095</c:v>
                </c:pt>
                <c:pt idx="28">
                  <c:v>42125</c:v>
                </c:pt>
                <c:pt idx="29">
                  <c:v>42156</c:v>
                </c:pt>
                <c:pt idx="30">
                  <c:v>42186</c:v>
                </c:pt>
                <c:pt idx="31">
                  <c:v>42217</c:v>
                </c:pt>
                <c:pt idx="32">
                  <c:v>42248</c:v>
                </c:pt>
                <c:pt idx="33">
                  <c:v>42278</c:v>
                </c:pt>
                <c:pt idx="34">
                  <c:v>42309</c:v>
                </c:pt>
                <c:pt idx="35">
                  <c:v>42339</c:v>
                </c:pt>
                <c:pt idx="36">
                  <c:v>42370</c:v>
                </c:pt>
                <c:pt idx="37">
                  <c:v>42401</c:v>
                </c:pt>
                <c:pt idx="38">
                  <c:v>42430</c:v>
                </c:pt>
                <c:pt idx="39">
                  <c:v>42461</c:v>
                </c:pt>
                <c:pt idx="40">
                  <c:v>42491</c:v>
                </c:pt>
                <c:pt idx="41">
                  <c:v>42522</c:v>
                </c:pt>
                <c:pt idx="42">
                  <c:v>42552</c:v>
                </c:pt>
                <c:pt idx="43">
                  <c:v>42583</c:v>
                </c:pt>
                <c:pt idx="44">
                  <c:v>42614</c:v>
                </c:pt>
                <c:pt idx="45">
                  <c:v>42644</c:v>
                </c:pt>
                <c:pt idx="46">
                  <c:v>42675</c:v>
                </c:pt>
                <c:pt idx="47">
                  <c:v>42705</c:v>
                </c:pt>
                <c:pt idx="48">
                  <c:v>42736</c:v>
                </c:pt>
                <c:pt idx="49">
                  <c:v>42767</c:v>
                </c:pt>
                <c:pt idx="50">
                  <c:v>42795</c:v>
                </c:pt>
                <c:pt idx="51">
                  <c:v>42826</c:v>
                </c:pt>
                <c:pt idx="52">
                  <c:v>42856</c:v>
                </c:pt>
                <c:pt idx="53">
                  <c:v>42887</c:v>
                </c:pt>
                <c:pt idx="54">
                  <c:v>42917</c:v>
                </c:pt>
                <c:pt idx="55">
                  <c:v>42948</c:v>
                </c:pt>
                <c:pt idx="56">
                  <c:v>42979</c:v>
                </c:pt>
                <c:pt idx="57">
                  <c:v>43009</c:v>
                </c:pt>
                <c:pt idx="58">
                  <c:v>43040</c:v>
                </c:pt>
                <c:pt idx="59">
                  <c:v>43070</c:v>
                </c:pt>
                <c:pt idx="60">
                  <c:v>43101</c:v>
                </c:pt>
                <c:pt idx="61">
                  <c:v>43132</c:v>
                </c:pt>
                <c:pt idx="62">
                  <c:v>43160</c:v>
                </c:pt>
                <c:pt idx="63">
                  <c:v>43191</c:v>
                </c:pt>
                <c:pt idx="64">
                  <c:v>43221</c:v>
                </c:pt>
                <c:pt idx="65">
                  <c:v>43252</c:v>
                </c:pt>
                <c:pt idx="66">
                  <c:v>43282</c:v>
                </c:pt>
                <c:pt idx="67">
                  <c:v>43313</c:v>
                </c:pt>
                <c:pt idx="68">
                  <c:v>43344</c:v>
                </c:pt>
                <c:pt idx="69">
                  <c:v>43374</c:v>
                </c:pt>
                <c:pt idx="70">
                  <c:v>43405</c:v>
                </c:pt>
                <c:pt idx="71">
                  <c:v>43435</c:v>
                </c:pt>
                <c:pt idx="72">
                  <c:v>43466</c:v>
                </c:pt>
                <c:pt idx="73">
                  <c:v>43497</c:v>
                </c:pt>
                <c:pt idx="74">
                  <c:v>43525</c:v>
                </c:pt>
                <c:pt idx="75">
                  <c:v>43556</c:v>
                </c:pt>
                <c:pt idx="76">
                  <c:v>43586</c:v>
                </c:pt>
                <c:pt idx="77">
                  <c:v>43617</c:v>
                </c:pt>
                <c:pt idx="78">
                  <c:v>43647</c:v>
                </c:pt>
                <c:pt idx="79">
                  <c:v>43678</c:v>
                </c:pt>
                <c:pt idx="80">
                  <c:v>43709</c:v>
                </c:pt>
                <c:pt idx="81">
                  <c:v>43739</c:v>
                </c:pt>
                <c:pt idx="82">
                  <c:v>43770</c:v>
                </c:pt>
                <c:pt idx="83">
                  <c:v>43800</c:v>
                </c:pt>
                <c:pt idx="84">
                  <c:v>43831</c:v>
                </c:pt>
                <c:pt idx="85">
                  <c:v>43862</c:v>
                </c:pt>
                <c:pt idx="86">
                  <c:v>43891</c:v>
                </c:pt>
                <c:pt idx="87">
                  <c:v>43922</c:v>
                </c:pt>
                <c:pt idx="88">
                  <c:v>43952</c:v>
                </c:pt>
                <c:pt idx="89">
                  <c:v>43983</c:v>
                </c:pt>
              </c:numCache>
            </c:numRef>
          </c:cat>
          <c:val>
            <c:numRef>
              <c:f>Sheet5!$B$2:$B$91</c:f>
              <c:numCache>
                <c:formatCode>#,##0;\(#,##0\)</c:formatCode>
                <c:ptCount val="90"/>
                <c:pt idx="0">
                  <c:v>626</c:v>
                </c:pt>
                <c:pt idx="1">
                  <c:v>82</c:v>
                </c:pt>
                <c:pt idx="2">
                  <c:v>667</c:v>
                </c:pt>
                <c:pt idx="3">
                  <c:v>996</c:v>
                </c:pt>
                <c:pt idx="4">
                  <c:v>429</c:v>
                </c:pt>
                <c:pt idx="5">
                  <c:v>583</c:v>
                </c:pt>
                <c:pt idx="6">
                  <c:v>192</c:v>
                </c:pt>
                <c:pt idx="7">
                  <c:v>17</c:v>
                </c:pt>
                <c:pt idx="8">
                  <c:v>374</c:v>
                </c:pt>
                <c:pt idx="9">
                  <c:v>458</c:v>
                </c:pt>
                <c:pt idx="10">
                  <c:v>38</c:v>
                </c:pt>
                <c:pt idx="11">
                  <c:v>914</c:v>
                </c:pt>
                <c:pt idx="12">
                  <c:v>10</c:v>
                </c:pt>
                <c:pt idx="14">
                  <c:v>106</c:v>
                </c:pt>
                <c:pt idx="15">
                  <c:v>34</c:v>
                </c:pt>
                <c:pt idx="16">
                  <c:v>419</c:v>
                </c:pt>
                <c:pt idx="17">
                  <c:v>5406</c:v>
                </c:pt>
                <c:pt idx="18">
                  <c:v>2067</c:v>
                </c:pt>
                <c:pt idx="19">
                  <c:v>8</c:v>
                </c:pt>
                <c:pt idx="20">
                  <c:v>1876</c:v>
                </c:pt>
                <c:pt idx="21">
                  <c:v>8</c:v>
                </c:pt>
                <c:pt idx="23">
                  <c:v>86</c:v>
                </c:pt>
                <c:pt idx="24">
                  <c:v>242</c:v>
                </c:pt>
                <c:pt idx="25">
                  <c:v>161</c:v>
                </c:pt>
                <c:pt idx="26">
                  <c:v>273</c:v>
                </c:pt>
                <c:pt idx="27">
                  <c:v>282</c:v>
                </c:pt>
                <c:pt idx="28">
                  <c:v>127</c:v>
                </c:pt>
                <c:pt idx="29">
                  <c:v>1728</c:v>
                </c:pt>
                <c:pt idx="30">
                  <c:v>461</c:v>
                </c:pt>
                <c:pt idx="31">
                  <c:v>806</c:v>
                </c:pt>
                <c:pt idx="32">
                  <c:v>1842</c:v>
                </c:pt>
                <c:pt idx="33">
                  <c:v>130</c:v>
                </c:pt>
                <c:pt idx="34">
                  <c:v>30</c:v>
                </c:pt>
                <c:pt idx="35">
                  <c:v>1873</c:v>
                </c:pt>
                <c:pt idx="36">
                  <c:v>1528</c:v>
                </c:pt>
                <c:pt idx="37">
                  <c:v>206</c:v>
                </c:pt>
                <c:pt idx="38">
                  <c:v>1783</c:v>
                </c:pt>
                <c:pt idx="39">
                  <c:v>871</c:v>
                </c:pt>
                <c:pt idx="40">
                  <c:v>255</c:v>
                </c:pt>
                <c:pt idx="41">
                  <c:v>2272</c:v>
                </c:pt>
                <c:pt idx="42">
                  <c:v>152</c:v>
                </c:pt>
                <c:pt idx="43">
                  <c:v>697</c:v>
                </c:pt>
                <c:pt idx="44">
                  <c:v>547</c:v>
                </c:pt>
                <c:pt idx="45">
                  <c:v>720</c:v>
                </c:pt>
                <c:pt idx="46">
                  <c:v>155</c:v>
                </c:pt>
                <c:pt idx="47">
                  <c:v>371</c:v>
                </c:pt>
                <c:pt idx="48">
                  <c:v>161</c:v>
                </c:pt>
                <c:pt idx="49">
                  <c:v>60</c:v>
                </c:pt>
                <c:pt idx="50">
                  <c:v>175</c:v>
                </c:pt>
                <c:pt idx="51">
                  <c:v>194</c:v>
                </c:pt>
                <c:pt idx="52">
                  <c:v>30</c:v>
                </c:pt>
                <c:pt idx="53">
                  <c:v>97</c:v>
                </c:pt>
                <c:pt idx="54">
                  <c:v>240</c:v>
                </c:pt>
                <c:pt idx="55">
                  <c:v>198</c:v>
                </c:pt>
                <c:pt idx="56">
                  <c:v>3968</c:v>
                </c:pt>
                <c:pt idx="57">
                  <c:v>38</c:v>
                </c:pt>
                <c:pt idx="58">
                  <c:v>658</c:v>
                </c:pt>
                <c:pt idx="59">
                  <c:v>2040</c:v>
                </c:pt>
                <c:pt idx="60">
                  <c:v>545</c:v>
                </c:pt>
                <c:pt idx="61">
                  <c:v>25</c:v>
                </c:pt>
                <c:pt idx="62">
                  <c:v>487</c:v>
                </c:pt>
                <c:pt idx="63">
                  <c:v>536</c:v>
                </c:pt>
                <c:pt idx="64">
                  <c:v>418</c:v>
                </c:pt>
                <c:pt idx="65">
                  <c:v>416</c:v>
                </c:pt>
                <c:pt idx="66">
                  <c:v>527</c:v>
                </c:pt>
                <c:pt idx="67">
                  <c:v>711</c:v>
                </c:pt>
                <c:pt idx="68">
                  <c:v>1561</c:v>
                </c:pt>
                <c:pt idx="69">
                  <c:v>3092</c:v>
                </c:pt>
                <c:pt idx="70">
                  <c:v>1168</c:v>
                </c:pt>
                <c:pt idx="71">
                  <c:v>3983</c:v>
                </c:pt>
                <c:pt idx="72">
                  <c:v>4515</c:v>
                </c:pt>
                <c:pt idx="73">
                  <c:v>2193</c:v>
                </c:pt>
                <c:pt idx="74">
                  <c:v>9142</c:v>
                </c:pt>
                <c:pt idx="75">
                  <c:v>141</c:v>
                </c:pt>
                <c:pt idx="76">
                  <c:v>856</c:v>
                </c:pt>
                <c:pt idx="77">
                  <c:v>1484</c:v>
                </c:pt>
                <c:pt idx="78">
                  <c:v>106</c:v>
                </c:pt>
                <c:pt idx="79">
                  <c:v>245</c:v>
                </c:pt>
                <c:pt idx="80">
                  <c:v>680</c:v>
                </c:pt>
                <c:pt idx="81">
                  <c:v>347</c:v>
                </c:pt>
                <c:pt idx="82">
                  <c:v>126</c:v>
                </c:pt>
                <c:pt idx="83">
                  <c:v>1076</c:v>
                </c:pt>
                <c:pt idx="84">
                  <c:v>497</c:v>
                </c:pt>
                <c:pt idx="85">
                  <c:v>1146</c:v>
                </c:pt>
                <c:pt idx="86">
                  <c:v>4242</c:v>
                </c:pt>
                <c:pt idx="87">
                  <c:v>1330</c:v>
                </c:pt>
                <c:pt idx="88">
                  <c:v>2076</c:v>
                </c:pt>
                <c:pt idx="89">
                  <c:v>3156</c:v>
                </c:pt>
              </c:numCache>
            </c:numRef>
          </c:val>
          <c:extLst>
            <c:ext xmlns:c16="http://schemas.microsoft.com/office/drawing/2014/chart" uri="{C3380CC4-5D6E-409C-BE32-E72D297353CC}">
              <c16:uniqueId val="{00000000-AB27-4A2D-88D3-228562E5757A}"/>
            </c:ext>
          </c:extLst>
        </c:ser>
        <c:ser>
          <c:idx val="1"/>
          <c:order val="1"/>
          <c:tx>
            <c:strRef>
              <c:f>Sheet5!$C$1</c:f>
              <c:strCache>
                <c:ptCount val="1"/>
                <c:pt idx="0">
                  <c:v>STOXX® Europe Large 200 - FLCP</c:v>
                </c:pt>
              </c:strCache>
            </c:strRef>
          </c:tx>
          <c:spPr>
            <a:solidFill>
              <a:schemeClr val="accent2"/>
            </a:solidFill>
            <a:ln>
              <a:noFill/>
            </a:ln>
            <a:effectLst/>
          </c:spPr>
          <c:invertIfNegative val="0"/>
          <c:cat>
            <c:numRef>
              <c:f>Sheet5!$A$2:$A$91</c:f>
              <c:numCache>
                <c:formatCode>mmm\-yy</c:formatCode>
                <c:ptCount val="90"/>
                <c:pt idx="0">
                  <c:v>41275</c:v>
                </c:pt>
                <c:pt idx="1">
                  <c:v>41306</c:v>
                </c:pt>
                <c:pt idx="2">
                  <c:v>41334</c:v>
                </c:pt>
                <c:pt idx="3">
                  <c:v>41365</c:v>
                </c:pt>
                <c:pt idx="4">
                  <c:v>41395</c:v>
                </c:pt>
                <c:pt idx="5">
                  <c:v>41426</c:v>
                </c:pt>
                <c:pt idx="6">
                  <c:v>41456</c:v>
                </c:pt>
                <c:pt idx="7">
                  <c:v>41487</c:v>
                </c:pt>
                <c:pt idx="8">
                  <c:v>41518</c:v>
                </c:pt>
                <c:pt idx="9">
                  <c:v>41548</c:v>
                </c:pt>
                <c:pt idx="10">
                  <c:v>41579</c:v>
                </c:pt>
                <c:pt idx="11">
                  <c:v>41609</c:v>
                </c:pt>
                <c:pt idx="12">
                  <c:v>41640</c:v>
                </c:pt>
                <c:pt idx="13">
                  <c:v>41671</c:v>
                </c:pt>
                <c:pt idx="14">
                  <c:v>41699</c:v>
                </c:pt>
                <c:pt idx="15">
                  <c:v>41730</c:v>
                </c:pt>
                <c:pt idx="16">
                  <c:v>41760</c:v>
                </c:pt>
                <c:pt idx="17">
                  <c:v>41791</c:v>
                </c:pt>
                <c:pt idx="18">
                  <c:v>41821</c:v>
                </c:pt>
                <c:pt idx="19">
                  <c:v>41852</c:v>
                </c:pt>
                <c:pt idx="20">
                  <c:v>41883</c:v>
                </c:pt>
                <c:pt idx="21">
                  <c:v>41913</c:v>
                </c:pt>
                <c:pt idx="22">
                  <c:v>41944</c:v>
                </c:pt>
                <c:pt idx="23">
                  <c:v>41974</c:v>
                </c:pt>
                <c:pt idx="24">
                  <c:v>42005</c:v>
                </c:pt>
                <c:pt idx="25">
                  <c:v>42036</c:v>
                </c:pt>
                <c:pt idx="26">
                  <c:v>42064</c:v>
                </c:pt>
                <c:pt idx="27">
                  <c:v>42095</c:v>
                </c:pt>
                <c:pt idx="28">
                  <c:v>42125</c:v>
                </c:pt>
                <c:pt idx="29">
                  <c:v>42156</c:v>
                </c:pt>
                <c:pt idx="30">
                  <c:v>42186</c:v>
                </c:pt>
                <c:pt idx="31">
                  <c:v>42217</c:v>
                </c:pt>
                <c:pt idx="32">
                  <c:v>42248</c:v>
                </c:pt>
                <c:pt idx="33">
                  <c:v>42278</c:v>
                </c:pt>
                <c:pt idx="34">
                  <c:v>42309</c:v>
                </c:pt>
                <c:pt idx="35">
                  <c:v>42339</c:v>
                </c:pt>
                <c:pt idx="36">
                  <c:v>42370</c:v>
                </c:pt>
                <c:pt idx="37">
                  <c:v>42401</c:v>
                </c:pt>
                <c:pt idx="38">
                  <c:v>42430</c:v>
                </c:pt>
                <c:pt idx="39">
                  <c:v>42461</c:v>
                </c:pt>
                <c:pt idx="40">
                  <c:v>42491</c:v>
                </c:pt>
                <c:pt idx="41">
                  <c:v>42522</c:v>
                </c:pt>
                <c:pt idx="42">
                  <c:v>42552</c:v>
                </c:pt>
                <c:pt idx="43">
                  <c:v>42583</c:v>
                </c:pt>
                <c:pt idx="44">
                  <c:v>42614</c:v>
                </c:pt>
                <c:pt idx="45">
                  <c:v>42644</c:v>
                </c:pt>
                <c:pt idx="46">
                  <c:v>42675</c:v>
                </c:pt>
                <c:pt idx="47">
                  <c:v>42705</c:v>
                </c:pt>
                <c:pt idx="48">
                  <c:v>42736</c:v>
                </c:pt>
                <c:pt idx="49">
                  <c:v>42767</c:v>
                </c:pt>
                <c:pt idx="50">
                  <c:v>42795</c:v>
                </c:pt>
                <c:pt idx="51">
                  <c:v>42826</c:v>
                </c:pt>
                <c:pt idx="52">
                  <c:v>42856</c:v>
                </c:pt>
                <c:pt idx="53">
                  <c:v>42887</c:v>
                </c:pt>
                <c:pt idx="54">
                  <c:v>42917</c:v>
                </c:pt>
                <c:pt idx="55">
                  <c:v>42948</c:v>
                </c:pt>
                <c:pt idx="56">
                  <c:v>42979</c:v>
                </c:pt>
                <c:pt idx="57">
                  <c:v>43009</c:v>
                </c:pt>
                <c:pt idx="58">
                  <c:v>43040</c:v>
                </c:pt>
                <c:pt idx="59">
                  <c:v>43070</c:v>
                </c:pt>
                <c:pt idx="60">
                  <c:v>43101</c:v>
                </c:pt>
                <c:pt idx="61">
                  <c:v>43132</c:v>
                </c:pt>
                <c:pt idx="62">
                  <c:v>43160</c:v>
                </c:pt>
                <c:pt idx="63">
                  <c:v>43191</c:v>
                </c:pt>
                <c:pt idx="64">
                  <c:v>43221</c:v>
                </c:pt>
                <c:pt idx="65">
                  <c:v>43252</c:v>
                </c:pt>
                <c:pt idx="66">
                  <c:v>43282</c:v>
                </c:pt>
                <c:pt idx="67">
                  <c:v>43313</c:v>
                </c:pt>
                <c:pt idx="68">
                  <c:v>43344</c:v>
                </c:pt>
                <c:pt idx="69">
                  <c:v>43374</c:v>
                </c:pt>
                <c:pt idx="70">
                  <c:v>43405</c:v>
                </c:pt>
                <c:pt idx="71">
                  <c:v>43435</c:v>
                </c:pt>
                <c:pt idx="72">
                  <c:v>43466</c:v>
                </c:pt>
                <c:pt idx="73">
                  <c:v>43497</c:v>
                </c:pt>
                <c:pt idx="74">
                  <c:v>43525</c:v>
                </c:pt>
                <c:pt idx="75">
                  <c:v>43556</c:v>
                </c:pt>
                <c:pt idx="76">
                  <c:v>43586</c:v>
                </c:pt>
                <c:pt idx="77">
                  <c:v>43617</c:v>
                </c:pt>
                <c:pt idx="78">
                  <c:v>43647</c:v>
                </c:pt>
                <c:pt idx="79">
                  <c:v>43678</c:v>
                </c:pt>
                <c:pt idx="80">
                  <c:v>43709</c:v>
                </c:pt>
                <c:pt idx="81">
                  <c:v>43739</c:v>
                </c:pt>
                <c:pt idx="82">
                  <c:v>43770</c:v>
                </c:pt>
                <c:pt idx="83">
                  <c:v>43800</c:v>
                </c:pt>
                <c:pt idx="84">
                  <c:v>43831</c:v>
                </c:pt>
                <c:pt idx="85">
                  <c:v>43862</c:v>
                </c:pt>
                <c:pt idx="86">
                  <c:v>43891</c:v>
                </c:pt>
                <c:pt idx="87">
                  <c:v>43922</c:v>
                </c:pt>
                <c:pt idx="88">
                  <c:v>43952</c:v>
                </c:pt>
                <c:pt idx="89">
                  <c:v>43983</c:v>
                </c:pt>
              </c:numCache>
            </c:numRef>
          </c:cat>
          <c:val>
            <c:numRef>
              <c:f>Sheet5!$C$2:$C$91</c:f>
              <c:numCache>
                <c:formatCode>#,##0;\(#,##0\)</c:formatCode>
                <c:ptCount val="90"/>
                <c:pt idx="0">
                  <c:v>324</c:v>
                </c:pt>
                <c:pt idx="1">
                  <c:v>2438</c:v>
                </c:pt>
                <c:pt idx="2">
                  <c:v>6933</c:v>
                </c:pt>
                <c:pt idx="3">
                  <c:v>1260</c:v>
                </c:pt>
                <c:pt idx="4">
                  <c:v>287</c:v>
                </c:pt>
                <c:pt idx="5">
                  <c:v>7217</c:v>
                </c:pt>
                <c:pt idx="6">
                  <c:v>1631</c:v>
                </c:pt>
                <c:pt idx="7">
                  <c:v>770</c:v>
                </c:pt>
                <c:pt idx="8">
                  <c:v>8041</c:v>
                </c:pt>
                <c:pt idx="9">
                  <c:v>4661</c:v>
                </c:pt>
                <c:pt idx="10">
                  <c:v>3662</c:v>
                </c:pt>
                <c:pt idx="11">
                  <c:v>12970</c:v>
                </c:pt>
                <c:pt idx="12">
                  <c:v>8090</c:v>
                </c:pt>
                <c:pt idx="13">
                  <c:v>1925</c:v>
                </c:pt>
                <c:pt idx="14">
                  <c:v>23119</c:v>
                </c:pt>
                <c:pt idx="15">
                  <c:v>5076</c:v>
                </c:pt>
                <c:pt idx="16">
                  <c:v>1462</c:v>
                </c:pt>
                <c:pt idx="17">
                  <c:v>20060</c:v>
                </c:pt>
                <c:pt idx="18">
                  <c:v>3956</c:v>
                </c:pt>
                <c:pt idx="19">
                  <c:v>1645</c:v>
                </c:pt>
                <c:pt idx="20">
                  <c:v>21389</c:v>
                </c:pt>
                <c:pt idx="21">
                  <c:v>3673</c:v>
                </c:pt>
                <c:pt idx="22">
                  <c:v>3616</c:v>
                </c:pt>
                <c:pt idx="23">
                  <c:v>11635</c:v>
                </c:pt>
                <c:pt idx="24">
                  <c:v>8368</c:v>
                </c:pt>
                <c:pt idx="25">
                  <c:v>4144</c:v>
                </c:pt>
                <c:pt idx="26">
                  <c:v>26113</c:v>
                </c:pt>
                <c:pt idx="27">
                  <c:v>1217</c:v>
                </c:pt>
                <c:pt idx="28">
                  <c:v>5211</c:v>
                </c:pt>
                <c:pt idx="29">
                  <c:v>28167</c:v>
                </c:pt>
                <c:pt idx="30">
                  <c:v>3738</c:v>
                </c:pt>
                <c:pt idx="31">
                  <c:v>4214</c:v>
                </c:pt>
                <c:pt idx="32">
                  <c:v>14002</c:v>
                </c:pt>
                <c:pt idx="33">
                  <c:v>1311</c:v>
                </c:pt>
                <c:pt idx="34">
                  <c:v>812</c:v>
                </c:pt>
                <c:pt idx="35">
                  <c:v>24717</c:v>
                </c:pt>
                <c:pt idx="36">
                  <c:v>5343</c:v>
                </c:pt>
                <c:pt idx="37">
                  <c:v>930</c:v>
                </c:pt>
                <c:pt idx="38">
                  <c:v>37404</c:v>
                </c:pt>
                <c:pt idx="39">
                  <c:v>3290</c:v>
                </c:pt>
                <c:pt idx="40">
                  <c:v>2306</c:v>
                </c:pt>
                <c:pt idx="41">
                  <c:v>17197</c:v>
                </c:pt>
                <c:pt idx="42">
                  <c:v>1834</c:v>
                </c:pt>
                <c:pt idx="43">
                  <c:v>3273</c:v>
                </c:pt>
                <c:pt idx="44">
                  <c:v>11899</c:v>
                </c:pt>
                <c:pt idx="45">
                  <c:v>3255</c:v>
                </c:pt>
                <c:pt idx="46">
                  <c:v>2648</c:v>
                </c:pt>
                <c:pt idx="47">
                  <c:v>14394</c:v>
                </c:pt>
                <c:pt idx="48">
                  <c:v>2090</c:v>
                </c:pt>
                <c:pt idx="49">
                  <c:v>1622</c:v>
                </c:pt>
                <c:pt idx="50">
                  <c:v>25385</c:v>
                </c:pt>
                <c:pt idx="51">
                  <c:v>1143</c:v>
                </c:pt>
                <c:pt idx="52">
                  <c:v>117</c:v>
                </c:pt>
                <c:pt idx="53">
                  <c:v>15351</c:v>
                </c:pt>
                <c:pt idx="54">
                  <c:v>2250</c:v>
                </c:pt>
                <c:pt idx="55">
                  <c:v>957</c:v>
                </c:pt>
                <c:pt idx="56">
                  <c:v>11261</c:v>
                </c:pt>
                <c:pt idx="57">
                  <c:v>838</c:v>
                </c:pt>
                <c:pt idx="58">
                  <c:v>1489</c:v>
                </c:pt>
                <c:pt idx="59">
                  <c:v>15538</c:v>
                </c:pt>
                <c:pt idx="60">
                  <c:v>1766</c:v>
                </c:pt>
                <c:pt idx="61">
                  <c:v>3838</c:v>
                </c:pt>
                <c:pt idx="62">
                  <c:v>9999</c:v>
                </c:pt>
                <c:pt idx="63">
                  <c:v>4151</c:v>
                </c:pt>
                <c:pt idx="64">
                  <c:v>5747</c:v>
                </c:pt>
                <c:pt idx="65">
                  <c:v>18783</c:v>
                </c:pt>
                <c:pt idx="66">
                  <c:v>1979</c:v>
                </c:pt>
                <c:pt idx="67">
                  <c:v>1024</c:v>
                </c:pt>
                <c:pt idx="68">
                  <c:v>13311</c:v>
                </c:pt>
                <c:pt idx="69">
                  <c:v>3280</c:v>
                </c:pt>
                <c:pt idx="70">
                  <c:v>1437</c:v>
                </c:pt>
                <c:pt idx="71">
                  <c:v>26227</c:v>
                </c:pt>
                <c:pt idx="72">
                  <c:v>1113</c:v>
                </c:pt>
                <c:pt idx="73">
                  <c:v>654</c:v>
                </c:pt>
                <c:pt idx="74">
                  <c:v>30502</c:v>
                </c:pt>
                <c:pt idx="75">
                  <c:v>1642</c:v>
                </c:pt>
                <c:pt idx="76">
                  <c:v>1884</c:v>
                </c:pt>
                <c:pt idx="77">
                  <c:v>15603</c:v>
                </c:pt>
                <c:pt idx="78">
                  <c:v>299</c:v>
                </c:pt>
                <c:pt idx="79">
                  <c:v>1923</c:v>
                </c:pt>
                <c:pt idx="80">
                  <c:v>19227</c:v>
                </c:pt>
                <c:pt idx="81">
                  <c:v>1240</c:v>
                </c:pt>
                <c:pt idx="82">
                  <c:v>4767</c:v>
                </c:pt>
                <c:pt idx="83">
                  <c:v>13665</c:v>
                </c:pt>
                <c:pt idx="84">
                  <c:v>1208</c:v>
                </c:pt>
                <c:pt idx="85">
                  <c:v>1208</c:v>
                </c:pt>
                <c:pt idx="86">
                  <c:v>6481</c:v>
                </c:pt>
                <c:pt idx="87">
                  <c:v>2822</c:v>
                </c:pt>
                <c:pt idx="88">
                  <c:v>4189</c:v>
                </c:pt>
                <c:pt idx="89">
                  <c:v>4284</c:v>
                </c:pt>
              </c:numCache>
            </c:numRef>
          </c:val>
          <c:extLst>
            <c:ext xmlns:c16="http://schemas.microsoft.com/office/drawing/2014/chart" uri="{C3380CC4-5D6E-409C-BE32-E72D297353CC}">
              <c16:uniqueId val="{00000001-AB27-4A2D-88D3-228562E5757A}"/>
            </c:ext>
          </c:extLst>
        </c:ser>
        <c:ser>
          <c:idx val="2"/>
          <c:order val="2"/>
          <c:tx>
            <c:strRef>
              <c:f>Sheet5!$D$1</c:f>
              <c:strCache>
                <c:ptCount val="1"/>
                <c:pt idx="0">
                  <c:v>Euro STOXX® Mid - FMCE</c:v>
                </c:pt>
              </c:strCache>
            </c:strRef>
          </c:tx>
          <c:spPr>
            <a:solidFill>
              <a:schemeClr val="accent3"/>
            </a:solidFill>
            <a:ln>
              <a:noFill/>
            </a:ln>
            <a:effectLst/>
          </c:spPr>
          <c:invertIfNegative val="0"/>
          <c:cat>
            <c:numRef>
              <c:f>Sheet5!$A$2:$A$91</c:f>
              <c:numCache>
                <c:formatCode>mmm\-yy</c:formatCode>
                <c:ptCount val="90"/>
                <c:pt idx="0">
                  <c:v>41275</c:v>
                </c:pt>
                <c:pt idx="1">
                  <c:v>41306</c:v>
                </c:pt>
                <c:pt idx="2">
                  <c:v>41334</c:v>
                </c:pt>
                <c:pt idx="3">
                  <c:v>41365</c:v>
                </c:pt>
                <c:pt idx="4">
                  <c:v>41395</c:v>
                </c:pt>
                <c:pt idx="5">
                  <c:v>41426</c:v>
                </c:pt>
                <c:pt idx="6">
                  <c:v>41456</c:v>
                </c:pt>
                <c:pt idx="7">
                  <c:v>41487</c:v>
                </c:pt>
                <c:pt idx="8">
                  <c:v>41518</c:v>
                </c:pt>
                <c:pt idx="9">
                  <c:v>41548</c:v>
                </c:pt>
                <c:pt idx="10">
                  <c:v>41579</c:v>
                </c:pt>
                <c:pt idx="11">
                  <c:v>41609</c:v>
                </c:pt>
                <c:pt idx="12">
                  <c:v>41640</c:v>
                </c:pt>
                <c:pt idx="13">
                  <c:v>41671</c:v>
                </c:pt>
                <c:pt idx="14">
                  <c:v>41699</c:v>
                </c:pt>
                <c:pt idx="15">
                  <c:v>41730</c:v>
                </c:pt>
                <c:pt idx="16">
                  <c:v>41760</c:v>
                </c:pt>
                <c:pt idx="17">
                  <c:v>41791</c:v>
                </c:pt>
                <c:pt idx="18">
                  <c:v>41821</c:v>
                </c:pt>
                <c:pt idx="19">
                  <c:v>41852</c:v>
                </c:pt>
                <c:pt idx="20">
                  <c:v>41883</c:v>
                </c:pt>
                <c:pt idx="21">
                  <c:v>41913</c:v>
                </c:pt>
                <c:pt idx="22">
                  <c:v>41944</c:v>
                </c:pt>
                <c:pt idx="23">
                  <c:v>41974</c:v>
                </c:pt>
                <c:pt idx="24">
                  <c:v>42005</c:v>
                </c:pt>
                <c:pt idx="25">
                  <c:v>42036</c:v>
                </c:pt>
                <c:pt idx="26">
                  <c:v>42064</c:v>
                </c:pt>
                <c:pt idx="27">
                  <c:v>42095</c:v>
                </c:pt>
                <c:pt idx="28">
                  <c:v>42125</c:v>
                </c:pt>
                <c:pt idx="29">
                  <c:v>42156</c:v>
                </c:pt>
                <c:pt idx="30">
                  <c:v>42186</c:v>
                </c:pt>
                <c:pt idx="31">
                  <c:v>42217</c:v>
                </c:pt>
                <c:pt idx="32">
                  <c:v>42248</c:v>
                </c:pt>
                <c:pt idx="33">
                  <c:v>42278</c:v>
                </c:pt>
                <c:pt idx="34">
                  <c:v>42309</c:v>
                </c:pt>
                <c:pt idx="35">
                  <c:v>42339</c:v>
                </c:pt>
                <c:pt idx="36">
                  <c:v>42370</c:v>
                </c:pt>
                <c:pt idx="37">
                  <c:v>42401</c:v>
                </c:pt>
                <c:pt idx="38">
                  <c:v>42430</c:v>
                </c:pt>
                <c:pt idx="39">
                  <c:v>42461</c:v>
                </c:pt>
                <c:pt idx="40">
                  <c:v>42491</c:v>
                </c:pt>
                <c:pt idx="41">
                  <c:v>42522</c:v>
                </c:pt>
                <c:pt idx="42">
                  <c:v>42552</c:v>
                </c:pt>
                <c:pt idx="43">
                  <c:v>42583</c:v>
                </c:pt>
                <c:pt idx="44">
                  <c:v>42614</c:v>
                </c:pt>
                <c:pt idx="45">
                  <c:v>42644</c:v>
                </c:pt>
                <c:pt idx="46">
                  <c:v>42675</c:v>
                </c:pt>
                <c:pt idx="47">
                  <c:v>42705</c:v>
                </c:pt>
                <c:pt idx="48">
                  <c:v>42736</c:v>
                </c:pt>
                <c:pt idx="49">
                  <c:v>42767</c:v>
                </c:pt>
                <c:pt idx="50">
                  <c:v>42795</c:v>
                </c:pt>
                <c:pt idx="51">
                  <c:v>42826</c:v>
                </c:pt>
                <c:pt idx="52">
                  <c:v>42856</c:v>
                </c:pt>
                <c:pt idx="53">
                  <c:v>42887</c:v>
                </c:pt>
                <c:pt idx="54">
                  <c:v>42917</c:v>
                </c:pt>
                <c:pt idx="55">
                  <c:v>42948</c:v>
                </c:pt>
                <c:pt idx="56">
                  <c:v>42979</c:v>
                </c:pt>
                <c:pt idx="57">
                  <c:v>43009</c:v>
                </c:pt>
                <c:pt idx="58">
                  <c:v>43040</c:v>
                </c:pt>
                <c:pt idx="59">
                  <c:v>43070</c:v>
                </c:pt>
                <c:pt idx="60">
                  <c:v>43101</c:v>
                </c:pt>
                <c:pt idx="61">
                  <c:v>43132</c:v>
                </c:pt>
                <c:pt idx="62">
                  <c:v>43160</c:v>
                </c:pt>
                <c:pt idx="63">
                  <c:v>43191</c:v>
                </c:pt>
                <c:pt idx="64">
                  <c:v>43221</c:v>
                </c:pt>
                <c:pt idx="65">
                  <c:v>43252</c:v>
                </c:pt>
                <c:pt idx="66">
                  <c:v>43282</c:v>
                </c:pt>
                <c:pt idx="67">
                  <c:v>43313</c:v>
                </c:pt>
                <c:pt idx="68">
                  <c:v>43344</c:v>
                </c:pt>
                <c:pt idx="69">
                  <c:v>43374</c:v>
                </c:pt>
                <c:pt idx="70">
                  <c:v>43405</c:v>
                </c:pt>
                <c:pt idx="71">
                  <c:v>43435</c:v>
                </c:pt>
                <c:pt idx="72">
                  <c:v>43466</c:v>
                </c:pt>
                <c:pt idx="73">
                  <c:v>43497</c:v>
                </c:pt>
                <c:pt idx="74">
                  <c:v>43525</c:v>
                </c:pt>
                <c:pt idx="75">
                  <c:v>43556</c:v>
                </c:pt>
                <c:pt idx="76">
                  <c:v>43586</c:v>
                </c:pt>
                <c:pt idx="77">
                  <c:v>43617</c:v>
                </c:pt>
                <c:pt idx="78">
                  <c:v>43647</c:v>
                </c:pt>
                <c:pt idx="79">
                  <c:v>43678</c:v>
                </c:pt>
                <c:pt idx="80">
                  <c:v>43709</c:v>
                </c:pt>
                <c:pt idx="81">
                  <c:v>43739</c:v>
                </c:pt>
                <c:pt idx="82">
                  <c:v>43770</c:v>
                </c:pt>
                <c:pt idx="83">
                  <c:v>43800</c:v>
                </c:pt>
                <c:pt idx="84">
                  <c:v>43831</c:v>
                </c:pt>
                <c:pt idx="85">
                  <c:v>43862</c:v>
                </c:pt>
                <c:pt idx="86">
                  <c:v>43891</c:v>
                </c:pt>
                <c:pt idx="87">
                  <c:v>43922</c:v>
                </c:pt>
                <c:pt idx="88">
                  <c:v>43952</c:v>
                </c:pt>
                <c:pt idx="89">
                  <c:v>43983</c:v>
                </c:pt>
              </c:numCache>
            </c:numRef>
          </c:cat>
          <c:val>
            <c:numRef>
              <c:f>Sheet5!$D$2:$D$91</c:f>
              <c:numCache>
                <c:formatCode>#,##0;\(#,##0\)</c:formatCode>
                <c:ptCount val="90"/>
                <c:pt idx="0">
                  <c:v>3179</c:v>
                </c:pt>
                <c:pt idx="1">
                  <c:v>58</c:v>
                </c:pt>
                <c:pt idx="2">
                  <c:v>1185</c:v>
                </c:pt>
                <c:pt idx="3">
                  <c:v>710</c:v>
                </c:pt>
                <c:pt idx="4">
                  <c:v>321</c:v>
                </c:pt>
                <c:pt idx="5">
                  <c:v>4941</c:v>
                </c:pt>
                <c:pt idx="6">
                  <c:v>3604</c:v>
                </c:pt>
                <c:pt idx="7">
                  <c:v>58</c:v>
                </c:pt>
                <c:pt idx="8">
                  <c:v>1794</c:v>
                </c:pt>
                <c:pt idx="9">
                  <c:v>341</c:v>
                </c:pt>
                <c:pt idx="10">
                  <c:v>12</c:v>
                </c:pt>
                <c:pt idx="11">
                  <c:v>541</c:v>
                </c:pt>
                <c:pt idx="12">
                  <c:v>232</c:v>
                </c:pt>
                <c:pt idx="13">
                  <c:v>248</c:v>
                </c:pt>
                <c:pt idx="14">
                  <c:v>725</c:v>
                </c:pt>
                <c:pt idx="15">
                  <c:v>34</c:v>
                </c:pt>
                <c:pt idx="16">
                  <c:v>161</c:v>
                </c:pt>
                <c:pt idx="17">
                  <c:v>355</c:v>
                </c:pt>
                <c:pt idx="18">
                  <c:v>11</c:v>
                </c:pt>
                <c:pt idx="19">
                  <c:v>531</c:v>
                </c:pt>
                <c:pt idx="20">
                  <c:v>1130</c:v>
                </c:pt>
                <c:pt idx="21">
                  <c:v>798</c:v>
                </c:pt>
                <c:pt idx="22">
                  <c:v>550</c:v>
                </c:pt>
                <c:pt idx="23">
                  <c:v>707</c:v>
                </c:pt>
                <c:pt idx="24">
                  <c:v>344</c:v>
                </c:pt>
                <c:pt idx="25">
                  <c:v>39</c:v>
                </c:pt>
                <c:pt idx="26">
                  <c:v>2321</c:v>
                </c:pt>
                <c:pt idx="27">
                  <c:v>400</c:v>
                </c:pt>
                <c:pt idx="28">
                  <c:v>3712</c:v>
                </c:pt>
                <c:pt idx="29">
                  <c:v>8953</c:v>
                </c:pt>
                <c:pt idx="30">
                  <c:v>332</c:v>
                </c:pt>
                <c:pt idx="31">
                  <c:v>466</c:v>
                </c:pt>
                <c:pt idx="32">
                  <c:v>4506</c:v>
                </c:pt>
                <c:pt idx="33">
                  <c:v>324</c:v>
                </c:pt>
                <c:pt idx="34">
                  <c:v>54</c:v>
                </c:pt>
                <c:pt idx="35">
                  <c:v>2193</c:v>
                </c:pt>
                <c:pt idx="36">
                  <c:v>5331</c:v>
                </c:pt>
                <c:pt idx="37">
                  <c:v>8160</c:v>
                </c:pt>
                <c:pt idx="38">
                  <c:v>8034</c:v>
                </c:pt>
                <c:pt idx="39">
                  <c:v>854</c:v>
                </c:pt>
                <c:pt idx="40">
                  <c:v>2018</c:v>
                </c:pt>
                <c:pt idx="41">
                  <c:v>26669</c:v>
                </c:pt>
                <c:pt idx="42">
                  <c:v>6809</c:v>
                </c:pt>
                <c:pt idx="43">
                  <c:v>2286</c:v>
                </c:pt>
                <c:pt idx="44">
                  <c:v>11366</c:v>
                </c:pt>
                <c:pt idx="45">
                  <c:v>765</c:v>
                </c:pt>
                <c:pt idx="46">
                  <c:v>4239</c:v>
                </c:pt>
                <c:pt idx="47">
                  <c:v>8231</c:v>
                </c:pt>
                <c:pt idx="48">
                  <c:v>16593</c:v>
                </c:pt>
                <c:pt idx="49">
                  <c:v>16553</c:v>
                </c:pt>
                <c:pt idx="50">
                  <c:v>78723</c:v>
                </c:pt>
                <c:pt idx="51">
                  <c:v>5628</c:v>
                </c:pt>
                <c:pt idx="52">
                  <c:v>33040</c:v>
                </c:pt>
                <c:pt idx="53">
                  <c:v>72985</c:v>
                </c:pt>
                <c:pt idx="54">
                  <c:v>7587</c:v>
                </c:pt>
                <c:pt idx="55">
                  <c:v>8312</c:v>
                </c:pt>
                <c:pt idx="56">
                  <c:v>75471</c:v>
                </c:pt>
                <c:pt idx="57">
                  <c:v>10879</c:v>
                </c:pt>
                <c:pt idx="58">
                  <c:v>3253</c:v>
                </c:pt>
                <c:pt idx="59">
                  <c:v>63259</c:v>
                </c:pt>
                <c:pt idx="60">
                  <c:v>5851</c:v>
                </c:pt>
                <c:pt idx="61">
                  <c:v>4202</c:v>
                </c:pt>
                <c:pt idx="62">
                  <c:v>63594</c:v>
                </c:pt>
                <c:pt idx="63">
                  <c:v>2264</c:v>
                </c:pt>
                <c:pt idx="64">
                  <c:v>3465</c:v>
                </c:pt>
                <c:pt idx="65">
                  <c:v>62215</c:v>
                </c:pt>
                <c:pt idx="66">
                  <c:v>1010</c:v>
                </c:pt>
                <c:pt idx="67">
                  <c:v>2783</c:v>
                </c:pt>
                <c:pt idx="68">
                  <c:v>117023</c:v>
                </c:pt>
                <c:pt idx="69">
                  <c:v>47094</c:v>
                </c:pt>
                <c:pt idx="70">
                  <c:v>11282</c:v>
                </c:pt>
                <c:pt idx="71">
                  <c:v>47593</c:v>
                </c:pt>
                <c:pt idx="72">
                  <c:v>24223</c:v>
                </c:pt>
                <c:pt idx="73">
                  <c:v>19744</c:v>
                </c:pt>
                <c:pt idx="74">
                  <c:v>46650</c:v>
                </c:pt>
                <c:pt idx="75">
                  <c:v>9347</c:v>
                </c:pt>
                <c:pt idx="76">
                  <c:v>9735</c:v>
                </c:pt>
                <c:pt idx="77">
                  <c:v>18214</c:v>
                </c:pt>
                <c:pt idx="78">
                  <c:v>2950</c:v>
                </c:pt>
                <c:pt idx="79">
                  <c:v>10454</c:v>
                </c:pt>
                <c:pt idx="80">
                  <c:v>17651</c:v>
                </c:pt>
                <c:pt idx="81">
                  <c:v>14434</c:v>
                </c:pt>
                <c:pt idx="82">
                  <c:v>11154</c:v>
                </c:pt>
                <c:pt idx="83">
                  <c:v>52127</c:v>
                </c:pt>
                <c:pt idx="84">
                  <c:v>10938</c:v>
                </c:pt>
                <c:pt idx="85">
                  <c:v>16010</c:v>
                </c:pt>
                <c:pt idx="86">
                  <c:v>57850</c:v>
                </c:pt>
                <c:pt idx="87">
                  <c:v>8317</c:v>
                </c:pt>
                <c:pt idx="88">
                  <c:v>4960</c:v>
                </c:pt>
                <c:pt idx="89">
                  <c:v>55939</c:v>
                </c:pt>
              </c:numCache>
            </c:numRef>
          </c:val>
          <c:extLst>
            <c:ext xmlns:c16="http://schemas.microsoft.com/office/drawing/2014/chart" uri="{C3380CC4-5D6E-409C-BE32-E72D297353CC}">
              <c16:uniqueId val="{00000002-AB27-4A2D-88D3-228562E5757A}"/>
            </c:ext>
          </c:extLst>
        </c:ser>
        <c:ser>
          <c:idx val="3"/>
          <c:order val="3"/>
          <c:tx>
            <c:strRef>
              <c:f>Sheet5!$E$1</c:f>
              <c:strCache>
                <c:ptCount val="1"/>
                <c:pt idx="0">
                  <c:v>STOXX® Europe Mid 200 - FMCP</c:v>
                </c:pt>
              </c:strCache>
            </c:strRef>
          </c:tx>
          <c:spPr>
            <a:solidFill>
              <a:schemeClr val="accent4"/>
            </a:solidFill>
            <a:ln>
              <a:noFill/>
            </a:ln>
            <a:effectLst/>
          </c:spPr>
          <c:invertIfNegative val="0"/>
          <c:cat>
            <c:numRef>
              <c:f>Sheet5!$A$2:$A$91</c:f>
              <c:numCache>
                <c:formatCode>mmm\-yy</c:formatCode>
                <c:ptCount val="90"/>
                <c:pt idx="0">
                  <c:v>41275</c:v>
                </c:pt>
                <c:pt idx="1">
                  <c:v>41306</c:v>
                </c:pt>
                <c:pt idx="2">
                  <c:v>41334</c:v>
                </c:pt>
                <c:pt idx="3">
                  <c:v>41365</c:v>
                </c:pt>
                <c:pt idx="4">
                  <c:v>41395</c:v>
                </c:pt>
                <c:pt idx="5">
                  <c:v>41426</c:v>
                </c:pt>
                <c:pt idx="6">
                  <c:v>41456</c:v>
                </c:pt>
                <c:pt idx="7">
                  <c:v>41487</c:v>
                </c:pt>
                <c:pt idx="8">
                  <c:v>41518</c:v>
                </c:pt>
                <c:pt idx="9">
                  <c:v>41548</c:v>
                </c:pt>
                <c:pt idx="10">
                  <c:v>41579</c:v>
                </c:pt>
                <c:pt idx="11">
                  <c:v>41609</c:v>
                </c:pt>
                <c:pt idx="12">
                  <c:v>41640</c:v>
                </c:pt>
                <c:pt idx="13">
                  <c:v>41671</c:v>
                </c:pt>
                <c:pt idx="14">
                  <c:v>41699</c:v>
                </c:pt>
                <c:pt idx="15">
                  <c:v>41730</c:v>
                </c:pt>
                <c:pt idx="16">
                  <c:v>41760</c:v>
                </c:pt>
                <c:pt idx="17">
                  <c:v>41791</c:v>
                </c:pt>
                <c:pt idx="18">
                  <c:v>41821</c:v>
                </c:pt>
                <c:pt idx="19">
                  <c:v>41852</c:v>
                </c:pt>
                <c:pt idx="20">
                  <c:v>41883</c:v>
                </c:pt>
                <c:pt idx="21">
                  <c:v>41913</c:v>
                </c:pt>
                <c:pt idx="22">
                  <c:v>41944</c:v>
                </c:pt>
                <c:pt idx="23">
                  <c:v>41974</c:v>
                </c:pt>
                <c:pt idx="24">
                  <c:v>42005</c:v>
                </c:pt>
                <c:pt idx="25">
                  <c:v>42036</c:v>
                </c:pt>
                <c:pt idx="26">
                  <c:v>42064</c:v>
                </c:pt>
                <c:pt idx="27">
                  <c:v>42095</c:v>
                </c:pt>
                <c:pt idx="28">
                  <c:v>42125</c:v>
                </c:pt>
                <c:pt idx="29">
                  <c:v>42156</c:v>
                </c:pt>
                <c:pt idx="30">
                  <c:v>42186</c:v>
                </c:pt>
                <c:pt idx="31">
                  <c:v>42217</c:v>
                </c:pt>
                <c:pt idx="32">
                  <c:v>42248</c:v>
                </c:pt>
                <c:pt idx="33">
                  <c:v>42278</c:v>
                </c:pt>
                <c:pt idx="34">
                  <c:v>42309</c:v>
                </c:pt>
                <c:pt idx="35">
                  <c:v>42339</c:v>
                </c:pt>
                <c:pt idx="36">
                  <c:v>42370</c:v>
                </c:pt>
                <c:pt idx="37">
                  <c:v>42401</c:v>
                </c:pt>
                <c:pt idx="38">
                  <c:v>42430</c:v>
                </c:pt>
                <c:pt idx="39">
                  <c:v>42461</c:v>
                </c:pt>
                <c:pt idx="40">
                  <c:v>42491</c:v>
                </c:pt>
                <c:pt idx="41">
                  <c:v>42522</c:v>
                </c:pt>
                <c:pt idx="42">
                  <c:v>42552</c:v>
                </c:pt>
                <c:pt idx="43">
                  <c:v>42583</c:v>
                </c:pt>
                <c:pt idx="44">
                  <c:v>42614</c:v>
                </c:pt>
                <c:pt idx="45">
                  <c:v>42644</c:v>
                </c:pt>
                <c:pt idx="46">
                  <c:v>42675</c:v>
                </c:pt>
                <c:pt idx="47">
                  <c:v>42705</c:v>
                </c:pt>
                <c:pt idx="48">
                  <c:v>42736</c:v>
                </c:pt>
                <c:pt idx="49">
                  <c:v>42767</c:v>
                </c:pt>
                <c:pt idx="50">
                  <c:v>42795</c:v>
                </c:pt>
                <c:pt idx="51">
                  <c:v>42826</c:v>
                </c:pt>
                <c:pt idx="52">
                  <c:v>42856</c:v>
                </c:pt>
                <c:pt idx="53">
                  <c:v>42887</c:v>
                </c:pt>
                <c:pt idx="54">
                  <c:v>42917</c:v>
                </c:pt>
                <c:pt idx="55">
                  <c:v>42948</c:v>
                </c:pt>
                <c:pt idx="56">
                  <c:v>42979</c:v>
                </c:pt>
                <c:pt idx="57">
                  <c:v>43009</c:v>
                </c:pt>
                <c:pt idx="58">
                  <c:v>43040</c:v>
                </c:pt>
                <c:pt idx="59">
                  <c:v>43070</c:v>
                </c:pt>
                <c:pt idx="60">
                  <c:v>43101</c:v>
                </c:pt>
                <c:pt idx="61">
                  <c:v>43132</c:v>
                </c:pt>
                <c:pt idx="62">
                  <c:v>43160</c:v>
                </c:pt>
                <c:pt idx="63">
                  <c:v>43191</c:v>
                </c:pt>
                <c:pt idx="64">
                  <c:v>43221</c:v>
                </c:pt>
                <c:pt idx="65">
                  <c:v>43252</c:v>
                </c:pt>
                <c:pt idx="66">
                  <c:v>43282</c:v>
                </c:pt>
                <c:pt idx="67">
                  <c:v>43313</c:v>
                </c:pt>
                <c:pt idx="68">
                  <c:v>43344</c:v>
                </c:pt>
                <c:pt idx="69">
                  <c:v>43374</c:v>
                </c:pt>
                <c:pt idx="70">
                  <c:v>43405</c:v>
                </c:pt>
                <c:pt idx="71">
                  <c:v>43435</c:v>
                </c:pt>
                <c:pt idx="72">
                  <c:v>43466</c:v>
                </c:pt>
                <c:pt idx="73">
                  <c:v>43497</c:v>
                </c:pt>
                <c:pt idx="74">
                  <c:v>43525</c:v>
                </c:pt>
                <c:pt idx="75">
                  <c:v>43556</c:v>
                </c:pt>
                <c:pt idx="76">
                  <c:v>43586</c:v>
                </c:pt>
                <c:pt idx="77">
                  <c:v>43617</c:v>
                </c:pt>
                <c:pt idx="78">
                  <c:v>43647</c:v>
                </c:pt>
                <c:pt idx="79">
                  <c:v>43678</c:v>
                </c:pt>
                <c:pt idx="80">
                  <c:v>43709</c:v>
                </c:pt>
                <c:pt idx="81">
                  <c:v>43739</c:v>
                </c:pt>
                <c:pt idx="82">
                  <c:v>43770</c:v>
                </c:pt>
                <c:pt idx="83">
                  <c:v>43800</c:v>
                </c:pt>
                <c:pt idx="84">
                  <c:v>43831</c:v>
                </c:pt>
                <c:pt idx="85">
                  <c:v>43862</c:v>
                </c:pt>
                <c:pt idx="86">
                  <c:v>43891</c:v>
                </c:pt>
                <c:pt idx="87">
                  <c:v>43922</c:v>
                </c:pt>
                <c:pt idx="88">
                  <c:v>43952</c:v>
                </c:pt>
                <c:pt idx="89">
                  <c:v>43983</c:v>
                </c:pt>
              </c:numCache>
            </c:numRef>
          </c:cat>
          <c:val>
            <c:numRef>
              <c:f>Sheet5!$E$2:$E$91</c:f>
              <c:numCache>
                <c:formatCode>#,##0;\(#,##0\)</c:formatCode>
                <c:ptCount val="90"/>
                <c:pt idx="0">
                  <c:v>2785</c:v>
                </c:pt>
                <c:pt idx="1">
                  <c:v>2911</c:v>
                </c:pt>
                <c:pt idx="2">
                  <c:v>83076</c:v>
                </c:pt>
                <c:pt idx="3">
                  <c:v>4274</c:v>
                </c:pt>
                <c:pt idx="4">
                  <c:v>3613</c:v>
                </c:pt>
                <c:pt idx="5">
                  <c:v>47783</c:v>
                </c:pt>
                <c:pt idx="6">
                  <c:v>1818</c:v>
                </c:pt>
                <c:pt idx="7">
                  <c:v>3985</c:v>
                </c:pt>
                <c:pt idx="8">
                  <c:v>53652</c:v>
                </c:pt>
                <c:pt idx="9">
                  <c:v>6309</c:v>
                </c:pt>
                <c:pt idx="10">
                  <c:v>3819</c:v>
                </c:pt>
                <c:pt idx="11">
                  <c:v>44218</c:v>
                </c:pt>
                <c:pt idx="12">
                  <c:v>3747</c:v>
                </c:pt>
                <c:pt idx="13">
                  <c:v>5847</c:v>
                </c:pt>
                <c:pt idx="14">
                  <c:v>29137</c:v>
                </c:pt>
                <c:pt idx="15">
                  <c:v>3835</c:v>
                </c:pt>
                <c:pt idx="16">
                  <c:v>5879</c:v>
                </c:pt>
                <c:pt idx="17">
                  <c:v>52231</c:v>
                </c:pt>
                <c:pt idx="18">
                  <c:v>19039</c:v>
                </c:pt>
                <c:pt idx="19">
                  <c:v>12786</c:v>
                </c:pt>
                <c:pt idx="20">
                  <c:v>67573</c:v>
                </c:pt>
                <c:pt idx="21">
                  <c:v>11666</c:v>
                </c:pt>
                <c:pt idx="22">
                  <c:v>6300</c:v>
                </c:pt>
                <c:pt idx="23">
                  <c:v>80126</c:v>
                </c:pt>
                <c:pt idx="24">
                  <c:v>9869</c:v>
                </c:pt>
                <c:pt idx="25">
                  <c:v>5026</c:v>
                </c:pt>
                <c:pt idx="26">
                  <c:v>58263</c:v>
                </c:pt>
                <c:pt idx="27">
                  <c:v>3109</c:v>
                </c:pt>
                <c:pt idx="28">
                  <c:v>3558</c:v>
                </c:pt>
                <c:pt idx="29">
                  <c:v>50653</c:v>
                </c:pt>
                <c:pt idx="30">
                  <c:v>1906</c:v>
                </c:pt>
                <c:pt idx="31">
                  <c:v>13035</c:v>
                </c:pt>
                <c:pt idx="32">
                  <c:v>42044</c:v>
                </c:pt>
                <c:pt idx="33">
                  <c:v>8736</c:v>
                </c:pt>
                <c:pt idx="34">
                  <c:v>2177</c:v>
                </c:pt>
                <c:pt idx="35">
                  <c:v>62138</c:v>
                </c:pt>
                <c:pt idx="36">
                  <c:v>12520</c:v>
                </c:pt>
                <c:pt idx="37">
                  <c:v>15043</c:v>
                </c:pt>
                <c:pt idx="38">
                  <c:v>60841</c:v>
                </c:pt>
                <c:pt idx="39">
                  <c:v>6241</c:v>
                </c:pt>
                <c:pt idx="40">
                  <c:v>4028</c:v>
                </c:pt>
                <c:pt idx="41">
                  <c:v>57472</c:v>
                </c:pt>
                <c:pt idx="42">
                  <c:v>4284</c:v>
                </c:pt>
                <c:pt idx="43">
                  <c:v>3561</c:v>
                </c:pt>
                <c:pt idx="44">
                  <c:v>37049</c:v>
                </c:pt>
                <c:pt idx="45">
                  <c:v>2969</c:v>
                </c:pt>
                <c:pt idx="46">
                  <c:v>11126</c:v>
                </c:pt>
                <c:pt idx="47">
                  <c:v>47966</c:v>
                </c:pt>
                <c:pt idx="48">
                  <c:v>7799</c:v>
                </c:pt>
                <c:pt idx="49">
                  <c:v>2912</c:v>
                </c:pt>
                <c:pt idx="50">
                  <c:v>39939</c:v>
                </c:pt>
                <c:pt idx="51">
                  <c:v>4011</c:v>
                </c:pt>
                <c:pt idx="52">
                  <c:v>5010</c:v>
                </c:pt>
                <c:pt idx="53">
                  <c:v>40828</c:v>
                </c:pt>
                <c:pt idx="54">
                  <c:v>2787</c:v>
                </c:pt>
                <c:pt idx="55">
                  <c:v>5586</c:v>
                </c:pt>
                <c:pt idx="56">
                  <c:v>33936</c:v>
                </c:pt>
                <c:pt idx="57">
                  <c:v>1253</c:v>
                </c:pt>
                <c:pt idx="58">
                  <c:v>2325</c:v>
                </c:pt>
                <c:pt idx="59">
                  <c:v>30556</c:v>
                </c:pt>
                <c:pt idx="60">
                  <c:v>6852</c:v>
                </c:pt>
                <c:pt idx="61">
                  <c:v>5457</c:v>
                </c:pt>
                <c:pt idx="62">
                  <c:v>24704</c:v>
                </c:pt>
                <c:pt idx="63">
                  <c:v>4764</c:v>
                </c:pt>
                <c:pt idx="64">
                  <c:v>3202</c:v>
                </c:pt>
                <c:pt idx="65">
                  <c:v>24202</c:v>
                </c:pt>
                <c:pt idx="66">
                  <c:v>3501</c:v>
                </c:pt>
                <c:pt idx="67">
                  <c:v>3284</c:v>
                </c:pt>
                <c:pt idx="68">
                  <c:v>28392</c:v>
                </c:pt>
                <c:pt idx="69">
                  <c:v>4359</c:v>
                </c:pt>
                <c:pt idx="70">
                  <c:v>4273</c:v>
                </c:pt>
                <c:pt idx="71">
                  <c:v>33047</c:v>
                </c:pt>
                <c:pt idx="72">
                  <c:v>4657</c:v>
                </c:pt>
                <c:pt idx="73">
                  <c:v>1599</c:v>
                </c:pt>
                <c:pt idx="74">
                  <c:v>39793</c:v>
                </c:pt>
                <c:pt idx="75">
                  <c:v>6492</c:v>
                </c:pt>
                <c:pt idx="76">
                  <c:v>3140</c:v>
                </c:pt>
                <c:pt idx="77">
                  <c:v>27579</c:v>
                </c:pt>
                <c:pt idx="78">
                  <c:v>1943</c:v>
                </c:pt>
                <c:pt idx="79">
                  <c:v>1549</c:v>
                </c:pt>
                <c:pt idx="80">
                  <c:v>27639</c:v>
                </c:pt>
                <c:pt idx="81">
                  <c:v>3719</c:v>
                </c:pt>
                <c:pt idx="82">
                  <c:v>2731</c:v>
                </c:pt>
                <c:pt idx="83">
                  <c:v>23063</c:v>
                </c:pt>
                <c:pt idx="84">
                  <c:v>3009</c:v>
                </c:pt>
                <c:pt idx="85">
                  <c:v>2270</c:v>
                </c:pt>
                <c:pt idx="86">
                  <c:v>25975</c:v>
                </c:pt>
                <c:pt idx="87">
                  <c:v>2744</c:v>
                </c:pt>
                <c:pt idx="88">
                  <c:v>3650</c:v>
                </c:pt>
                <c:pt idx="89">
                  <c:v>12368</c:v>
                </c:pt>
              </c:numCache>
            </c:numRef>
          </c:val>
          <c:extLst>
            <c:ext xmlns:c16="http://schemas.microsoft.com/office/drawing/2014/chart" uri="{C3380CC4-5D6E-409C-BE32-E72D297353CC}">
              <c16:uniqueId val="{00000003-AB27-4A2D-88D3-228562E5757A}"/>
            </c:ext>
          </c:extLst>
        </c:ser>
        <c:ser>
          <c:idx val="4"/>
          <c:order val="4"/>
          <c:tx>
            <c:strRef>
              <c:f>Sheet5!$F$1</c:f>
              <c:strCache>
                <c:ptCount val="1"/>
                <c:pt idx="0">
                  <c:v>Euro STOXX® Small - FSCE</c:v>
                </c:pt>
              </c:strCache>
            </c:strRef>
          </c:tx>
          <c:spPr>
            <a:solidFill>
              <a:schemeClr val="accent5"/>
            </a:solidFill>
            <a:ln>
              <a:noFill/>
            </a:ln>
            <a:effectLst/>
          </c:spPr>
          <c:invertIfNegative val="0"/>
          <c:cat>
            <c:numRef>
              <c:f>Sheet5!$A$2:$A$91</c:f>
              <c:numCache>
                <c:formatCode>mmm\-yy</c:formatCode>
                <c:ptCount val="90"/>
                <c:pt idx="0">
                  <c:v>41275</c:v>
                </c:pt>
                <c:pt idx="1">
                  <c:v>41306</c:v>
                </c:pt>
                <c:pt idx="2">
                  <c:v>41334</c:v>
                </c:pt>
                <c:pt idx="3">
                  <c:v>41365</c:v>
                </c:pt>
                <c:pt idx="4">
                  <c:v>41395</c:v>
                </c:pt>
                <c:pt idx="5">
                  <c:v>41426</c:v>
                </c:pt>
                <c:pt idx="6">
                  <c:v>41456</c:v>
                </c:pt>
                <c:pt idx="7">
                  <c:v>41487</c:v>
                </c:pt>
                <c:pt idx="8">
                  <c:v>41518</c:v>
                </c:pt>
                <c:pt idx="9">
                  <c:v>41548</c:v>
                </c:pt>
                <c:pt idx="10">
                  <c:v>41579</c:v>
                </c:pt>
                <c:pt idx="11">
                  <c:v>41609</c:v>
                </c:pt>
                <c:pt idx="12">
                  <c:v>41640</c:v>
                </c:pt>
                <c:pt idx="13">
                  <c:v>41671</c:v>
                </c:pt>
                <c:pt idx="14">
                  <c:v>41699</c:v>
                </c:pt>
                <c:pt idx="15">
                  <c:v>41730</c:v>
                </c:pt>
                <c:pt idx="16">
                  <c:v>41760</c:v>
                </c:pt>
                <c:pt idx="17">
                  <c:v>41791</c:v>
                </c:pt>
                <c:pt idx="18">
                  <c:v>41821</c:v>
                </c:pt>
                <c:pt idx="19">
                  <c:v>41852</c:v>
                </c:pt>
                <c:pt idx="20">
                  <c:v>41883</c:v>
                </c:pt>
                <c:pt idx="21">
                  <c:v>41913</c:v>
                </c:pt>
                <c:pt idx="22">
                  <c:v>41944</c:v>
                </c:pt>
                <c:pt idx="23">
                  <c:v>41974</c:v>
                </c:pt>
                <c:pt idx="24">
                  <c:v>42005</c:v>
                </c:pt>
                <c:pt idx="25">
                  <c:v>42036</c:v>
                </c:pt>
                <c:pt idx="26">
                  <c:v>42064</c:v>
                </c:pt>
                <c:pt idx="27">
                  <c:v>42095</c:v>
                </c:pt>
                <c:pt idx="28">
                  <c:v>42125</c:v>
                </c:pt>
                <c:pt idx="29">
                  <c:v>42156</c:v>
                </c:pt>
                <c:pt idx="30">
                  <c:v>42186</c:v>
                </c:pt>
                <c:pt idx="31">
                  <c:v>42217</c:v>
                </c:pt>
                <c:pt idx="32">
                  <c:v>42248</c:v>
                </c:pt>
                <c:pt idx="33">
                  <c:v>42278</c:v>
                </c:pt>
                <c:pt idx="34">
                  <c:v>42309</c:v>
                </c:pt>
                <c:pt idx="35">
                  <c:v>42339</c:v>
                </c:pt>
                <c:pt idx="36">
                  <c:v>42370</c:v>
                </c:pt>
                <c:pt idx="37">
                  <c:v>42401</c:v>
                </c:pt>
                <c:pt idx="38">
                  <c:v>42430</c:v>
                </c:pt>
                <c:pt idx="39">
                  <c:v>42461</c:v>
                </c:pt>
                <c:pt idx="40">
                  <c:v>42491</c:v>
                </c:pt>
                <c:pt idx="41">
                  <c:v>42522</c:v>
                </c:pt>
                <c:pt idx="42">
                  <c:v>42552</c:v>
                </c:pt>
                <c:pt idx="43">
                  <c:v>42583</c:v>
                </c:pt>
                <c:pt idx="44">
                  <c:v>42614</c:v>
                </c:pt>
                <c:pt idx="45">
                  <c:v>42644</c:v>
                </c:pt>
                <c:pt idx="46">
                  <c:v>42675</c:v>
                </c:pt>
                <c:pt idx="47">
                  <c:v>42705</c:v>
                </c:pt>
                <c:pt idx="48">
                  <c:v>42736</c:v>
                </c:pt>
                <c:pt idx="49">
                  <c:v>42767</c:v>
                </c:pt>
                <c:pt idx="50">
                  <c:v>42795</c:v>
                </c:pt>
                <c:pt idx="51">
                  <c:v>42826</c:v>
                </c:pt>
                <c:pt idx="52">
                  <c:v>42856</c:v>
                </c:pt>
                <c:pt idx="53">
                  <c:v>42887</c:v>
                </c:pt>
                <c:pt idx="54">
                  <c:v>42917</c:v>
                </c:pt>
                <c:pt idx="55">
                  <c:v>42948</c:v>
                </c:pt>
                <c:pt idx="56">
                  <c:v>42979</c:v>
                </c:pt>
                <c:pt idx="57">
                  <c:v>43009</c:v>
                </c:pt>
                <c:pt idx="58">
                  <c:v>43040</c:v>
                </c:pt>
                <c:pt idx="59">
                  <c:v>43070</c:v>
                </c:pt>
                <c:pt idx="60">
                  <c:v>43101</c:v>
                </c:pt>
                <c:pt idx="61">
                  <c:v>43132</c:v>
                </c:pt>
                <c:pt idx="62">
                  <c:v>43160</c:v>
                </c:pt>
                <c:pt idx="63">
                  <c:v>43191</c:v>
                </c:pt>
                <c:pt idx="64">
                  <c:v>43221</c:v>
                </c:pt>
                <c:pt idx="65">
                  <c:v>43252</c:v>
                </c:pt>
                <c:pt idx="66">
                  <c:v>43282</c:v>
                </c:pt>
                <c:pt idx="67">
                  <c:v>43313</c:v>
                </c:pt>
                <c:pt idx="68">
                  <c:v>43344</c:v>
                </c:pt>
                <c:pt idx="69">
                  <c:v>43374</c:v>
                </c:pt>
                <c:pt idx="70">
                  <c:v>43405</c:v>
                </c:pt>
                <c:pt idx="71">
                  <c:v>43435</c:v>
                </c:pt>
                <c:pt idx="72">
                  <c:v>43466</c:v>
                </c:pt>
                <c:pt idx="73">
                  <c:v>43497</c:v>
                </c:pt>
                <c:pt idx="74">
                  <c:v>43525</c:v>
                </c:pt>
                <c:pt idx="75">
                  <c:v>43556</c:v>
                </c:pt>
                <c:pt idx="76">
                  <c:v>43586</c:v>
                </c:pt>
                <c:pt idx="77">
                  <c:v>43617</c:v>
                </c:pt>
                <c:pt idx="78">
                  <c:v>43647</c:v>
                </c:pt>
                <c:pt idx="79">
                  <c:v>43678</c:v>
                </c:pt>
                <c:pt idx="80">
                  <c:v>43709</c:v>
                </c:pt>
                <c:pt idx="81">
                  <c:v>43739</c:v>
                </c:pt>
                <c:pt idx="82">
                  <c:v>43770</c:v>
                </c:pt>
                <c:pt idx="83">
                  <c:v>43800</c:v>
                </c:pt>
                <c:pt idx="84">
                  <c:v>43831</c:v>
                </c:pt>
                <c:pt idx="85">
                  <c:v>43862</c:v>
                </c:pt>
                <c:pt idx="86">
                  <c:v>43891</c:v>
                </c:pt>
                <c:pt idx="87">
                  <c:v>43922</c:v>
                </c:pt>
                <c:pt idx="88">
                  <c:v>43952</c:v>
                </c:pt>
                <c:pt idx="89">
                  <c:v>43983</c:v>
                </c:pt>
              </c:numCache>
            </c:numRef>
          </c:cat>
          <c:val>
            <c:numRef>
              <c:f>Sheet5!$F$2:$F$91</c:f>
              <c:numCache>
                <c:formatCode>#,##0;\(#,##0\)</c:formatCode>
                <c:ptCount val="90"/>
                <c:pt idx="0">
                  <c:v>8875</c:v>
                </c:pt>
                <c:pt idx="1">
                  <c:v>1289</c:v>
                </c:pt>
                <c:pt idx="2">
                  <c:v>6506</c:v>
                </c:pt>
                <c:pt idx="3">
                  <c:v>1077</c:v>
                </c:pt>
                <c:pt idx="4">
                  <c:v>3439</c:v>
                </c:pt>
                <c:pt idx="5">
                  <c:v>10535</c:v>
                </c:pt>
                <c:pt idx="6">
                  <c:v>6256</c:v>
                </c:pt>
                <c:pt idx="7">
                  <c:v>1026</c:v>
                </c:pt>
                <c:pt idx="8">
                  <c:v>3297</c:v>
                </c:pt>
                <c:pt idx="9">
                  <c:v>1027</c:v>
                </c:pt>
                <c:pt idx="10">
                  <c:v>689</c:v>
                </c:pt>
                <c:pt idx="11">
                  <c:v>4776</c:v>
                </c:pt>
                <c:pt idx="12">
                  <c:v>8668</c:v>
                </c:pt>
                <c:pt idx="13">
                  <c:v>1811</c:v>
                </c:pt>
                <c:pt idx="14">
                  <c:v>10331</c:v>
                </c:pt>
                <c:pt idx="15">
                  <c:v>1292</c:v>
                </c:pt>
                <c:pt idx="16">
                  <c:v>2634</c:v>
                </c:pt>
                <c:pt idx="17">
                  <c:v>21785</c:v>
                </c:pt>
                <c:pt idx="18">
                  <c:v>4244</c:v>
                </c:pt>
                <c:pt idx="19">
                  <c:v>4137</c:v>
                </c:pt>
                <c:pt idx="20">
                  <c:v>12021</c:v>
                </c:pt>
                <c:pt idx="21">
                  <c:v>2389</c:v>
                </c:pt>
                <c:pt idx="22">
                  <c:v>1509</c:v>
                </c:pt>
                <c:pt idx="23">
                  <c:v>5036</c:v>
                </c:pt>
                <c:pt idx="24">
                  <c:v>4844</c:v>
                </c:pt>
                <c:pt idx="25">
                  <c:v>5788</c:v>
                </c:pt>
                <c:pt idx="26">
                  <c:v>11167</c:v>
                </c:pt>
                <c:pt idx="27">
                  <c:v>2551</c:v>
                </c:pt>
                <c:pt idx="28">
                  <c:v>4074</c:v>
                </c:pt>
                <c:pt idx="29">
                  <c:v>17872</c:v>
                </c:pt>
                <c:pt idx="30">
                  <c:v>3499</c:v>
                </c:pt>
                <c:pt idx="31">
                  <c:v>3564</c:v>
                </c:pt>
                <c:pt idx="32">
                  <c:v>13022</c:v>
                </c:pt>
                <c:pt idx="33">
                  <c:v>200</c:v>
                </c:pt>
                <c:pt idx="34">
                  <c:v>6567</c:v>
                </c:pt>
                <c:pt idx="35">
                  <c:v>35814</c:v>
                </c:pt>
                <c:pt idx="36">
                  <c:v>18756</c:v>
                </c:pt>
                <c:pt idx="37">
                  <c:v>12062</c:v>
                </c:pt>
                <c:pt idx="38">
                  <c:v>28167</c:v>
                </c:pt>
                <c:pt idx="39">
                  <c:v>7169</c:v>
                </c:pt>
                <c:pt idx="40">
                  <c:v>4293</c:v>
                </c:pt>
                <c:pt idx="41">
                  <c:v>38682</c:v>
                </c:pt>
                <c:pt idx="42">
                  <c:v>19080</c:v>
                </c:pt>
                <c:pt idx="43">
                  <c:v>10290</c:v>
                </c:pt>
                <c:pt idx="44">
                  <c:v>50403</c:v>
                </c:pt>
                <c:pt idx="45">
                  <c:v>4219</c:v>
                </c:pt>
                <c:pt idx="46">
                  <c:v>18363</c:v>
                </c:pt>
                <c:pt idx="47">
                  <c:v>43026</c:v>
                </c:pt>
                <c:pt idx="48">
                  <c:v>6900</c:v>
                </c:pt>
                <c:pt idx="49">
                  <c:v>7415</c:v>
                </c:pt>
                <c:pt idx="50">
                  <c:v>26647</c:v>
                </c:pt>
                <c:pt idx="51">
                  <c:v>3504</c:v>
                </c:pt>
                <c:pt idx="52">
                  <c:v>9993</c:v>
                </c:pt>
                <c:pt idx="53">
                  <c:v>19767</c:v>
                </c:pt>
                <c:pt idx="54">
                  <c:v>4226</c:v>
                </c:pt>
                <c:pt idx="55">
                  <c:v>7878</c:v>
                </c:pt>
                <c:pt idx="56">
                  <c:v>36343</c:v>
                </c:pt>
                <c:pt idx="57">
                  <c:v>11226</c:v>
                </c:pt>
                <c:pt idx="58">
                  <c:v>8244</c:v>
                </c:pt>
                <c:pt idx="59">
                  <c:v>46737</c:v>
                </c:pt>
                <c:pt idx="60">
                  <c:v>10177</c:v>
                </c:pt>
                <c:pt idx="61">
                  <c:v>12108</c:v>
                </c:pt>
                <c:pt idx="62">
                  <c:v>47339</c:v>
                </c:pt>
                <c:pt idx="63">
                  <c:v>8032</c:v>
                </c:pt>
                <c:pt idx="64">
                  <c:v>15066</c:v>
                </c:pt>
                <c:pt idx="65">
                  <c:v>41532</c:v>
                </c:pt>
                <c:pt idx="66">
                  <c:v>13457</c:v>
                </c:pt>
                <c:pt idx="67">
                  <c:v>7601</c:v>
                </c:pt>
                <c:pt idx="68">
                  <c:v>47740</c:v>
                </c:pt>
                <c:pt idx="69">
                  <c:v>18460</c:v>
                </c:pt>
                <c:pt idx="70">
                  <c:v>12318</c:v>
                </c:pt>
                <c:pt idx="71">
                  <c:v>39066</c:v>
                </c:pt>
                <c:pt idx="72">
                  <c:v>13856</c:v>
                </c:pt>
                <c:pt idx="73">
                  <c:v>9886</c:v>
                </c:pt>
                <c:pt idx="74">
                  <c:v>36979</c:v>
                </c:pt>
                <c:pt idx="75">
                  <c:v>8003</c:v>
                </c:pt>
                <c:pt idx="76">
                  <c:v>6843</c:v>
                </c:pt>
                <c:pt idx="77">
                  <c:v>30149</c:v>
                </c:pt>
                <c:pt idx="78">
                  <c:v>8201</c:v>
                </c:pt>
                <c:pt idx="79">
                  <c:v>10450</c:v>
                </c:pt>
                <c:pt idx="80">
                  <c:v>26388</c:v>
                </c:pt>
                <c:pt idx="81">
                  <c:v>10702</c:v>
                </c:pt>
                <c:pt idx="82">
                  <c:v>7763</c:v>
                </c:pt>
                <c:pt idx="83">
                  <c:v>32734</c:v>
                </c:pt>
                <c:pt idx="84">
                  <c:v>11050</c:v>
                </c:pt>
                <c:pt idx="85">
                  <c:v>20423</c:v>
                </c:pt>
                <c:pt idx="86">
                  <c:v>74135</c:v>
                </c:pt>
                <c:pt idx="87">
                  <c:v>6433</c:v>
                </c:pt>
                <c:pt idx="88">
                  <c:v>18996</c:v>
                </c:pt>
                <c:pt idx="89">
                  <c:v>45008</c:v>
                </c:pt>
              </c:numCache>
            </c:numRef>
          </c:val>
          <c:extLst>
            <c:ext xmlns:c16="http://schemas.microsoft.com/office/drawing/2014/chart" uri="{C3380CC4-5D6E-409C-BE32-E72D297353CC}">
              <c16:uniqueId val="{00000004-AB27-4A2D-88D3-228562E5757A}"/>
            </c:ext>
          </c:extLst>
        </c:ser>
        <c:ser>
          <c:idx val="5"/>
          <c:order val="5"/>
          <c:tx>
            <c:strRef>
              <c:f>Sheet5!$G$1</c:f>
              <c:strCache>
                <c:ptCount val="1"/>
                <c:pt idx="0">
                  <c:v>STOXX® Europe Small 200 - FSCP</c:v>
                </c:pt>
              </c:strCache>
            </c:strRef>
          </c:tx>
          <c:spPr>
            <a:solidFill>
              <a:srgbClr val="66348E"/>
            </a:solidFill>
            <a:ln>
              <a:noFill/>
            </a:ln>
            <a:effectLst/>
          </c:spPr>
          <c:invertIfNegative val="0"/>
          <c:cat>
            <c:numRef>
              <c:f>Sheet5!$A$2:$A$91</c:f>
              <c:numCache>
                <c:formatCode>mmm\-yy</c:formatCode>
                <c:ptCount val="90"/>
                <c:pt idx="0">
                  <c:v>41275</c:v>
                </c:pt>
                <c:pt idx="1">
                  <c:v>41306</c:v>
                </c:pt>
                <c:pt idx="2">
                  <c:v>41334</c:v>
                </c:pt>
                <c:pt idx="3">
                  <c:v>41365</c:v>
                </c:pt>
                <c:pt idx="4">
                  <c:v>41395</c:v>
                </c:pt>
                <c:pt idx="5">
                  <c:v>41426</c:v>
                </c:pt>
                <c:pt idx="6">
                  <c:v>41456</c:v>
                </c:pt>
                <c:pt idx="7">
                  <c:v>41487</c:v>
                </c:pt>
                <c:pt idx="8">
                  <c:v>41518</c:v>
                </c:pt>
                <c:pt idx="9">
                  <c:v>41548</c:v>
                </c:pt>
                <c:pt idx="10">
                  <c:v>41579</c:v>
                </c:pt>
                <c:pt idx="11">
                  <c:v>41609</c:v>
                </c:pt>
                <c:pt idx="12">
                  <c:v>41640</c:v>
                </c:pt>
                <c:pt idx="13">
                  <c:v>41671</c:v>
                </c:pt>
                <c:pt idx="14">
                  <c:v>41699</c:v>
                </c:pt>
                <c:pt idx="15">
                  <c:v>41730</c:v>
                </c:pt>
                <c:pt idx="16">
                  <c:v>41760</c:v>
                </c:pt>
                <c:pt idx="17">
                  <c:v>41791</c:v>
                </c:pt>
                <c:pt idx="18">
                  <c:v>41821</c:v>
                </c:pt>
                <c:pt idx="19">
                  <c:v>41852</c:v>
                </c:pt>
                <c:pt idx="20">
                  <c:v>41883</c:v>
                </c:pt>
                <c:pt idx="21">
                  <c:v>41913</c:v>
                </c:pt>
                <c:pt idx="22">
                  <c:v>41944</c:v>
                </c:pt>
                <c:pt idx="23">
                  <c:v>41974</c:v>
                </c:pt>
                <c:pt idx="24">
                  <c:v>42005</c:v>
                </c:pt>
                <c:pt idx="25">
                  <c:v>42036</c:v>
                </c:pt>
                <c:pt idx="26">
                  <c:v>42064</c:v>
                </c:pt>
                <c:pt idx="27">
                  <c:v>42095</c:v>
                </c:pt>
                <c:pt idx="28">
                  <c:v>42125</c:v>
                </c:pt>
                <c:pt idx="29">
                  <c:v>42156</c:v>
                </c:pt>
                <c:pt idx="30">
                  <c:v>42186</c:v>
                </c:pt>
                <c:pt idx="31">
                  <c:v>42217</c:v>
                </c:pt>
                <c:pt idx="32">
                  <c:v>42248</c:v>
                </c:pt>
                <c:pt idx="33">
                  <c:v>42278</c:v>
                </c:pt>
                <c:pt idx="34">
                  <c:v>42309</c:v>
                </c:pt>
                <c:pt idx="35">
                  <c:v>42339</c:v>
                </c:pt>
                <c:pt idx="36">
                  <c:v>42370</c:v>
                </c:pt>
                <c:pt idx="37">
                  <c:v>42401</c:v>
                </c:pt>
                <c:pt idx="38">
                  <c:v>42430</c:v>
                </c:pt>
                <c:pt idx="39">
                  <c:v>42461</c:v>
                </c:pt>
                <c:pt idx="40">
                  <c:v>42491</c:v>
                </c:pt>
                <c:pt idx="41">
                  <c:v>42522</c:v>
                </c:pt>
                <c:pt idx="42">
                  <c:v>42552</c:v>
                </c:pt>
                <c:pt idx="43">
                  <c:v>42583</c:v>
                </c:pt>
                <c:pt idx="44">
                  <c:v>42614</c:v>
                </c:pt>
                <c:pt idx="45">
                  <c:v>42644</c:v>
                </c:pt>
                <c:pt idx="46">
                  <c:v>42675</c:v>
                </c:pt>
                <c:pt idx="47">
                  <c:v>42705</c:v>
                </c:pt>
                <c:pt idx="48">
                  <c:v>42736</c:v>
                </c:pt>
                <c:pt idx="49">
                  <c:v>42767</c:v>
                </c:pt>
                <c:pt idx="50">
                  <c:v>42795</c:v>
                </c:pt>
                <c:pt idx="51">
                  <c:v>42826</c:v>
                </c:pt>
                <c:pt idx="52">
                  <c:v>42856</c:v>
                </c:pt>
                <c:pt idx="53">
                  <c:v>42887</c:v>
                </c:pt>
                <c:pt idx="54">
                  <c:v>42917</c:v>
                </c:pt>
                <c:pt idx="55">
                  <c:v>42948</c:v>
                </c:pt>
                <c:pt idx="56">
                  <c:v>42979</c:v>
                </c:pt>
                <c:pt idx="57">
                  <c:v>43009</c:v>
                </c:pt>
                <c:pt idx="58">
                  <c:v>43040</c:v>
                </c:pt>
                <c:pt idx="59">
                  <c:v>43070</c:v>
                </c:pt>
                <c:pt idx="60">
                  <c:v>43101</c:v>
                </c:pt>
                <c:pt idx="61">
                  <c:v>43132</c:v>
                </c:pt>
                <c:pt idx="62">
                  <c:v>43160</c:v>
                </c:pt>
                <c:pt idx="63">
                  <c:v>43191</c:v>
                </c:pt>
                <c:pt idx="64">
                  <c:v>43221</c:v>
                </c:pt>
                <c:pt idx="65">
                  <c:v>43252</c:v>
                </c:pt>
                <c:pt idx="66">
                  <c:v>43282</c:v>
                </c:pt>
                <c:pt idx="67">
                  <c:v>43313</c:v>
                </c:pt>
                <c:pt idx="68">
                  <c:v>43344</c:v>
                </c:pt>
                <c:pt idx="69">
                  <c:v>43374</c:v>
                </c:pt>
                <c:pt idx="70">
                  <c:v>43405</c:v>
                </c:pt>
                <c:pt idx="71">
                  <c:v>43435</c:v>
                </c:pt>
                <c:pt idx="72">
                  <c:v>43466</c:v>
                </c:pt>
                <c:pt idx="73">
                  <c:v>43497</c:v>
                </c:pt>
                <c:pt idx="74">
                  <c:v>43525</c:v>
                </c:pt>
                <c:pt idx="75">
                  <c:v>43556</c:v>
                </c:pt>
                <c:pt idx="76">
                  <c:v>43586</c:v>
                </c:pt>
                <c:pt idx="77">
                  <c:v>43617</c:v>
                </c:pt>
                <c:pt idx="78">
                  <c:v>43647</c:v>
                </c:pt>
                <c:pt idx="79">
                  <c:v>43678</c:v>
                </c:pt>
                <c:pt idx="80">
                  <c:v>43709</c:v>
                </c:pt>
                <c:pt idx="81">
                  <c:v>43739</c:v>
                </c:pt>
                <c:pt idx="82">
                  <c:v>43770</c:v>
                </c:pt>
                <c:pt idx="83">
                  <c:v>43800</c:v>
                </c:pt>
                <c:pt idx="84">
                  <c:v>43831</c:v>
                </c:pt>
                <c:pt idx="85">
                  <c:v>43862</c:v>
                </c:pt>
                <c:pt idx="86">
                  <c:v>43891</c:v>
                </c:pt>
                <c:pt idx="87">
                  <c:v>43922</c:v>
                </c:pt>
                <c:pt idx="88">
                  <c:v>43952</c:v>
                </c:pt>
                <c:pt idx="89">
                  <c:v>43983</c:v>
                </c:pt>
              </c:numCache>
            </c:numRef>
          </c:cat>
          <c:val>
            <c:numRef>
              <c:f>Sheet5!$G$2:$G$91</c:f>
              <c:numCache>
                <c:formatCode>#,##0;\(#,##0\)</c:formatCode>
                <c:ptCount val="90"/>
                <c:pt idx="0">
                  <c:v>12591</c:v>
                </c:pt>
                <c:pt idx="1">
                  <c:v>6730</c:v>
                </c:pt>
                <c:pt idx="2">
                  <c:v>45781</c:v>
                </c:pt>
                <c:pt idx="3">
                  <c:v>14773</c:v>
                </c:pt>
                <c:pt idx="4">
                  <c:v>16922</c:v>
                </c:pt>
                <c:pt idx="5">
                  <c:v>48965</c:v>
                </c:pt>
                <c:pt idx="6">
                  <c:v>6395</c:v>
                </c:pt>
                <c:pt idx="7">
                  <c:v>4417</c:v>
                </c:pt>
                <c:pt idx="8">
                  <c:v>49672</c:v>
                </c:pt>
                <c:pt idx="9">
                  <c:v>11826</c:v>
                </c:pt>
                <c:pt idx="10">
                  <c:v>7967</c:v>
                </c:pt>
                <c:pt idx="11">
                  <c:v>58251</c:v>
                </c:pt>
                <c:pt idx="12">
                  <c:v>16716</c:v>
                </c:pt>
                <c:pt idx="13">
                  <c:v>7065</c:v>
                </c:pt>
                <c:pt idx="14">
                  <c:v>85474</c:v>
                </c:pt>
                <c:pt idx="15">
                  <c:v>14548</c:v>
                </c:pt>
                <c:pt idx="16">
                  <c:v>15344</c:v>
                </c:pt>
                <c:pt idx="17">
                  <c:v>77802</c:v>
                </c:pt>
                <c:pt idx="18">
                  <c:v>16280</c:v>
                </c:pt>
                <c:pt idx="19">
                  <c:v>15978</c:v>
                </c:pt>
                <c:pt idx="20">
                  <c:v>90941</c:v>
                </c:pt>
                <c:pt idx="21">
                  <c:v>14143</c:v>
                </c:pt>
                <c:pt idx="22">
                  <c:v>10318</c:v>
                </c:pt>
                <c:pt idx="23">
                  <c:v>95455</c:v>
                </c:pt>
                <c:pt idx="24">
                  <c:v>37175</c:v>
                </c:pt>
                <c:pt idx="25">
                  <c:v>19793</c:v>
                </c:pt>
                <c:pt idx="26">
                  <c:v>89503</c:v>
                </c:pt>
                <c:pt idx="27">
                  <c:v>9873</c:v>
                </c:pt>
                <c:pt idx="28">
                  <c:v>20159</c:v>
                </c:pt>
                <c:pt idx="29">
                  <c:v>118817</c:v>
                </c:pt>
                <c:pt idx="30">
                  <c:v>14313</c:v>
                </c:pt>
                <c:pt idx="31">
                  <c:v>20369</c:v>
                </c:pt>
                <c:pt idx="32">
                  <c:v>100169</c:v>
                </c:pt>
                <c:pt idx="33">
                  <c:v>11989</c:v>
                </c:pt>
                <c:pt idx="34">
                  <c:v>19151</c:v>
                </c:pt>
                <c:pt idx="35">
                  <c:v>162294</c:v>
                </c:pt>
                <c:pt idx="36">
                  <c:v>43470</c:v>
                </c:pt>
                <c:pt idx="37">
                  <c:v>41059</c:v>
                </c:pt>
                <c:pt idx="38">
                  <c:v>151524</c:v>
                </c:pt>
                <c:pt idx="39">
                  <c:v>22654</c:v>
                </c:pt>
                <c:pt idx="40">
                  <c:v>15289</c:v>
                </c:pt>
                <c:pt idx="41">
                  <c:v>124459</c:v>
                </c:pt>
                <c:pt idx="42">
                  <c:v>15956</c:v>
                </c:pt>
                <c:pt idx="43">
                  <c:v>4111</c:v>
                </c:pt>
                <c:pt idx="44">
                  <c:v>110973</c:v>
                </c:pt>
                <c:pt idx="45">
                  <c:v>4042</c:v>
                </c:pt>
                <c:pt idx="46">
                  <c:v>25404</c:v>
                </c:pt>
                <c:pt idx="47">
                  <c:v>123469</c:v>
                </c:pt>
                <c:pt idx="48">
                  <c:v>25012</c:v>
                </c:pt>
                <c:pt idx="49">
                  <c:v>15140</c:v>
                </c:pt>
                <c:pt idx="50">
                  <c:v>146010</c:v>
                </c:pt>
                <c:pt idx="51">
                  <c:v>9074</c:v>
                </c:pt>
                <c:pt idx="52">
                  <c:v>11439</c:v>
                </c:pt>
                <c:pt idx="53">
                  <c:v>88091</c:v>
                </c:pt>
                <c:pt idx="54">
                  <c:v>9515</c:v>
                </c:pt>
                <c:pt idx="55">
                  <c:v>5938</c:v>
                </c:pt>
                <c:pt idx="56">
                  <c:v>104578</c:v>
                </c:pt>
                <c:pt idx="57">
                  <c:v>4616</c:v>
                </c:pt>
                <c:pt idx="58">
                  <c:v>11987</c:v>
                </c:pt>
                <c:pt idx="59">
                  <c:v>96462</c:v>
                </c:pt>
                <c:pt idx="60">
                  <c:v>13289</c:v>
                </c:pt>
                <c:pt idx="61">
                  <c:v>27760</c:v>
                </c:pt>
                <c:pt idx="62">
                  <c:v>122873</c:v>
                </c:pt>
                <c:pt idx="63">
                  <c:v>19077</c:v>
                </c:pt>
                <c:pt idx="64">
                  <c:v>19452</c:v>
                </c:pt>
                <c:pt idx="65">
                  <c:v>119845</c:v>
                </c:pt>
                <c:pt idx="66">
                  <c:v>20220</c:v>
                </c:pt>
                <c:pt idx="67">
                  <c:v>10256</c:v>
                </c:pt>
                <c:pt idx="68">
                  <c:v>123207</c:v>
                </c:pt>
                <c:pt idx="69">
                  <c:v>46982</c:v>
                </c:pt>
                <c:pt idx="70">
                  <c:v>33102</c:v>
                </c:pt>
                <c:pt idx="71">
                  <c:v>138510</c:v>
                </c:pt>
                <c:pt idx="72">
                  <c:v>22845</c:v>
                </c:pt>
                <c:pt idx="73">
                  <c:v>11991</c:v>
                </c:pt>
                <c:pt idx="74">
                  <c:v>116480</c:v>
                </c:pt>
                <c:pt idx="75">
                  <c:v>16466</c:v>
                </c:pt>
                <c:pt idx="76">
                  <c:v>14925</c:v>
                </c:pt>
                <c:pt idx="77">
                  <c:v>120497</c:v>
                </c:pt>
                <c:pt idx="78">
                  <c:v>9264</c:v>
                </c:pt>
                <c:pt idx="79">
                  <c:v>17438</c:v>
                </c:pt>
                <c:pt idx="80">
                  <c:v>91453</c:v>
                </c:pt>
                <c:pt idx="81">
                  <c:v>18169</c:v>
                </c:pt>
                <c:pt idx="82">
                  <c:v>25602</c:v>
                </c:pt>
                <c:pt idx="83">
                  <c:v>88811</c:v>
                </c:pt>
                <c:pt idx="84">
                  <c:v>18516</c:v>
                </c:pt>
                <c:pt idx="85">
                  <c:v>40007</c:v>
                </c:pt>
                <c:pt idx="86">
                  <c:v>167959</c:v>
                </c:pt>
                <c:pt idx="87">
                  <c:v>12077</c:v>
                </c:pt>
                <c:pt idx="88">
                  <c:v>12165</c:v>
                </c:pt>
                <c:pt idx="89">
                  <c:v>109843</c:v>
                </c:pt>
              </c:numCache>
            </c:numRef>
          </c:val>
          <c:extLst>
            <c:ext xmlns:c16="http://schemas.microsoft.com/office/drawing/2014/chart" uri="{C3380CC4-5D6E-409C-BE32-E72D297353CC}">
              <c16:uniqueId val="{00000005-AB27-4A2D-88D3-228562E5757A}"/>
            </c:ext>
          </c:extLst>
        </c:ser>
        <c:ser>
          <c:idx val="6"/>
          <c:order val="6"/>
          <c:tx>
            <c:strRef>
              <c:f>Sheet5!$H$1</c:f>
              <c:strCache>
                <c:ptCount val="1"/>
                <c:pt idx="0">
                  <c:v>Euro STOXX® - FXXE</c:v>
                </c:pt>
              </c:strCache>
            </c:strRef>
          </c:tx>
          <c:spPr>
            <a:solidFill>
              <a:srgbClr val="00434D"/>
            </a:solidFill>
            <a:ln>
              <a:noFill/>
            </a:ln>
            <a:effectLst/>
          </c:spPr>
          <c:invertIfNegative val="0"/>
          <c:cat>
            <c:numRef>
              <c:f>Sheet5!$A$2:$A$91</c:f>
              <c:numCache>
                <c:formatCode>mmm\-yy</c:formatCode>
                <c:ptCount val="90"/>
                <c:pt idx="0">
                  <c:v>41275</c:v>
                </c:pt>
                <c:pt idx="1">
                  <c:v>41306</c:v>
                </c:pt>
                <c:pt idx="2">
                  <c:v>41334</c:v>
                </c:pt>
                <c:pt idx="3">
                  <c:v>41365</c:v>
                </c:pt>
                <c:pt idx="4">
                  <c:v>41395</c:v>
                </c:pt>
                <c:pt idx="5">
                  <c:v>41426</c:v>
                </c:pt>
                <c:pt idx="6">
                  <c:v>41456</c:v>
                </c:pt>
                <c:pt idx="7">
                  <c:v>41487</c:v>
                </c:pt>
                <c:pt idx="8">
                  <c:v>41518</c:v>
                </c:pt>
                <c:pt idx="9">
                  <c:v>41548</c:v>
                </c:pt>
                <c:pt idx="10">
                  <c:v>41579</c:v>
                </c:pt>
                <c:pt idx="11">
                  <c:v>41609</c:v>
                </c:pt>
                <c:pt idx="12">
                  <c:v>41640</c:v>
                </c:pt>
                <c:pt idx="13">
                  <c:v>41671</c:v>
                </c:pt>
                <c:pt idx="14">
                  <c:v>41699</c:v>
                </c:pt>
                <c:pt idx="15">
                  <c:v>41730</c:v>
                </c:pt>
                <c:pt idx="16">
                  <c:v>41760</c:v>
                </c:pt>
                <c:pt idx="17">
                  <c:v>41791</c:v>
                </c:pt>
                <c:pt idx="18">
                  <c:v>41821</c:v>
                </c:pt>
                <c:pt idx="19">
                  <c:v>41852</c:v>
                </c:pt>
                <c:pt idx="20">
                  <c:v>41883</c:v>
                </c:pt>
                <c:pt idx="21">
                  <c:v>41913</c:v>
                </c:pt>
                <c:pt idx="22">
                  <c:v>41944</c:v>
                </c:pt>
                <c:pt idx="23">
                  <c:v>41974</c:v>
                </c:pt>
                <c:pt idx="24">
                  <c:v>42005</c:v>
                </c:pt>
                <c:pt idx="25">
                  <c:v>42036</c:v>
                </c:pt>
                <c:pt idx="26">
                  <c:v>42064</c:v>
                </c:pt>
                <c:pt idx="27">
                  <c:v>42095</c:v>
                </c:pt>
                <c:pt idx="28">
                  <c:v>42125</c:v>
                </c:pt>
                <c:pt idx="29">
                  <c:v>42156</c:v>
                </c:pt>
                <c:pt idx="30">
                  <c:v>42186</c:v>
                </c:pt>
                <c:pt idx="31">
                  <c:v>42217</c:v>
                </c:pt>
                <c:pt idx="32">
                  <c:v>42248</c:v>
                </c:pt>
                <c:pt idx="33">
                  <c:v>42278</c:v>
                </c:pt>
                <c:pt idx="34">
                  <c:v>42309</c:v>
                </c:pt>
                <c:pt idx="35">
                  <c:v>42339</c:v>
                </c:pt>
                <c:pt idx="36">
                  <c:v>42370</c:v>
                </c:pt>
                <c:pt idx="37">
                  <c:v>42401</c:v>
                </c:pt>
                <c:pt idx="38">
                  <c:v>42430</c:v>
                </c:pt>
                <c:pt idx="39">
                  <c:v>42461</c:v>
                </c:pt>
                <c:pt idx="40">
                  <c:v>42491</c:v>
                </c:pt>
                <c:pt idx="41">
                  <c:v>42522</c:v>
                </c:pt>
                <c:pt idx="42">
                  <c:v>42552</c:v>
                </c:pt>
                <c:pt idx="43">
                  <c:v>42583</c:v>
                </c:pt>
                <c:pt idx="44">
                  <c:v>42614</c:v>
                </c:pt>
                <c:pt idx="45">
                  <c:v>42644</c:v>
                </c:pt>
                <c:pt idx="46">
                  <c:v>42675</c:v>
                </c:pt>
                <c:pt idx="47">
                  <c:v>42705</c:v>
                </c:pt>
                <c:pt idx="48">
                  <c:v>42736</c:v>
                </c:pt>
                <c:pt idx="49">
                  <c:v>42767</c:v>
                </c:pt>
                <c:pt idx="50">
                  <c:v>42795</c:v>
                </c:pt>
                <c:pt idx="51">
                  <c:v>42826</c:v>
                </c:pt>
                <c:pt idx="52">
                  <c:v>42856</c:v>
                </c:pt>
                <c:pt idx="53">
                  <c:v>42887</c:v>
                </c:pt>
                <c:pt idx="54">
                  <c:v>42917</c:v>
                </c:pt>
                <c:pt idx="55">
                  <c:v>42948</c:v>
                </c:pt>
                <c:pt idx="56">
                  <c:v>42979</c:v>
                </c:pt>
                <c:pt idx="57">
                  <c:v>43009</c:v>
                </c:pt>
                <c:pt idx="58">
                  <c:v>43040</c:v>
                </c:pt>
                <c:pt idx="59">
                  <c:v>43070</c:v>
                </c:pt>
                <c:pt idx="60">
                  <c:v>43101</c:v>
                </c:pt>
                <c:pt idx="61">
                  <c:v>43132</c:v>
                </c:pt>
                <c:pt idx="62">
                  <c:v>43160</c:v>
                </c:pt>
                <c:pt idx="63">
                  <c:v>43191</c:v>
                </c:pt>
                <c:pt idx="64">
                  <c:v>43221</c:v>
                </c:pt>
                <c:pt idx="65">
                  <c:v>43252</c:v>
                </c:pt>
                <c:pt idx="66">
                  <c:v>43282</c:v>
                </c:pt>
                <c:pt idx="67">
                  <c:v>43313</c:v>
                </c:pt>
                <c:pt idx="68">
                  <c:v>43344</c:v>
                </c:pt>
                <c:pt idx="69">
                  <c:v>43374</c:v>
                </c:pt>
                <c:pt idx="70">
                  <c:v>43405</c:v>
                </c:pt>
                <c:pt idx="71">
                  <c:v>43435</c:v>
                </c:pt>
                <c:pt idx="72">
                  <c:v>43466</c:v>
                </c:pt>
                <c:pt idx="73">
                  <c:v>43497</c:v>
                </c:pt>
                <c:pt idx="74">
                  <c:v>43525</c:v>
                </c:pt>
                <c:pt idx="75">
                  <c:v>43556</c:v>
                </c:pt>
                <c:pt idx="76">
                  <c:v>43586</c:v>
                </c:pt>
                <c:pt idx="77">
                  <c:v>43617</c:v>
                </c:pt>
                <c:pt idx="78">
                  <c:v>43647</c:v>
                </c:pt>
                <c:pt idx="79">
                  <c:v>43678</c:v>
                </c:pt>
                <c:pt idx="80">
                  <c:v>43709</c:v>
                </c:pt>
                <c:pt idx="81">
                  <c:v>43739</c:v>
                </c:pt>
                <c:pt idx="82">
                  <c:v>43770</c:v>
                </c:pt>
                <c:pt idx="83">
                  <c:v>43800</c:v>
                </c:pt>
                <c:pt idx="84">
                  <c:v>43831</c:v>
                </c:pt>
                <c:pt idx="85">
                  <c:v>43862</c:v>
                </c:pt>
                <c:pt idx="86">
                  <c:v>43891</c:v>
                </c:pt>
                <c:pt idx="87">
                  <c:v>43922</c:v>
                </c:pt>
                <c:pt idx="88">
                  <c:v>43952</c:v>
                </c:pt>
                <c:pt idx="89">
                  <c:v>43983</c:v>
                </c:pt>
              </c:numCache>
            </c:numRef>
          </c:cat>
          <c:val>
            <c:numRef>
              <c:f>Sheet5!$H$2:$H$91</c:f>
              <c:numCache>
                <c:formatCode>#,##0;\(#,##0\)</c:formatCode>
                <c:ptCount val="90"/>
                <c:pt idx="0">
                  <c:v>208</c:v>
                </c:pt>
                <c:pt idx="1">
                  <c:v>2367</c:v>
                </c:pt>
                <c:pt idx="2">
                  <c:v>2766</c:v>
                </c:pt>
                <c:pt idx="3">
                  <c:v>1380</c:v>
                </c:pt>
                <c:pt idx="4">
                  <c:v>117</c:v>
                </c:pt>
                <c:pt idx="5">
                  <c:v>2002</c:v>
                </c:pt>
                <c:pt idx="6">
                  <c:v>2983</c:v>
                </c:pt>
                <c:pt idx="7">
                  <c:v>216</c:v>
                </c:pt>
                <c:pt idx="8">
                  <c:v>8641</c:v>
                </c:pt>
                <c:pt idx="9">
                  <c:v>43</c:v>
                </c:pt>
                <c:pt idx="10">
                  <c:v>150</c:v>
                </c:pt>
                <c:pt idx="11">
                  <c:v>9516</c:v>
                </c:pt>
                <c:pt idx="12">
                  <c:v>578</c:v>
                </c:pt>
                <c:pt idx="13">
                  <c:v>1600</c:v>
                </c:pt>
                <c:pt idx="14">
                  <c:v>14635</c:v>
                </c:pt>
                <c:pt idx="15">
                  <c:v>2109</c:v>
                </c:pt>
                <c:pt idx="16">
                  <c:v>327</c:v>
                </c:pt>
                <c:pt idx="17">
                  <c:v>46645</c:v>
                </c:pt>
                <c:pt idx="18">
                  <c:v>3320</c:v>
                </c:pt>
                <c:pt idx="19">
                  <c:v>5</c:v>
                </c:pt>
                <c:pt idx="20">
                  <c:v>87888</c:v>
                </c:pt>
                <c:pt idx="21">
                  <c:v>13892</c:v>
                </c:pt>
                <c:pt idx="22">
                  <c:v>1538</c:v>
                </c:pt>
                <c:pt idx="23">
                  <c:v>78386</c:v>
                </c:pt>
                <c:pt idx="24">
                  <c:v>13582</c:v>
                </c:pt>
                <c:pt idx="25">
                  <c:v>5320</c:v>
                </c:pt>
                <c:pt idx="26">
                  <c:v>68189</c:v>
                </c:pt>
                <c:pt idx="27">
                  <c:v>11438</c:v>
                </c:pt>
                <c:pt idx="28">
                  <c:v>7108</c:v>
                </c:pt>
                <c:pt idx="29">
                  <c:v>67227</c:v>
                </c:pt>
                <c:pt idx="30">
                  <c:v>6809</c:v>
                </c:pt>
                <c:pt idx="31">
                  <c:v>8091</c:v>
                </c:pt>
                <c:pt idx="32">
                  <c:v>42651</c:v>
                </c:pt>
                <c:pt idx="33">
                  <c:v>5603</c:v>
                </c:pt>
                <c:pt idx="34">
                  <c:v>3959</c:v>
                </c:pt>
                <c:pt idx="35">
                  <c:v>30137</c:v>
                </c:pt>
                <c:pt idx="36">
                  <c:v>3543</c:v>
                </c:pt>
                <c:pt idx="37">
                  <c:v>4617</c:v>
                </c:pt>
                <c:pt idx="38">
                  <c:v>35621</c:v>
                </c:pt>
                <c:pt idx="39">
                  <c:v>9578</c:v>
                </c:pt>
                <c:pt idx="40">
                  <c:v>3517</c:v>
                </c:pt>
                <c:pt idx="41">
                  <c:v>44785</c:v>
                </c:pt>
                <c:pt idx="42">
                  <c:v>4374</c:v>
                </c:pt>
                <c:pt idx="43">
                  <c:v>1718</c:v>
                </c:pt>
                <c:pt idx="44">
                  <c:v>23960</c:v>
                </c:pt>
                <c:pt idx="45">
                  <c:v>7754</c:v>
                </c:pt>
                <c:pt idx="46">
                  <c:v>7004</c:v>
                </c:pt>
                <c:pt idx="47">
                  <c:v>22530</c:v>
                </c:pt>
                <c:pt idx="48">
                  <c:v>3343</c:v>
                </c:pt>
                <c:pt idx="49">
                  <c:v>7685</c:v>
                </c:pt>
                <c:pt idx="50">
                  <c:v>40401</c:v>
                </c:pt>
                <c:pt idx="51">
                  <c:v>5178</c:v>
                </c:pt>
                <c:pt idx="52">
                  <c:v>14807</c:v>
                </c:pt>
                <c:pt idx="53">
                  <c:v>91153</c:v>
                </c:pt>
                <c:pt idx="54">
                  <c:v>8496</c:v>
                </c:pt>
                <c:pt idx="55">
                  <c:v>12443</c:v>
                </c:pt>
                <c:pt idx="56">
                  <c:v>69088</c:v>
                </c:pt>
                <c:pt idx="57">
                  <c:v>12648</c:v>
                </c:pt>
                <c:pt idx="58">
                  <c:v>4234</c:v>
                </c:pt>
                <c:pt idx="59">
                  <c:v>52211</c:v>
                </c:pt>
                <c:pt idx="60">
                  <c:v>11446</c:v>
                </c:pt>
                <c:pt idx="61">
                  <c:v>10035</c:v>
                </c:pt>
                <c:pt idx="62">
                  <c:v>79021</c:v>
                </c:pt>
                <c:pt idx="63">
                  <c:v>6655</c:v>
                </c:pt>
                <c:pt idx="64">
                  <c:v>7964</c:v>
                </c:pt>
                <c:pt idx="65">
                  <c:v>76579</c:v>
                </c:pt>
                <c:pt idx="66">
                  <c:v>3875</c:v>
                </c:pt>
                <c:pt idx="67">
                  <c:v>22857</c:v>
                </c:pt>
                <c:pt idx="68">
                  <c:v>88978</c:v>
                </c:pt>
                <c:pt idx="69">
                  <c:v>24544</c:v>
                </c:pt>
                <c:pt idx="70">
                  <c:v>12576</c:v>
                </c:pt>
                <c:pt idx="71">
                  <c:v>92091</c:v>
                </c:pt>
                <c:pt idx="72">
                  <c:v>18987</c:v>
                </c:pt>
                <c:pt idx="73">
                  <c:v>10990</c:v>
                </c:pt>
                <c:pt idx="74">
                  <c:v>77410</c:v>
                </c:pt>
                <c:pt idx="75">
                  <c:v>11712</c:v>
                </c:pt>
                <c:pt idx="76">
                  <c:v>12338</c:v>
                </c:pt>
                <c:pt idx="77">
                  <c:v>80168</c:v>
                </c:pt>
                <c:pt idx="78">
                  <c:v>21617</c:v>
                </c:pt>
                <c:pt idx="79">
                  <c:v>19960</c:v>
                </c:pt>
                <c:pt idx="80">
                  <c:v>90929</c:v>
                </c:pt>
                <c:pt idx="81">
                  <c:v>9326</c:v>
                </c:pt>
                <c:pt idx="82">
                  <c:v>19261</c:v>
                </c:pt>
                <c:pt idx="83">
                  <c:v>45522</c:v>
                </c:pt>
                <c:pt idx="84">
                  <c:v>10945</c:v>
                </c:pt>
                <c:pt idx="85">
                  <c:v>26636</c:v>
                </c:pt>
                <c:pt idx="86">
                  <c:v>64134</c:v>
                </c:pt>
                <c:pt idx="87">
                  <c:v>10423</c:v>
                </c:pt>
                <c:pt idx="88">
                  <c:v>14079</c:v>
                </c:pt>
                <c:pt idx="89">
                  <c:v>55162</c:v>
                </c:pt>
              </c:numCache>
            </c:numRef>
          </c:val>
          <c:extLst>
            <c:ext xmlns:c16="http://schemas.microsoft.com/office/drawing/2014/chart" uri="{C3380CC4-5D6E-409C-BE32-E72D297353CC}">
              <c16:uniqueId val="{00000006-AB27-4A2D-88D3-228562E5757A}"/>
            </c:ext>
          </c:extLst>
        </c:ser>
        <c:dLbls>
          <c:showLegendKey val="0"/>
          <c:showVal val="0"/>
          <c:showCatName val="0"/>
          <c:showSerName val="0"/>
          <c:showPercent val="0"/>
          <c:showBubbleSize val="0"/>
        </c:dLbls>
        <c:gapWidth val="150"/>
        <c:overlap val="100"/>
        <c:axId val="992168120"/>
        <c:axId val="992171728"/>
      </c:barChart>
      <c:dateAx>
        <c:axId val="992168120"/>
        <c:scaling>
          <c:orientation val="minMax"/>
          <c:max val="43983"/>
          <c:min val="42005"/>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992171728"/>
        <c:crosses val="autoZero"/>
        <c:auto val="1"/>
        <c:lblOffset val="100"/>
        <c:baseTimeUnit val="months"/>
        <c:majorUnit val="5"/>
        <c:majorTimeUnit val="months"/>
      </c:dateAx>
      <c:valAx>
        <c:axId val="992171728"/>
        <c:scaling>
          <c:orientation val="minMax"/>
        </c:scaling>
        <c:delete val="0"/>
        <c:axPos val="l"/>
        <c:majorGridlines>
          <c:spPr>
            <a:ln w="6350" cap="flat" cmpd="sng" algn="ctr">
              <a:solidFill>
                <a:srgbClr val="DCDCDC"/>
              </a:solidFill>
              <a:prstDash val="solid"/>
              <a:miter lim="800000"/>
            </a:ln>
            <a:effectLst/>
          </c:spPr>
        </c:majorGridlines>
        <c:title>
          <c:tx>
            <c:rich>
              <a:bodyPr rot="-5400000" spcFirstLastPara="1" vertOverflow="ellipsis" vert="horz" wrap="square" anchor="ctr" anchorCtr="1"/>
              <a:lstStyle/>
              <a:p>
                <a:pPr algn="ctr">
                  <a:defRPr lang="en-US" sz="1000" b="0" i="0" u="none" strike="noStrike" kern="1200" baseline="0" dirty="0" smtClean="0">
                    <a:solidFill>
                      <a:sysClr val="windowText" lastClr="000000"/>
                    </a:solidFill>
                    <a:latin typeface="+mn-lt"/>
                    <a:ea typeface="+mn-ea"/>
                    <a:cs typeface="Arial" panose="020B0604020202020204" pitchFamily="34" charset="0"/>
                  </a:defRPr>
                </a:pPr>
                <a:r>
                  <a:rPr lang="en-US" sz="1000" b="0" i="0" u="none" strike="noStrike" kern="1200" baseline="0" dirty="0">
                    <a:solidFill>
                      <a:sysClr val="windowText" lastClr="000000"/>
                    </a:solidFill>
                    <a:latin typeface="+mn-lt"/>
                    <a:ea typeface="+mn-ea"/>
                    <a:cs typeface="Arial" panose="020B0604020202020204" pitchFamily="34" charset="0"/>
                  </a:rPr>
                  <a:t>Traded Contracts</a:t>
                </a:r>
              </a:p>
            </c:rich>
          </c:tx>
          <c:layout>
            <c:manualLayout>
              <c:xMode val="edge"/>
              <c:yMode val="edge"/>
              <c:x val="6.956454650661463E-3"/>
              <c:y val="0.29584178390662735"/>
            </c:manualLayout>
          </c:layout>
          <c:overlay val="0"/>
          <c:spPr>
            <a:noFill/>
            <a:ln>
              <a:noFill/>
            </a:ln>
            <a:effectLst/>
          </c:spPr>
          <c:txPr>
            <a:bodyPr rot="-5400000" spcFirstLastPara="1" vertOverflow="ellipsis" vert="horz" wrap="square" anchor="ctr" anchorCtr="1"/>
            <a:lstStyle/>
            <a:p>
              <a:pPr algn="ctr">
                <a:defRPr lang="en-US" sz="1000" b="0" i="0" u="none" strike="noStrike" kern="1200" baseline="0" dirty="0" smtClean="0">
                  <a:solidFill>
                    <a:sysClr val="windowText" lastClr="000000"/>
                  </a:solidFill>
                  <a:latin typeface="+mn-lt"/>
                  <a:ea typeface="+mn-ea"/>
                  <a:cs typeface="Arial" panose="020B0604020202020204" pitchFamily="34" charset="0"/>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992168120"/>
        <c:crosses val="autoZero"/>
        <c:crossBetween val="between"/>
      </c:valAx>
      <c:spPr>
        <a:noFill/>
        <a:ln>
          <a:noFill/>
        </a:ln>
        <a:effectLst/>
      </c:spPr>
    </c:plotArea>
    <c:legend>
      <c:legendPos val="b"/>
      <c:legendEntry>
        <c:idx val="2"/>
        <c:txPr>
          <a:bodyPr rot="0" spcFirstLastPara="1" vertOverflow="ellipsis" vert="horz" wrap="square" anchor="ctr" anchorCtr="1"/>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legendEntry>
      <c:layout>
        <c:manualLayout>
          <c:xMode val="edge"/>
          <c:yMode val="edge"/>
          <c:x val="0"/>
          <c:y val="0.88535504275228583"/>
          <c:w val="0.99990905171435707"/>
          <c:h val="8.8490184515041814E-2"/>
        </c:manualLayout>
      </c:layout>
      <c:overlay val="0"/>
      <c:spPr>
        <a:noFill/>
        <a:ln>
          <a:noFill/>
        </a:ln>
        <a:effectLst/>
      </c:spPr>
      <c:txPr>
        <a:bodyPr rot="0" spcFirstLastPara="1" vertOverflow="ellipsis" vert="horz" wrap="square" anchor="ctr" anchorCtr="1"/>
        <a:lstStyle/>
        <a:p>
          <a:pPr>
            <a:defRPr lang="en-US" sz="1000" b="0" i="0" u="none" strike="noStrike" kern="1200" baseline="0">
              <a:solidFill>
                <a:sysClr val="windowText" lastClr="000000"/>
              </a:solidFill>
              <a:latin typeface="+mn-lt"/>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Sheet6!$B$1</c:f>
              <c:strCache>
                <c:ptCount val="1"/>
                <c:pt idx="0">
                  <c:v>EURO STOXX® Select Dividend 30 Index Options - OEDV</c:v>
                </c:pt>
              </c:strCache>
            </c:strRef>
          </c:tx>
          <c:spPr>
            <a:solidFill>
              <a:schemeClr val="accent1"/>
            </a:solidFill>
            <a:ln>
              <a:noFill/>
            </a:ln>
            <a:effectLst/>
          </c:spPr>
          <c:invertIfNegative val="0"/>
          <c:cat>
            <c:strRef>
              <c:f>Sheet6!$A$2:$A$11</c:f>
              <c:strCache>
                <c:ptCount val="10"/>
                <c:pt idx="0">
                  <c:v>Q1 2018</c:v>
                </c:pt>
                <c:pt idx="1">
                  <c:v>Q2 2018</c:v>
                </c:pt>
                <c:pt idx="2">
                  <c:v>Q3 2018</c:v>
                </c:pt>
                <c:pt idx="3">
                  <c:v>Q4 2018</c:v>
                </c:pt>
                <c:pt idx="4">
                  <c:v>Q1 2019</c:v>
                </c:pt>
                <c:pt idx="5">
                  <c:v>Q2 2019</c:v>
                </c:pt>
                <c:pt idx="6">
                  <c:v>Q3 2019</c:v>
                </c:pt>
                <c:pt idx="7">
                  <c:v>Q4 2019</c:v>
                </c:pt>
                <c:pt idx="8">
                  <c:v>Q1 2020</c:v>
                </c:pt>
                <c:pt idx="9">
                  <c:v>Q2 2020</c:v>
                </c:pt>
              </c:strCache>
            </c:strRef>
          </c:cat>
          <c:val>
            <c:numRef>
              <c:f>Sheet6!$B$2:$B$11</c:f>
              <c:numCache>
                <c:formatCode>#,##0;\(#,##0\)</c:formatCode>
                <c:ptCount val="10"/>
                <c:pt idx="0">
                  <c:v>38524</c:v>
                </c:pt>
                <c:pt idx="1">
                  <c:v>46300</c:v>
                </c:pt>
                <c:pt idx="2">
                  <c:v>47600</c:v>
                </c:pt>
                <c:pt idx="3">
                  <c:v>57500</c:v>
                </c:pt>
                <c:pt idx="4">
                  <c:v>105400</c:v>
                </c:pt>
                <c:pt idx="5">
                  <c:v>155060</c:v>
                </c:pt>
                <c:pt idx="6">
                  <c:v>90900</c:v>
                </c:pt>
                <c:pt idx="7">
                  <c:v>102532</c:v>
                </c:pt>
                <c:pt idx="8">
                  <c:v>194450</c:v>
                </c:pt>
                <c:pt idx="9">
                  <c:v>120350</c:v>
                </c:pt>
              </c:numCache>
            </c:numRef>
          </c:val>
          <c:extLst>
            <c:ext xmlns:c16="http://schemas.microsoft.com/office/drawing/2014/chart" uri="{C3380CC4-5D6E-409C-BE32-E72D297353CC}">
              <c16:uniqueId val="{00000000-485D-4181-A1A5-271D1F514C10}"/>
            </c:ext>
          </c:extLst>
        </c:ser>
        <c:ser>
          <c:idx val="1"/>
          <c:order val="1"/>
          <c:tx>
            <c:strRef>
              <c:f>Sheet6!$C$1</c:f>
              <c:strCache>
                <c:ptCount val="1"/>
                <c:pt idx="0">
                  <c:v>EURO STOXX® Select Dividend 30 Index Futures - FEDV</c:v>
                </c:pt>
              </c:strCache>
            </c:strRef>
          </c:tx>
          <c:spPr>
            <a:solidFill>
              <a:schemeClr val="accent2"/>
            </a:solidFill>
            <a:ln>
              <a:noFill/>
            </a:ln>
            <a:effectLst/>
          </c:spPr>
          <c:invertIfNegative val="0"/>
          <c:cat>
            <c:strRef>
              <c:f>Sheet6!$A$2:$A$11</c:f>
              <c:strCache>
                <c:ptCount val="10"/>
                <c:pt idx="0">
                  <c:v>Q1 2018</c:v>
                </c:pt>
                <c:pt idx="1">
                  <c:v>Q2 2018</c:v>
                </c:pt>
                <c:pt idx="2">
                  <c:v>Q3 2018</c:v>
                </c:pt>
                <c:pt idx="3">
                  <c:v>Q4 2018</c:v>
                </c:pt>
                <c:pt idx="4">
                  <c:v>Q1 2019</c:v>
                </c:pt>
                <c:pt idx="5">
                  <c:v>Q2 2019</c:v>
                </c:pt>
                <c:pt idx="6">
                  <c:v>Q3 2019</c:v>
                </c:pt>
                <c:pt idx="7">
                  <c:v>Q4 2019</c:v>
                </c:pt>
                <c:pt idx="8">
                  <c:v>Q1 2020</c:v>
                </c:pt>
                <c:pt idx="9">
                  <c:v>Q2 2020</c:v>
                </c:pt>
              </c:strCache>
            </c:strRef>
          </c:cat>
          <c:val>
            <c:numRef>
              <c:f>Sheet6!$C$2:$C$11</c:f>
              <c:numCache>
                <c:formatCode>#,##0;\(#,##0\)</c:formatCode>
                <c:ptCount val="10"/>
                <c:pt idx="0">
                  <c:v>134899</c:v>
                </c:pt>
                <c:pt idx="1">
                  <c:v>151482</c:v>
                </c:pt>
                <c:pt idx="2">
                  <c:v>161104</c:v>
                </c:pt>
                <c:pt idx="3">
                  <c:v>207854</c:v>
                </c:pt>
                <c:pt idx="4">
                  <c:v>275892</c:v>
                </c:pt>
                <c:pt idx="5">
                  <c:v>447068</c:v>
                </c:pt>
                <c:pt idx="6">
                  <c:v>320436</c:v>
                </c:pt>
                <c:pt idx="7">
                  <c:v>451624</c:v>
                </c:pt>
                <c:pt idx="8">
                  <c:v>502581</c:v>
                </c:pt>
                <c:pt idx="9">
                  <c:v>375806</c:v>
                </c:pt>
              </c:numCache>
            </c:numRef>
          </c:val>
          <c:extLst>
            <c:ext xmlns:c16="http://schemas.microsoft.com/office/drawing/2014/chart" uri="{C3380CC4-5D6E-409C-BE32-E72D297353CC}">
              <c16:uniqueId val="{00000001-485D-4181-A1A5-271D1F514C10}"/>
            </c:ext>
          </c:extLst>
        </c:ser>
        <c:ser>
          <c:idx val="2"/>
          <c:order val="2"/>
          <c:tx>
            <c:strRef>
              <c:f>Sheet6!$D$1</c:f>
              <c:strCache>
                <c:ptCount val="1"/>
                <c:pt idx="0">
                  <c:v>STOXX® Global Select Dividend 100 Index Futures - FGDV</c:v>
                </c:pt>
              </c:strCache>
            </c:strRef>
          </c:tx>
          <c:spPr>
            <a:solidFill>
              <a:schemeClr val="accent3"/>
            </a:solidFill>
            <a:ln>
              <a:noFill/>
            </a:ln>
            <a:effectLst/>
          </c:spPr>
          <c:invertIfNegative val="0"/>
          <c:cat>
            <c:strRef>
              <c:f>Sheet6!$A$2:$A$11</c:f>
              <c:strCache>
                <c:ptCount val="10"/>
                <c:pt idx="0">
                  <c:v>Q1 2018</c:v>
                </c:pt>
                <c:pt idx="1">
                  <c:v>Q2 2018</c:v>
                </c:pt>
                <c:pt idx="2">
                  <c:v>Q3 2018</c:v>
                </c:pt>
                <c:pt idx="3">
                  <c:v>Q4 2018</c:v>
                </c:pt>
                <c:pt idx="4">
                  <c:v>Q1 2019</c:v>
                </c:pt>
                <c:pt idx="5">
                  <c:v>Q2 2019</c:v>
                </c:pt>
                <c:pt idx="6">
                  <c:v>Q3 2019</c:v>
                </c:pt>
                <c:pt idx="7">
                  <c:v>Q4 2019</c:v>
                </c:pt>
                <c:pt idx="8">
                  <c:v>Q1 2020</c:v>
                </c:pt>
                <c:pt idx="9">
                  <c:v>Q2 2020</c:v>
                </c:pt>
              </c:strCache>
            </c:strRef>
          </c:cat>
          <c:val>
            <c:numRef>
              <c:f>Sheet6!$D$2:$D$11</c:f>
              <c:numCache>
                <c:formatCode>#,##0;\(#,##0\)</c:formatCode>
                <c:ptCount val="10"/>
                <c:pt idx="0" formatCode="General">
                  <c:v>0</c:v>
                </c:pt>
                <c:pt idx="1">
                  <c:v>1032</c:v>
                </c:pt>
                <c:pt idx="2" formatCode="General">
                  <c:v>224</c:v>
                </c:pt>
                <c:pt idx="3">
                  <c:v>2824</c:v>
                </c:pt>
                <c:pt idx="4" formatCode="General">
                  <c:v>0</c:v>
                </c:pt>
                <c:pt idx="5">
                  <c:v>0</c:v>
                </c:pt>
                <c:pt idx="6">
                  <c:v>4170</c:v>
                </c:pt>
                <c:pt idx="7">
                  <c:v>20538</c:v>
                </c:pt>
                <c:pt idx="8">
                  <c:v>7097</c:v>
                </c:pt>
                <c:pt idx="9">
                  <c:v>3851</c:v>
                </c:pt>
              </c:numCache>
            </c:numRef>
          </c:val>
          <c:extLst>
            <c:ext xmlns:c16="http://schemas.microsoft.com/office/drawing/2014/chart" uri="{C3380CC4-5D6E-409C-BE32-E72D297353CC}">
              <c16:uniqueId val="{00000002-485D-4181-A1A5-271D1F514C10}"/>
            </c:ext>
          </c:extLst>
        </c:ser>
        <c:ser>
          <c:idx val="3"/>
          <c:order val="3"/>
          <c:tx>
            <c:strRef>
              <c:f>Sheet6!$E$1</c:f>
              <c:strCache>
                <c:ptCount val="1"/>
                <c:pt idx="0">
                  <c:v>STOXX® Global Select Dividend 100 Index Options - OGDV</c:v>
                </c:pt>
              </c:strCache>
            </c:strRef>
          </c:tx>
          <c:spPr>
            <a:solidFill>
              <a:schemeClr val="accent4"/>
            </a:solidFill>
            <a:ln>
              <a:noFill/>
            </a:ln>
            <a:effectLst/>
          </c:spPr>
          <c:invertIfNegative val="0"/>
          <c:cat>
            <c:strRef>
              <c:f>Sheet6!$A$2:$A$11</c:f>
              <c:strCache>
                <c:ptCount val="10"/>
                <c:pt idx="0">
                  <c:v>Q1 2018</c:v>
                </c:pt>
                <c:pt idx="1">
                  <c:v>Q2 2018</c:v>
                </c:pt>
                <c:pt idx="2">
                  <c:v>Q3 2018</c:v>
                </c:pt>
                <c:pt idx="3">
                  <c:v>Q4 2018</c:v>
                </c:pt>
                <c:pt idx="4">
                  <c:v>Q1 2019</c:v>
                </c:pt>
                <c:pt idx="5">
                  <c:v>Q2 2019</c:v>
                </c:pt>
                <c:pt idx="6">
                  <c:v>Q3 2019</c:v>
                </c:pt>
                <c:pt idx="7">
                  <c:v>Q4 2019</c:v>
                </c:pt>
                <c:pt idx="8">
                  <c:v>Q1 2020</c:v>
                </c:pt>
                <c:pt idx="9">
                  <c:v>Q2 2020</c:v>
                </c:pt>
              </c:strCache>
            </c:strRef>
          </c:cat>
          <c:val>
            <c:numRef>
              <c:f>Sheet6!$E$2:$E$11</c:f>
              <c:numCache>
                <c:formatCode>General</c:formatCode>
                <c:ptCount val="10"/>
                <c:pt idx="0">
                  <c:v>2180</c:v>
                </c:pt>
                <c:pt idx="1">
                  <c:v>0</c:v>
                </c:pt>
                <c:pt idx="2">
                  <c:v>800</c:v>
                </c:pt>
                <c:pt idx="3" formatCode="#,##0;\(#,##0\)">
                  <c:v>11900</c:v>
                </c:pt>
                <c:pt idx="4" formatCode="#,##0;\(#,##0\)">
                  <c:v>17830</c:v>
                </c:pt>
                <c:pt idx="5" formatCode="#,##0;\(#,##0\)">
                  <c:v>22800</c:v>
                </c:pt>
                <c:pt idx="6" formatCode="#,##0;\(#,##0\)">
                  <c:v>20256</c:v>
                </c:pt>
                <c:pt idx="7" formatCode="#,##0;\(#,##0\)">
                  <c:v>7704</c:v>
                </c:pt>
                <c:pt idx="8">
                  <c:v>3000</c:v>
                </c:pt>
                <c:pt idx="9" formatCode="#,##0;\(#,##0\)">
                  <c:v>6216</c:v>
                </c:pt>
              </c:numCache>
            </c:numRef>
          </c:val>
          <c:extLst>
            <c:ext xmlns:c16="http://schemas.microsoft.com/office/drawing/2014/chart" uri="{C3380CC4-5D6E-409C-BE32-E72D297353CC}">
              <c16:uniqueId val="{00000003-485D-4181-A1A5-271D1F514C10}"/>
            </c:ext>
          </c:extLst>
        </c:ser>
        <c:ser>
          <c:idx val="4"/>
          <c:order val="4"/>
          <c:tx>
            <c:strRef>
              <c:f>Sheet6!$F$1</c:f>
              <c:strCache>
                <c:ptCount val="1"/>
                <c:pt idx="0">
                  <c:v>STOXX EUROPE SELECT 50 EUR - FXXS</c:v>
                </c:pt>
              </c:strCache>
            </c:strRef>
          </c:tx>
          <c:spPr>
            <a:solidFill>
              <a:schemeClr val="accent5"/>
            </a:solidFill>
            <a:ln>
              <a:noFill/>
            </a:ln>
            <a:effectLst/>
          </c:spPr>
          <c:invertIfNegative val="0"/>
          <c:cat>
            <c:strRef>
              <c:f>Sheet6!$A$2:$A$11</c:f>
              <c:strCache>
                <c:ptCount val="10"/>
                <c:pt idx="0">
                  <c:v>Q1 2018</c:v>
                </c:pt>
                <c:pt idx="1">
                  <c:v>Q2 2018</c:v>
                </c:pt>
                <c:pt idx="2">
                  <c:v>Q3 2018</c:v>
                </c:pt>
                <c:pt idx="3">
                  <c:v>Q4 2018</c:v>
                </c:pt>
                <c:pt idx="4">
                  <c:v>Q1 2019</c:v>
                </c:pt>
                <c:pt idx="5">
                  <c:v>Q2 2019</c:v>
                </c:pt>
                <c:pt idx="6">
                  <c:v>Q3 2019</c:v>
                </c:pt>
                <c:pt idx="7">
                  <c:v>Q4 2019</c:v>
                </c:pt>
                <c:pt idx="8">
                  <c:v>Q1 2020</c:v>
                </c:pt>
                <c:pt idx="9">
                  <c:v>Q2 2020</c:v>
                </c:pt>
              </c:strCache>
            </c:strRef>
          </c:cat>
          <c:val>
            <c:numRef>
              <c:f>Sheet6!$F$2:$F$11</c:f>
              <c:numCache>
                <c:formatCode>General</c:formatCode>
                <c:ptCount val="10"/>
                <c:pt idx="4" formatCode="#,##0;\(#,##0\)">
                  <c:v>12379</c:v>
                </c:pt>
                <c:pt idx="5" formatCode="#,##0;\(#,##0\)">
                  <c:v>24400</c:v>
                </c:pt>
                <c:pt idx="6" formatCode="#,##0;\(#,##0\)">
                  <c:v>13701</c:v>
                </c:pt>
                <c:pt idx="7" formatCode="#,##0;\(#,##0\)">
                  <c:v>4049</c:v>
                </c:pt>
                <c:pt idx="8" formatCode="#,##0;\(#,##0\)">
                  <c:v>3618</c:v>
                </c:pt>
                <c:pt idx="9" formatCode="#,##0;\(#,##0\)">
                  <c:v>0</c:v>
                </c:pt>
              </c:numCache>
            </c:numRef>
          </c:val>
          <c:extLst>
            <c:ext xmlns:c16="http://schemas.microsoft.com/office/drawing/2014/chart" uri="{C3380CC4-5D6E-409C-BE32-E72D297353CC}">
              <c16:uniqueId val="{00000004-485D-4181-A1A5-271D1F514C10}"/>
            </c:ext>
          </c:extLst>
        </c:ser>
        <c:ser>
          <c:idx val="5"/>
          <c:order val="5"/>
          <c:tx>
            <c:strRef>
              <c:f>Sheet6!$G$1</c:f>
              <c:strCache>
                <c:ptCount val="1"/>
                <c:pt idx="0">
                  <c:v>STOXX EUROPE SELECT 50 EUR - OXXS</c:v>
                </c:pt>
              </c:strCache>
            </c:strRef>
          </c:tx>
          <c:spPr>
            <a:solidFill>
              <a:schemeClr val="accent6"/>
            </a:solidFill>
            <a:ln>
              <a:noFill/>
            </a:ln>
            <a:effectLst/>
          </c:spPr>
          <c:invertIfNegative val="0"/>
          <c:cat>
            <c:strRef>
              <c:f>Sheet6!$A$2:$A$11</c:f>
              <c:strCache>
                <c:ptCount val="10"/>
                <c:pt idx="0">
                  <c:v>Q1 2018</c:v>
                </c:pt>
                <c:pt idx="1">
                  <c:v>Q2 2018</c:v>
                </c:pt>
                <c:pt idx="2">
                  <c:v>Q3 2018</c:v>
                </c:pt>
                <c:pt idx="3">
                  <c:v>Q4 2018</c:v>
                </c:pt>
                <c:pt idx="4">
                  <c:v>Q1 2019</c:v>
                </c:pt>
                <c:pt idx="5">
                  <c:v>Q2 2019</c:v>
                </c:pt>
                <c:pt idx="6">
                  <c:v>Q3 2019</c:v>
                </c:pt>
                <c:pt idx="7">
                  <c:v>Q4 2019</c:v>
                </c:pt>
                <c:pt idx="8">
                  <c:v>Q1 2020</c:v>
                </c:pt>
                <c:pt idx="9">
                  <c:v>Q2 2020</c:v>
                </c:pt>
              </c:strCache>
            </c:strRef>
          </c:cat>
          <c:val>
            <c:numRef>
              <c:f>Sheet6!$G$2:$G$11</c:f>
              <c:numCache>
                <c:formatCode>General</c:formatCode>
                <c:ptCount val="10"/>
                <c:pt idx="4">
                  <c:v>13000</c:v>
                </c:pt>
                <c:pt idx="5" formatCode="#,##0;\(#,##0\)">
                  <c:v>8000</c:v>
                </c:pt>
                <c:pt idx="6" formatCode="#,##0;\(#,##0\)">
                  <c:v>9000</c:v>
                </c:pt>
                <c:pt idx="7" formatCode="#,##0;\(#,##0\)">
                  <c:v>0</c:v>
                </c:pt>
                <c:pt idx="8">
                  <c:v>2500</c:v>
                </c:pt>
                <c:pt idx="9" formatCode="#,##0;\(#,##0\)">
                  <c:v>0</c:v>
                </c:pt>
              </c:numCache>
            </c:numRef>
          </c:val>
          <c:extLst>
            <c:ext xmlns:c16="http://schemas.microsoft.com/office/drawing/2014/chart" uri="{C3380CC4-5D6E-409C-BE32-E72D297353CC}">
              <c16:uniqueId val="{00000005-485D-4181-A1A5-271D1F514C10}"/>
            </c:ext>
          </c:extLst>
        </c:ser>
        <c:dLbls>
          <c:showLegendKey val="0"/>
          <c:showVal val="0"/>
          <c:showCatName val="0"/>
          <c:showSerName val="0"/>
          <c:showPercent val="0"/>
          <c:showBubbleSize val="0"/>
        </c:dLbls>
        <c:gapWidth val="150"/>
        <c:overlap val="100"/>
        <c:axId val="1051786592"/>
        <c:axId val="941811728"/>
      </c:barChart>
      <c:catAx>
        <c:axId val="1051786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941811728"/>
        <c:crosses val="autoZero"/>
        <c:auto val="1"/>
        <c:lblAlgn val="ctr"/>
        <c:lblOffset val="100"/>
        <c:noMultiLvlLbl val="0"/>
      </c:catAx>
      <c:valAx>
        <c:axId val="941811728"/>
        <c:scaling>
          <c:orientation val="minMax"/>
        </c:scaling>
        <c:delete val="0"/>
        <c:axPos val="l"/>
        <c:majorGridlines>
          <c:spPr>
            <a:ln w="6350" cap="flat" cmpd="sng" algn="ctr">
              <a:solidFill>
                <a:srgbClr val="DCDCDC"/>
              </a:solidFill>
              <a:prstDash val="solid"/>
              <a:miter lim="800000"/>
            </a:ln>
            <a:effectLst/>
          </c:spPr>
        </c:majorGridlines>
        <c:title>
          <c:tx>
            <c:rich>
              <a:bodyPr rot="-5400000" spcFirstLastPara="1" vertOverflow="ellipsis" vert="horz" wrap="square" anchor="ctr" anchorCtr="1"/>
              <a:lstStyle/>
              <a:p>
                <a:pPr algn="ctr" rtl="0">
                  <a:defRPr lang="en-US" sz="1000" b="0" i="0" u="none" strike="noStrike" kern="1200" baseline="0" dirty="0" smtClean="0">
                    <a:solidFill>
                      <a:sysClr val="windowText" lastClr="000000"/>
                    </a:solidFill>
                    <a:latin typeface="+mn-lt"/>
                    <a:ea typeface="+mn-ea"/>
                    <a:cs typeface="Arial" panose="020B0604020202020204" pitchFamily="34" charset="0"/>
                  </a:defRPr>
                </a:pPr>
                <a:r>
                  <a:rPr lang="en-US" sz="1000" b="0" i="0" u="none" strike="noStrike" kern="1200" baseline="0" dirty="0">
                    <a:solidFill>
                      <a:sysClr val="windowText" lastClr="000000"/>
                    </a:solidFill>
                    <a:latin typeface="+mn-lt"/>
                    <a:ea typeface="+mn-ea"/>
                    <a:cs typeface="Arial" panose="020B0604020202020204" pitchFamily="34" charset="0"/>
                  </a:rPr>
                  <a:t>Traded Contracts</a:t>
                </a:r>
              </a:p>
            </c:rich>
          </c:tx>
          <c:layout>
            <c:manualLayout>
              <c:xMode val="edge"/>
              <c:yMode val="edge"/>
              <c:x val="8.1014893344211868E-3"/>
              <c:y val="0.29469812156406106"/>
            </c:manualLayout>
          </c:layout>
          <c:overlay val="0"/>
          <c:spPr>
            <a:noFill/>
            <a:ln>
              <a:noFill/>
            </a:ln>
            <a:effectLst/>
          </c:spPr>
          <c:txPr>
            <a:bodyPr rot="-5400000" spcFirstLastPara="1" vertOverflow="ellipsis" vert="horz" wrap="square" anchor="ctr" anchorCtr="1"/>
            <a:lstStyle/>
            <a:p>
              <a:pPr algn="ctr" rtl="0">
                <a:defRPr lang="en-US" sz="1000" b="0" i="0" u="none" strike="noStrike" kern="1200" baseline="0" dirty="0" smtClean="0">
                  <a:solidFill>
                    <a:sysClr val="windowText" lastClr="000000"/>
                  </a:solidFill>
                  <a:latin typeface="+mn-lt"/>
                  <a:ea typeface="+mn-ea"/>
                  <a:cs typeface="Arial" panose="020B0604020202020204" pitchFamily="34" charset="0"/>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1051786592"/>
        <c:crosses val="autoZero"/>
        <c:crossBetween val="between"/>
      </c:valAx>
      <c:spPr>
        <a:noFill/>
        <a:ln>
          <a:noFill/>
        </a:ln>
        <a:effectLst/>
      </c:spPr>
    </c:plotArea>
    <c:legend>
      <c:legendPos val="b"/>
      <c:layout>
        <c:manualLayout>
          <c:xMode val="edge"/>
          <c:yMode val="edge"/>
          <c:x val="0"/>
          <c:y val="0.83213202550279053"/>
          <c:w val="1"/>
          <c:h val="0.14978189901893721"/>
        </c:manualLayout>
      </c:layout>
      <c:overlay val="0"/>
      <c:spPr>
        <a:noFill/>
        <a:ln>
          <a:noFill/>
        </a:ln>
        <a:effectLst/>
      </c:spPr>
      <c:txPr>
        <a:bodyPr rot="0" spcFirstLastPara="1" vertOverflow="ellipsis" vert="horz" wrap="square" anchor="ctr" anchorCtr="1"/>
        <a:lstStyle/>
        <a:p>
          <a:pPr>
            <a:defRPr lang="en-US" sz="1000" b="0" i="0" u="none" strike="noStrike" kern="1200" baseline="0">
              <a:solidFill>
                <a:sysClr val="windowText" lastClr="000000"/>
              </a:solidFill>
              <a:latin typeface="+mn-lt"/>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9307036711628882E-2"/>
          <c:y val="4.6114798547784594E-2"/>
          <c:w val="0.80999762074708537"/>
          <c:h val="0.75447686482000209"/>
        </c:manualLayout>
      </c:layout>
      <c:barChart>
        <c:barDir val="col"/>
        <c:grouping val="clustered"/>
        <c:varyColors val="0"/>
        <c:ser>
          <c:idx val="0"/>
          <c:order val="0"/>
          <c:tx>
            <c:strRef>
              <c:f>iSTOXX!$B$1</c:f>
              <c:strCache>
                <c:ptCount val="1"/>
                <c:pt idx="0">
                  <c:v>iSTOXX Futures</c:v>
                </c:pt>
              </c:strCache>
            </c:strRef>
          </c:tx>
          <c:spPr>
            <a:solidFill>
              <a:srgbClr val="201751"/>
            </a:solidFill>
            <a:ln>
              <a:noFill/>
            </a:ln>
            <a:effectLst/>
          </c:spPr>
          <c:invertIfNegative val="0"/>
          <c:cat>
            <c:numRef>
              <c:f>iSTOXX!$A$3:$A$59</c:f>
              <c:numCache>
                <c:formatCode>mmm\-yy</c:formatCode>
                <c:ptCount val="57"/>
                <c:pt idx="0">
                  <c:v>42856</c:v>
                </c:pt>
                <c:pt idx="1">
                  <c:v>42887</c:v>
                </c:pt>
                <c:pt idx="2">
                  <c:v>42917</c:v>
                </c:pt>
                <c:pt idx="3">
                  <c:v>42948</c:v>
                </c:pt>
                <c:pt idx="4">
                  <c:v>42979</c:v>
                </c:pt>
                <c:pt idx="5">
                  <c:v>43009</c:v>
                </c:pt>
                <c:pt idx="6">
                  <c:v>43040</c:v>
                </c:pt>
                <c:pt idx="7">
                  <c:v>43070</c:v>
                </c:pt>
                <c:pt idx="8">
                  <c:v>43101</c:v>
                </c:pt>
                <c:pt idx="9">
                  <c:v>43132</c:v>
                </c:pt>
                <c:pt idx="10">
                  <c:v>43160</c:v>
                </c:pt>
                <c:pt idx="11">
                  <c:v>43191</c:v>
                </c:pt>
                <c:pt idx="12">
                  <c:v>43221</c:v>
                </c:pt>
                <c:pt idx="13">
                  <c:v>43252</c:v>
                </c:pt>
                <c:pt idx="14">
                  <c:v>43282</c:v>
                </c:pt>
                <c:pt idx="15">
                  <c:v>43313</c:v>
                </c:pt>
                <c:pt idx="16">
                  <c:v>43344</c:v>
                </c:pt>
                <c:pt idx="17">
                  <c:v>43374</c:v>
                </c:pt>
                <c:pt idx="18">
                  <c:v>43405</c:v>
                </c:pt>
                <c:pt idx="19">
                  <c:v>43435</c:v>
                </c:pt>
                <c:pt idx="20">
                  <c:v>43466</c:v>
                </c:pt>
                <c:pt idx="21">
                  <c:v>43497</c:v>
                </c:pt>
                <c:pt idx="22">
                  <c:v>43525</c:v>
                </c:pt>
                <c:pt idx="23">
                  <c:v>43556</c:v>
                </c:pt>
                <c:pt idx="24">
                  <c:v>43586</c:v>
                </c:pt>
                <c:pt idx="25">
                  <c:v>43617</c:v>
                </c:pt>
                <c:pt idx="26">
                  <c:v>43647</c:v>
                </c:pt>
                <c:pt idx="27">
                  <c:v>43678</c:v>
                </c:pt>
                <c:pt idx="28">
                  <c:v>43709</c:v>
                </c:pt>
                <c:pt idx="29">
                  <c:v>43739</c:v>
                </c:pt>
                <c:pt idx="30">
                  <c:v>43770</c:v>
                </c:pt>
                <c:pt idx="31">
                  <c:v>43800</c:v>
                </c:pt>
                <c:pt idx="32">
                  <c:v>43831</c:v>
                </c:pt>
                <c:pt idx="33">
                  <c:v>43862</c:v>
                </c:pt>
                <c:pt idx="34">
                  <c:v>43891</c:v>
                </c:pt>
                <c:pt idx="35">
                  <c:v>43922</c:v>
                </c:pt>
                <c:pt idx="36">
                  <c:v>43952</c:v>
                </c:pt>
                <c:pt idx="37">
                  <c:v>43983</c:v>
                </c:pt>
              </c:numCache>
            </c:numRef>
          </c:cat>
          <c:val>
            <c:numRef>
              <c:f>iSTOXX!$B$3:$B$60</c:f>
              <c:numCache>
                <c:formatCode>_-* #,##0_-;\-* #,##0_-;_-* "-"??_-;_-@_-</c:formatCode>
                <c:ptCount val="58"/>
                <c:pt idx="0">
                  <c:v>5489</c:v>
                </c:pt>
                <c:pt idx="1">
                  <c:v>22261</c:v>
                </c:pt>
                <c:pt idx="2">
                  <c:v>7932</c:v>
                </c:pt>
                <c:pt idx="3">
                  <c:v>10636</c:v>
                </c:pt>
                <c:pt idx="4">
                  <c:v>45777</c:v>
                </c:pt>
                <c:pt idx="5">
                  <c:v>10473</c:v>
                </c:pt>
                <c:pt idx="6">
                  <c:v>6830</c:v>
                </c:pt>
                <c:pt idx="7">
                  <c:v>69407</c:v>
                </c:pt>
                <c:pt idx="8">
                  <c:v>17817</c:v>
                </c:pt>
                <c:pt idx="9">
                  <c:v>7535</c:v>
                </c:pt>
                <c:pt idx="10">
                  <c:v>66577</c:v>
                </c:pt>
                <c:pt idx="11">
                  <c:v>6445</c:v>
                </c:pt>
                <c:pt idx="12">
                  <c:v>12334</c:v>
                </c:pt>
                <c:pt idx="13">
                  <c:v>130462</c:v>
                </c:pt>
                <c:pt idx="14">
                  <c:v>23383</c:v>
                </c:pt>
                <c:pt idx="15">
                  <c:v>6445</c:v>
                </c:pt>
                <c:pt idx="16">
                  <c:v>124638</c:v>
                </c:pt>
                <c:pt idx="17">
                  <c:v>31368</c:v>
                </c:pt>
                <c:pt idx="18">
                  <c:v>8094</c:v>
                </c:pt>
                <c:pt idx="19">
                  <c:v>128718</c:v>
                </c:pt>
                <c:pt idx="20">
                  <c:v>13167</c:v>
                </c:pt>
                <c:pt idx="21">
                  <c:v>11156</c:v>
                </c:pt>
                <c:pt idx="22">
                  <c:v>122031</c:v>
                </c:pt>
                <c:pt idx="23">
                  <c:v>15759</c:v>
                </c:pt>
                <c:pt idx="24">
                  <c:v>10284</c:v>
                </c:pt>
                <c:pt idx="25">
                  <c:v>117042</c:v>
                </c:pt>
                <c:pt idx="26">
                  <c:v>12765</c:v>
                </c:pt>
                <c:pt idx="27">
                  <c:v>6016</c:v>
                </c:pt>
                <c:pt idx="28">
                  <c:v>112307</c:v>
                </c:pt>
                <c:pt idx="29" formatCode="#,##0;\(#,##0\)">
                  <c:v>1802</c:v>
                </c:pt>
                <c:pt idx="30" formatCode="#,##0;\(#,##0\)">
                  <c:v>3811</c:v>
                </c:pt>
                <c:pt idx="31" formatCode="#,##0;\(#,##0\)">
                  <c:v>93999</c:v>
                </c:pt>
                <c:pt idx="32" formatCode="#,##0;\(#,##0\)">
                  <c:v>3889</c:v>
                </c:pt>
                <c:pt idx="33" formatCode="#,##0;\(#,##0\)">
                  <c:v>24539</c:v>
                </c:pt>
                <c:pt idx="34" formatCode="#,##0;\(#,##0\)">
                  <c:v>34967</c:v>
                </c:pt>
                <c:pt idx="35" formatCode="#,##0;\(#,##0\)">
                  <c:v>8603</c:v>
                </c:pt>
                <c:pt idx="36" formatCode="#,##0;\(#,##0\)">
                  <c:v>42848</c:v>
                </c:pt>
                <c:pt idx="37" formatCode="#,##0;\(#,##0\)">
                  <c:v>96963</c:v>
                </c:pt>
              </c:numCache>
            </c:numRef>
          </c:val>
          <c:extLst>
            <c:ext xmlns:c16="http://schemas.microsoft.com/office/drawing/2014/chart" uri="{C3380CC4-5D6E-409C-BE32-E72D297353CC}">
              <c16:uniqueId val="{00000000-A39E-432F-BFB0-7B1363EBB676}"/>
            </c:ext>
          </c:extLst>
        </c:ser>
        <c:dLbls>
          <c:showLegendKey val="0"/>
          <c:showVal val="0"/>
          <c:showCatName val="0"/>
          <c:showSerName val="0"/>
          <c:showPercent val="0"/>
          <c:showBubbleSize val="0"/>
        </c:dLbls>
        <c:gapWidth val="75"/>
        <c:overlap val="100"/>
        <c:axId val="577617120"/>
        <c:axId val="577615808"/>
      </c:barChart>
      <c:lineChart>
        <c:grouping val="standard"/>
        <c:varyColors val="0"/>
        <c:ser>
          <c:idx val="1"/>
          <c:order val="1"/>
          <c:tx>
            <c:strRef>
              <c:f>iSTOXX!$C$2</c:f>
              <c:strCache>
                <c:ptCount val="1"/>
                <c:pt idx="0">
                  <c:v>Open Interest</c:v>
                </c:pt>
              </c:strCache>
            </c:strRef>
          </c:tx>
          <c:spPr>
            <a:ln w="28575" cap="rnd">
              <a:solidFill>
                <a:srgbClr val="868686"/>
              </a:solidFill>
              <a:round/>
            </a:ln>
            <a:effectLst/>
          </c:spPr>
          <c:marker>
            <c:symbol val="none"/>
          </c:marker>
          <c:cat>
            <c:numRef>
              <c:f>iSTOXX!$A$3:$A$59</c:f>
              <c:numCache>
                <c:formatCode>mmm\-yy</c:formatCode>
                <c:ptCount val="57"/>
                <c:pt idx="0">
                  <c:v>42856</c:v>
                </c:pt>
                <c:pt idx="1">
                  <c:v>42887</c:v>
                </c:pt>
                <c:pt idx="2">
                  <c:v>42917</c:v>
                </c:pt>
                <c:pt idx="3">
                  <c:v>42948</c:v>
                </c:pt>
                <c:pt idx="4">
                  <c:v>42979</c:v>
                </c:pt>
                <c:pt idx="5">
                  <c:v>43009</c:v>
                </c:pt>
                <c:pt idx="6">
                  <c:v>43040</c:v>
                </c:pt>
                <c:pt idx="7">
                  <c:v>43070</c:v>
                </c:pt>
                <c:pt idx="8">
                  <c:v>43101</c:v>
                </c:pt>
                <c:pt idx="9">
                  <c:v>43132</c:v>
                </c:pt>
                <c:pt idx="10">
                  <c:v>43160</c:v>
                </c:pt>
                <c:pt idx="11">
                  <c:v>43191</c:v>
                </c:pt>
                <c:pt idx="12">
                  <c:v>43221</c:v>
                </c:pt>
                <c:pt idx="13">
                  <c:v>43252</c:v>
                </c:pt>
                <c:pt idx="14">
                  <c:v>43282</c:v>
                </c:pt>
                <c:pt idx="15">
                  <c:v>43313</c:v>
                </c:pt>
                <c:pt idx="16">
                  <c:v>43344</c:v>
                </c:pt>
                <c:pt idx="17">
                  <c:v>43374</c:v>
                </c:pt>
                <c:pt idx="18">
                  <c:v>43405</c:v>
                </c:pt>
                <c:pt idx="19">
                  <c:v>43435</c:v>
                </c:pt>
                <c:pt idx="20">
                  <c:v>43466</c:v>
                </c:pt>
                <c:pt idx="21">
                  <c:v>43497</c:v>
                </c:pt>
                <c:pt idx="22">
                  <c:v>43525</c:v>
                </c:pt>
                <c:pt idx="23">
                  <c:v>43556</c:v>
                </c:pt>
                <c:pt idx="24">
                  <c:v>43586</c:v>
                </c:pt>
                <c:pt idx="25">
                  <c:v>43617</c:v>
                </c:pt>
                <c:pt idx="26">
                  <c:v>43647</c:v>
                </c:pt>
                <c:pt idx="27">
                  <c:v>43678</c:v>
                </c:pt>
                <c:pt idx="28">
                  <c:v>43709</c:v>
                </c:pt>
                <c:pt idx="29">
                  <c:v>43739</c:v>
                </c:pt>
                <c:pt idx="30">
                  <c:v>43770</c:v>
                </c:pt>
                <c:pt idx="31">
                  <c:v>43800</c:v>
                </c:pt>
                <c:pt idx="32">
                  <c:v>43831</c:v>
                </c:pt>
                <c:pt idx="33">
                  <c:v>43862</c:v>
                </c:pt>
                <c:pt idx="34">
                  <c:v>43891</c:v>
                </c:pt>
                <c:pt idx="35">
                  <c:v>43922</c:v>
                </c:pt>
                <c:pt idx="36">
                  <c:v>43952</c:v>
                </c:pt>
                <c:pt idx="37">
                  <c:v>43983</c:v>
                </c:pt>
              </c:numCache>
            </c:numRef>
          </c:cat>
          <c:val>
            <c:numRef>
              <c:f>iSTOXX!$C$3:$C$60</c:f>
              <c:numCache>
                <c:formatCode>_-* #,##0_-;\-* #,##0_-;_-* "-"??_-;_-@_-</c:formatCode>
                <c:ptCount val="58"/>
                <c:pt idx="0">
                  <c:v>4011</c:v>
                </c:pt>
                <c:pt idx="1">
                  <c:v>17279</c:v>
                </c:pt>
                <c:pt idx="2">
                  <c:v>17036</c:v>
                </c:pt>
                <c:pt idx="3">
                  <c:v>20085</c:v>
                </c:pt>
                <c:pt idx="4">
                  <c:v>16699</c:v>
                </c:pt>
                <c:pt idx="5">
                  <c:v>22291</c:v>
                </c:pt>
                <c:pt idx="6">
                  <c:v>21889</c:v>
                </c:pt>
                <c:pt idx="7">
                  <c:v>27059</c:v>
                </c:pt>
                <c:pt idx="8">
                  <c:v>28127</c:v>
                </c:pt>
                <c:pt idx="9">
                  <c:v>28317</c:v>
                </c:pt>
                <c:pt idx="10">
                  <c:v>34126</c:v>
                </c:pt>
                <c:pt idx="11">
                  <c:v>37779</c:v>
                </c:pt>
                <c:pt idx="12">
                  <c:v>45074</c:v>
                </c:pt>
                <c:pt idx="13">
                  <c:v>50319</c:v>
                </c:pt>
                <c:pt idx="14">
                  <c:v>49200</c:v>
                </c:pt>
                <c:pt idx="15">
                  <c:v>37779</c:v>
                </c:pt>
                <c:pt idx="16">
                  <c:v>42271</c:v>
                </c:pt>
                <c:pt idx="17">
                  <c:v>53314</c:v>
                </c:pt>
                <c:pt idx="18">
                  <c:v>55648</c:v>
                </c:pt>
                <c:pt idx="19">
                  <c:v>52161</c:v>
                </c:pt>
                <c:pt idx="20">
                  <c:v>50027</c:v>
                </c:pt>
                <c:pt idx="21">
                  <c:v>53483</c:v>
                </c:pt>
                <c:pt idx="22">
                  <c:v>49989</c:v>
                </c:pt>
                <c:pt idx="23">
                  <c:v>49120</c:v>
                </c:pt>
                <c:pt idx="24">
                  <c:v>44774</c:v>
                </c:pt>
                <c:pt idx="25">
                  <c:v>41427</c:v>
                </c:pt>
                <c:pt idx="26">
                  <c:v>44327</c:v>
                </c:pt>
                <c:pt idx="27">
                  <c:v>45019</c:v>
                </c:pt>
                <c:pt idx="28">
                  <c:v>35881</c:v>
                </c:pt>
                <c:pt idx="29" formatCode="#,##0">
                  <c:v>36805</c:v>
                </c:pt>
                <c:pt idx="30" formatCode="#,##0">
                  <c:v>37071</c:v>
                </c:pt>
                <c:pt idx="31" formatCode="#,##0">
                  <c:v>43138</c:v>
                </c:pt>
                <c:pt idx="32" formatCode="#,##0">
                  <c:v>44087</c:v>
                </c:pt>
                <c:pt idx="33" formatCode="#,##0">
                  <c:v>35555</c:v>
                </c:pt>
                <c:pt idx="34" formatCode="#,##0">
                  <c:v>4396</c:v>
                </c:pt>
                <c:pt idx="35" formatCode="#,##0;\(#,##0\)">
                  <c:v>4998</c:v>
                </c:pt>
                <c:pt idx="36" formatCode="#,##0;\(#,##0\)">
                  <c:v>42619</c:v>
                </c:pt>
                <c:pt idx="37" formatCode="#,##0;\(#,##0\)">
                  <c:v>43001</c:v>
                </c:pt>
              </c:numCache>
            </c:numRef>
          </c:val>
          <c:smooth val="0"/>
          <c:extLst>
            <c:ext xmlns:c16="http://schemas.microsoft.com/office/drawing/2014/chart" uri="{C3380CC4-5D6E-409C-BE32-E72D297353CC}">
              <c16:uniqueId val="{00000001-A39E-432F-BFB0-7B1363EBB676}"/>
            </c:ext>
          </c:extLst>
        </c:ser>
        <c:dLbls>
          <c:showLegendKey val="0"/>
          <c:showVal val="0"/>
          <c:showCatName val="0"/>
          <c:showSerName val="0"/>
          <c:showPercent val="0"/>
          <c:showBubbleSize val="0"/>
        </c:dLbls>
        <c:marker val="1"/>
        <c:smooth val="0"/>
        <c:axId val="691433584"/>
        <c:axId val="691434240"/>
      </c:lineChart>
      <c:dateAx>
        <c:axId val="577617120"/>
        <c:scaling>
          <c:orientation val="minMax"/>
          <c:min val="42887"/>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577615808"/>
        <c:crosses val="autoZero"/>
        <c:auto val="1"/>
        <c:lblOffset val="100"/>
        <c:baseTimeUnit val="months"/>
      </c:dateAx>
      <c:valAx>
        <c:axId val="577615808"/>
        <c:scaling>
          <c:orientation val="minMax"/>
        </c:scaling>
        <c:delete val="0"/>
        <c:axPos val="l"/>
        <c:majorGridlines>
          <c:spPr>
            <a:ln w="6350" cap="flat" cmpd="sng" algn="ctr">
              <a:solidFill>
                <a:srgbClr val="DCDCDC"/>
              </a:solidFill>
              <a:round/>
            </a:ln>
            <a:effectLst/>
          </c:spPr>
        </c:majorGridlines>
        <c:title>
          <c:tx>
            <c:rich>
              <a:bodyPr rot="-5400000" spcFirstLastPara="1" vertOverflow="ellipsis" vert="horz" wrap="square" anchor="ctr" anchorCtr="1"/>
              <a:lstStyle/>
              <a:p>
                <a:pPr algn="ctr" rtl="0">
                  <a:defRPr lang="en-US" sz="1000" b="0" i="0" u="none" strike="noStrike" kern="1200" baseline="0">
                    <a:solidFill>
                      <a:sysClr val="windowText" lastClr="000000"/>
                    </a:solidFill>
                    <a:latin typeface="+mn-lt"/>
                    <a:ea typeface="+mn-ea"/>
                    <a:cs typeface="Arial" panose="020B0604020202020204" pitchFamily="34" charset="0"/>
                  </a:defRPr>
                </a:pPr>
                <a:r>
                  <a:rPr lang="en-GB" sz="1000" b="0" dirty="0"/>
                  <a:t>Traded Contracts, in thousands</a:t>
                </a:r>
              </a:p>
            </c:rich>
          </c:tx>
          <c:layout>
            <c:manualLayout>
              <c:xMode val="edge"/>
              <c:yMode val="edge"/>
              <c:x val="0"/>
              <c:y val="0.24538020162701968"/>
            </c:manualLayout>
          </c:layout>
          <c:overlay val="0"/>
          <c:spPr>
            <a:noFill/>
            <a:ln>
              <a:noFill/>
            </a:ln>
            <a:effectLst/>
          </c:spPr>
          <c:txPr>
            <a:bodyPr rot="-5400000" spcFirstLastPara="1" vertOverflow="ellipsis" vert="horz" wrap="square" anchor="ctr" anchorCtr="1"/>
            <a:lstStyle/>
            <a:p>
              <a:pPr algn="ctr" rtl="0">
                <a:defRPr lang="en-US" sz="1000" b="0" i="0" u="none" strike="noStrike" kern="1200" baseline="0">
                  <a:solidFill>
                    <a:sysClr val="windowText" lastClr="000000"/>
                  </a:solidFill>
                  <a:latin typeface="+mn-lt"/>
                  <a:ea typeface="+mn-ea"/>
                  <a:cs typeface="Arial" panose="020B0604020202020204" pitchFamily="34" charset="0"/>
                </a:defRPr>
              </a:pPr>
              <a:endParaRPr lang="en-US"/>
            </a:p>
          </c:txPr>
        </c:title>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577617120"/>
        <c:crosses val="autoZero"/>
        <c:crossBetween val="between"/>
        <c:dispUnits>
          <c:builtInUnit val="thousands"/>
        </c:dispUnits>
      </c:valAx>
      <c:valAx>
        <c:axId val="691434240"/>
        <c:scaling>
          <c:orientation val="minMax"/>
        </c:scaling>
        <c:delete val="0"/>
        <c:axPos val="r"/>
        <c:title>
          <c:tx>
            <c:rich>
              <a:bodyPr rot="-5400000" spcFirstLastPara="1" vertOverflow="ellipsis" vert="horz" wrap="square" anchor="ctr" anchorCtr="1"/>
              <a:lstStyle/>
              <a:p>
                <a:pPr>
                  <a:defRPr lang="en-US" sz="1000" b="0" i="0" u="none" strike="noStrike" kern="1200" baseline="0">
                    <a:solidFill>
                      <a:sysClr val="windowText" lastClr="000000"/>
                    </a:solidFill>
                    <a:latin typeface="+mn-lt"/>
                    <a:ea typeface="+mn-ea"/>
                    <a:cs typeface="Arial" panose="020B0604020202020204" pitchFamily="34" charset="0"/>
                  </a:defRPr>
                </a:pPr>
                <a:r>
                  <a:rPr lang="en-GB" sz="1000" b="0"/>
                  <a:t>Open Interest, in thousands</a:t>
                </a:r>
              </a:p>
            </c:rich>
          </c:tx>
          <c:overlay val="0"/>
          <c:spPr>
            <a:noFill/>
            <a:ln>
              <a:noFill/>
            </a:ln>
            <a:effectLst/>
          </c:spPr>
          <c:txPr>
            <a:bodyPr rot="-5400000" spcFirstLastPara="1" vertOverflow="ellipsis" vert="horz" wrap="square" anchor="ctr" anchorCtr="1"/>
            <a:lstStyle/>
            <a:p>
              <a:pPr>
                <a:defRPr lang="en-US" sz="1000" b="0" i="0" u="none" strike="noStrike" kern="1200" baseline="0">
                  <a:solidFill>
                    <a:sysClr val="windowText" lastClr="000000"/>
                  </a:solidFill>
                  <a:latin typeface="+mn-lt"/>
                  <a:ea typeface="+mn-ea"/>
                  <a:cs typeface="Arial" panose="020B0604020202020204" pitchFamily="34" charset="0"/>
                </a:defRPr>
              </a:pPr>
              <a:endParaRPr lang="en-US"/>
            </a:p>
          </c:txPr>
        </c:title>
        <c:numFmt formatCode="_-* #,##0_-;\-* #,##0_-;_-* &quot;-&quot;??_-;_-@_-" sourceLinked="1"/>
        <c:majorTickMark val="out"/>
        <c:minorTickMark val="none"/>
        <c:tickLblPos val="nextTo"/>
        <c:spPr>
          <a:noFill/>
          <a:ln>
            <a:noFill/>
          </a:ln>
          <a:effectLst/>
        </c:spPr>
        <c:txPr>
          <a:bodyPr rot="-60000000" spcFirstLastPara="1" vertOverflow="ellipsis" vert="horz" wrap="square" anchor="ctr" anchorCtr="1"/>
          <a:lstStyle/>
          <a:p>
            <a:pPr algn="ctr">
              <a:defRPr lang="en-US" sz="1000" b="0" i="0" u="none" strike="noStrike" kern="1200" baseline="0">
                <a:solidFill>
                  <a:sysClr val="windowText" lastClr="000000"/>
                </a:solidFill>
                <a:latin typeface="+mn-lt"/>
                <a:ea typeface="+mn-ea"/>
                <a:cs typeface="Arial" panose="020B0604020202020204" pitchFamily="34" charset="0"/>
              </a:defRPr>
            </a:pPr>
            <a:endParaRPr lang="en-US"/>
          </a:p>
        </c:txPr>
        <c:crossAx val="691433584"/>
        <c:crosses val="max"/>
        <c:crossBetween val="between"/>
        <c:dispUnits>
          <c:builtInUnit val="thousands"/>
        </c:dispUnits>
      </c:valAx>
      <c:dateAx>
        <c:axId val="691433584"/>
        <c:scaling>
          <c:orientation val="minMax"/>
        </c:scaling>
        <c:delete val="1"/>
        <c:axPos val="b"/>
        <c:numFmt formatCode="mmm\-yy" sourceLinked="1"/>
        <c:majorTickMark val="out"/>
        <c:minorTickMark val="none"/>
        <c:tickLblPos val="nextTo"/>
        <c:crossAx val="691434240"/>
        <c:crosses val="autoZero"/>
        <c:auto val="1"/>
        <c:lblOffset val="100"/>
        <c:baseTimeUnit val="months"/>
        <c:majorUnit val="1"/>
        <c:minorUnit val="1"/>
      </c:dateAx>
      <c:spPr>
        <a:noFill/>
        <a:ln>
          <a:noFill/>
        </a:ln>
        <a:effectLst/>
      </c:spPr>
    </c:plotArea>
    <c:legend>
      <c:legendPos val="b"/>
      <c:layout>
        <c:manualLayout>
          <c:xMode val="edge"/>
          <c:yMode val="edge"/>
          <c:x val="0.20530028562234715"/>
          <c:y val="0.93427528357229361"/>
          <c:w val="0.58423623210235809"/>
          <c:h val="6.5724716427706387E-2"/>
        </c:manualLayout>
      </c:layout>
      <c:overlay val="0"/>
      <c:spPr>
        <a:noFill/>
        <a:ln>
          <a:noFill/>
        </a:ln>
        <a:effectLst/>
      </c:spPr>
      <c:txPr>
        <a:bodyPr rot="0" spcFirstLastPara="1" vertOverflow="ellipsis" vert="horz" wrap="square" anchor="ctr" anchorCtr="1"/>
        <a:lstStyle/>
        <a:p>
          <a:pPr>
            <a:defRPr lang="en-US" sz="1000" b="0" i="0" u="none" strike="noStrike" kern="1200" baseline="0">
              <a:solidFill>
                <a:sysClr val="windowText" lastClr="000000"/>
              </a:solidFill>
              <a:latin typeface="+mn-lt"/>
              <a:ea typeface="+mn-ea"/>
              <a:cs typeface="Arial" panose="020B0604020202020204" pitchFamily="34" charset="0"/>
            </a:defRPr>
          </a:pPr>
          <a:endParaRPr lang="en-US"/>
        </a:p>
      </c:txPr>
    </c:legend>
    <c:plotVisOnly val="1"/>
    <c:dispBlanksAs val="gap"/>
    <c:showDLblsOverMax val="0"/>
  </c:chart>
  <c:spPr>
    <a:noFill/>
    <a:ln w="9525" cap="flat" cmpd="sng" algn="ctr">
      <a:noFill/>
      <a:round/>
    </a:ln>
    <a:effectLst/>
  </c:spPr>
  <c:txPr>
    <a:bodyPr/>
    <a:lstStyle/>
    <a:p>
      <a:pPr algn="ctr" rtl="0">
        <a:defRPr lang="en-US" sz="1000" b="1" i="0" u="none" strike="noStrike" kern="1200" baseline="0">
          <a:solidFill>
            <a:sysClr val="windowText" lastClr="000000"/>
          </a:solidFill>
          <a:latin typeface="+mn-lt"/>
          <a:ea typeface="+mn-ea"/>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64628E9-09A9-41A1-BA0F-64ED3F8EABA4}"/>
              </a:ext>
            </a:extLst>
          </p:cNvPr>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F4299F13-B674-4F0C-91D5-5A9F8600A569}"/>
              </a:ext>
            </a:extLst>
          </p:cNvPr>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747B42EC-036F-448D-9D6B-264CF4D9AD5E}" type="datetimeFigureOut">
              <a:rPr lang="de-DE" smtClean="0"/>
              <a:t>07.10.2020</a:t>
            </a:fld>
            <a:endParaRPr lang="de-DE"/>
          </a:p>
        </p:txBody>
      </p:sp>
      <p:sp>
        <p:nvSpPr>
          <p:cNvPr id="4" name="Fußzeilenplatzhalter 3">
            <a:extLst>
              <a:ext uri="{FF2B5EF4-FFF2-40B4-BE49-F238E27FC236}">
                <a16:creationId xmlns:a16="http://schemas.microsoft.com/office/drawing/2014/main" id="{1DBADF13-FAC5-4341-A983-76083E213505}"/>
              </a:ext>
            </a:extLst>
          </p:cNvPr>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01105283-9844-4FA4-8ED5-E398C5C49623}"/>
              </a:ext>
            </a:extLst>
          </p:cNvPr>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0689DB8B-FD84-473E-8D2A-AD8FDE25B74C}" type="slidenum">
              <a:rPr lang="de-DE" smtClean="0"/>
              <a:t>‹#›</a:t>
            </a:fld>
            <a:endParaRPr lang="de-DE"/>
          </a:p>
        </p:txBody>
      </p:sp>
    </p:spTree>
    <p:extLst>
      <p:ext uri="{BB962C8B-B14F-4D97-AF65-F5344CB8AC3E}">
        <p14:creationId xmlns:p14="http://schemas.microsoft.com/office/powerpoint/2010/main" val="2105889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EA068ACA-AF5A-4E1F-89CF-71C85BC01196}" type="datetimeFigureOut">
              <a:rPr lang="de-DE" smtClean="0"/>
              <a:t>07.10.2020</a:t>
            </a:fld>
            <a:endParaRPr lang="de-DE"/>
          </a:p>
        </p:txBody>
      </p:sp>
      <p:sp>
        <p:nvSpPr>
          <p:cNvPr id="4" name="Folienbildplatzhalt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D4EE2F00-0481-4374-BAE1-182BA4DD3D84}" type="slidenum">
              <a:rPr lang="de-DE" smtClean="0"/>
              <a:t>‹#›</a:t>
            </a:fld>
            <a:endParaRPr lang="de-DE"/>
          </a:p>
        </p:txBody>
      </p:sp>
    </p:spTree>
    <p:extLst>
      <p:ext uri="{BB962C8B-B14F-4D97-AF65-F5344CB8AC3E}">
        <p14:creationId xmlns:p14="http://schemas.microsoft.com/office/powerpoint/2010/main" val="1347421518"/>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a:t>
            </a:fld>
            <a:endParaRPr lang="de-DE"/>
          </a:p>
        </p:txBody>
      </p:sp>
    </p:spTree>
    <p:extLst>
      <p:ext uri="{BB962C8B-B14F-4D97-AF65-F5344CB8AC3E}">
        <p14:creationId xmlns:p14="http://schemas.microsoft.com/office/powerpoint/2010/main" val="1439127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10</a:t>
            </a:fld>
            <a:endParaRPr lang="de-DE"/>
          </a:p>
        </p:txBody>
      </p:sp>
    </p:spTree>
    <p:extLst>
      <p:ext uri="{BB962C8B-B14F-4D97-AF65-F5344CB8AC3E}">
        <p14:creationId xmlns:p14="http://schemas.microsoft.com/office/powerpoint/2010/main" val="3130109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11</a:t>
            </a:fld>
            <a:endParaRPr lang="de-DE"/>
          </a:p>
        </p:txBody>
      </p:sp>
    </p:spTree>
    <p:extLst>
      <p:ext uri="{BB962C8B-B14F-4D97-AF65-F5344CB8AC3E}">
        <p14:creationId xmlns:p14="http://schemas.microsoft.com/office/powerpoint/2010/main" val="12389017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12</a:t>
            </a:fld>
            <a:endParaRPr lang="de-DE"/>
          </a:p>
        </p:txBody>
      </p:sp>
    </p:spTree>
    <p:extLst>
      <p:ext uri="{BB962C8B-B14F-4D97-AF65-F5344CB8AC3E}">
        <p14:creationId xmlns:p14="http://schemas.microsoft.com/office/powerpoint/2010/main" val="3317736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13</a:t>
            </a:fld>
            <a:endParaRPr lang="de-DE"/>
          </a:p>
        </p:txBody>
      </p:sp>
    </p:spTree>
    <p:extLst>
      <p:ext uri="{BB962C8B-B14F-4D97-AF65-F5344CB8AC3E}">
        <p14:creationId xmlns:p14="http://schemas.microsoft.com/office/powerpoint/2010/main" val="4041074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14</a:t>
            </a:fld>
            <a:endParaRPr lang="de-DE"/>
          </a:p>
        </p:txBody>
      </p:sp>
    </p:spTree>
    <p:extLst>
      <p:ext uri="{BB962C8B-B14F-4D97-AF65-F5344CB8AC3E}">
        <p14:creationId xmlns:p14="http://schemas.microsoft.com/office/powerpoint/2010/main" val="3716295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15</a:t>
            </a:fld>
            <a:endParaRPr lang="de-DE"/>
          </a:p>
        </p:txBody>
      </p:sp>
    </p:spTree>
    <p:extLst>
      <p:ext uri="{BB962C8B-B14F-4D97-AF65-F5344CB8AC3E}">
        <p14:creationId xmlns:p14="http://schemas.microsoft.com/office/powerpoint/2010/main" val="2157910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16</a:t>
            </a:fld>
            <a:endParaRPr lang="de-DE"/>
          </a:p>
        </p:txBody>
      </p:sp>
    </p:spTree>
    <p:extLst>
      <p:ext uri="{BB962C8B-B14F-4D97-AF65-F5344CB8AC3E}">
        <p14:creationId xmlns:p14="http://schemas.microsoft.com/office/powerpoint/2010/main" val="1329859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17</a:t>
            </a:fld>
            <a:endParaRPr lang="de-DE"/>
          </a:p>
        </p:txBody>
      </p:sp>
    </p:spTree>
    <p:extLst>
      <p:ext uri="{BB962C8B-B14F-4D97-AF65-F5344CB8AC3E}">
        <p14:creationId xmlns:p14="http://schemas.microsoft.com/office/powerpoint/2010/main" val="33531223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18</a:t>
            </a:fld>
            <a:endParaRPr lang="de-DE"/>
          </a:p>
        </p:txBody>
      </p:sp>
    </p:spTree>
    <p:extLst>
      <p:ext uri="{BB962C8B-B14F-4D97-AF65-F5344CB8AC3E}">
        <p14:creationId xmlns:p14="http://schemas.microsoft.com/office/powerpoint/2010/main" val="24275711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A71596A6-2A7C-4EF4-AB0E-4C23D251F21C}" type="slidenum">
              <a:rPr lang="en-GB" smtClean="0"/>
              <a:pPr/>
              <a:t>19</a:t>
            </a:fld>
            <a:endParaRPr lang="en-GB"/>
          </a:p>
        </p:txBody>
      </p:sp>
    </p:spTree>
    <p:extLst>
      <p:ext uri="{BB962C8B-B14F-4D97-AF65-F5344CB8AC3E}">
        <p14:creationId xmlns:p14="http://schemas.microsoft.com/office/powerpoint/2010/main" val="1301053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2</a:t>
            </a:fld>
            <a:endParaRPr lang="de-DE"/>
          </a:p>
        </p:txBody>
      </p:sp>
    </p:spTree>
    <p:extLst>
      <p:ext uri="{BB962C8B-B14F-4D97-AF65-F5344CB8AC3E}">
        <p14:creationId xmlns:p14="http://schemas.microsoft.com/office/powerpoint/2010/main" val="5072216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A71596A6-2A7C-4EF4-AB0E-4C23D251F21C}" type="slidenum">
              <a:rPr lang="en-GB" smtClean="0"/>
              <a:pPr/>
              <a:t>20</a:t>
            </a:fld>
            <a:endParaRPr lang="en-GB"/>
          </a:p>
        </p:txBody>
      </p:sp>
    </p:spTree>
    <p:extLst>
      <p:ext uri="{BB962C8B-B14F-4D97-AF65-F5344CB8AC3E}">
        <p14:creationId xmlns:p14="http://schemas.microsoft.com/office/powerpoint/2010/main" val="1891338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21</a:t>
            </a:fld>
            <a:endParaRPr lang="de-DE"/>
          </a:p>
        </p:txBody>
      </p:sp>
    </p:spTree>
    <p:extLst>
      <p:ext uri="{BB962C8B-B14F-4D97-AF65-F5344CB8AC3E}">
        <p14:creationId xmlns:p14="http://schemas.microsoft.com/office/powerpoint/2010/main" val="357838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A71596A6-2A7C-4EF4-AB0E-4C23D251F21C}" type="slidenum">
              <a:rPr lang="en-GB" smtClean="0"/>
              <a:pPr/>
              <a:t>22</a:t>
            </a:fld>
            <a:endParaRPr lang="en-GB"/>
          </a:p>
        </p:txBody>
      </p:sp>
    </p:spTree>
    <p:extLst>
      <p:ext uri="{BB962C8B-B14F-4D97-AF65-F5344CB8AC3E}">
        <p14:creationId xmlns:p14="http://schemas.microsoft.com/office/powerpoint/2010/main" val="38080444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A71596A6-2A7C-4EF4-AB0E-4C23D251F21C}" type="slidenum">
              <a:rPr lang="en-GB" smtClean="0"/>
              <a:pPr/>
              <a:t>23</a:t>
            </a:fld>
            <a:endParaRPr lang="en-GB"/>
          </a:p>
        </p:txBody>
      </p:sp>
    </p:spTree>
    <p:extLst>
      <p:ext uri="{BB962C8B-B14F-4D97-AF65-F5344CB8AC3E}">
        <p14:creationId xmlns:p14="http://schemas.microsoft.com/office/powerpoint/2010/main" val="12876053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A71596A6-2A7C-4EF4-AB0E-4C23D251F21C}" type="slidenum">
              <a:rPr lang="en-GB" smtClean="0"/>
              <a:pPr/>
              <a:t>24</a:t>
            </a:fld>
            <a:endParaRPr lang="en-GB"/>
          </a:p>
        </p:txBody>
      </p:sp>
    </p:spTree>
    <p:extLst>
      <p:ext uri="{BB962C8B-B14F-4D97-AF65-F5344CB8AC3E}">
        <p14:creationId xmlns:p14="http://schemas.microsoft.com/office/powerpoint/2010/main" val="25354562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A71596A6-2A7C-4EF4-AB0E-4C23D251F21C}" type="slidenum">
              <a:rPr lang="en-GB" smtClean="0"/>
              <a:pPr/>
              <a:t>25</a:t>
            </a:fld>
            <a:endParaRPr lang="en-GB"/>
          </a:p>
        </p:txBody>
      </p:sp>
    </p:spTree>
    <p:extLst>
      <p:ext uri="{BB962C8B-B14F-4D97-AF65-F5344CB8AC3E}">
        <p14:creationId xmlns:p14="http://schemas.microsoft.com/office/powerpoint/2010/main" val="20627367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26</a:t>
            </a:fld>
            <a:endParaRPr lang="de-DE"/>
          </a:p>
        </p:txBody>
      </p:sp>
    </p:spTree>
    <p:extLst>
      <p:ext uri="{BB962C8B-B14F-4D97-AF65-F5344CB8AC3E}">
        <p14:creationId xmlns:p14="http://schemas.microsoft.com/office/powerpoint/2010/main" val="39239640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27</a:t>
            </a:fld>
            <a:endParaRPr lang="de-DE"/>
          </a:p>
        </p:txBody>
      </p:sp>
    </p:spTree>
    <p:extLst>
      <p:ext uri="{BB962C8B-B14F-4D97-AF65-F5344CB8AC3E}">
        <p14:creationId xmlns:p14="http://schemas.microsoft.com/office/powerpoint/2010/main" val="29569146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dirty="0"/>
          </a:p>
        </p:txBody>
      </p:sp>
      <p:sp>
        <p:nvSpPr>
          <p:cNvPr id="5" name="Footer Placeholder 4"/>
          <p:cNvSpPr>
            <a:spLocks noGrp="1"/>
          </p:cNvSpPr>
          <p:nvPr>
            <p:ph type="ftr" sz="quarter" idx="11"/>
          </p:nvPr>
        </p:nvSpPr>
        <p:spPr/>
        <p:txBody>
          <a:bodyPr/>
          <a:lstStyle/>
          <a:p>
            <a:pPr>
              <a:defRPr/>
            </a:pPr>
            <a:endParaRPr lang="en-GB" dirty="0"/>
          </a:p>
        </p:txBody>
      </p:sp>
      <p:sp>
        <p:nvSpPr>
          <p:cNvPr id="6" name="Slide Number Placeholder 5"/>
          <p:cNvSpPr>
            <a:spLocks noGrp="1"/>
          </p:cNvSpPr>
          <p:nvPr>
            <p:ph type="sldNum" sz="quarter" idx="12"/>
          </p:nvPr>
        </p:nvSpPr>
        <p:spPr/>
        <p:txBody>
          <a:bodyPr/>
          <a:lstStyle/>
          <a:p>
            <a:fld id="{A71596A6-2A7C-4EF4-AB0E-4C23D251F21C}" type="slidenum">
              <a:rPr lang="en-GB" smtClean="0"/>
              <a:pPr/>
              <a:t>28</a:t>
            </a:fld>
            <a:endParaRPr lang="en-GB" dirty="0"/>
          </a:p>
        </p:txBody>
      </p:sp>
    </p:spTree>
    <p:extLst>
      <p:ext uri="{BB962C8B-B14F-4D97-AF65-F5344CB8AC3E}">
        <p14:creationId xmlns:p14="http://schemas.microsoft.com/office/powerpoint/2010/main" val="28270889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dirty="0"/>
          </a:p>
        </p:txBody>
      </p:sp>
      <p:sp>
        <p:nvSpPr>
          <p:cNvPr id="5" name="Footer Placeholder 4"/>
          <p:cNvSpPr>
            <a:spLocks noGrp="1"/>
          </p:cNvSpPr>
          <p:nvPr>
            <p:ph type="ftr" sz="quarter" idx="11"/>
          </p:nvPr>
        </p:nvSpPr>
        <p:spPr/>
        <p:txBody>
          <a:bodyPr/>
          <a:lstStyle/>
          <a:p>
            <a:pPr>
              <a:defRPr/>
            </a:pPr>
            <a:endParaRPr lang="en-GB" dirty="0"/>
          </a:p>
        </p:txBody>
      </p:sp>
      <p:sp>
        <p:nvSpPr>
          <p:cNvPr id="6" name="Slide Number Placeholder 5"/>
          <p:cNvSpPr>
            <a:spLocks noGrp="1"/>
          </p:cNvSpPr>
          <p:nvPr>
            <p:ph type="sldNum" sz="quarter" idx="12"/>
          </p:nvPr>
        </p:nvSpPr>
        <p:spPr/>
        <p:txBody>
          <a:bodyPr/>
          <a:lstStyle/>
          <a:p>
            <a:fld id="{A71596A6-2A7C-4EF4-AB0E-4C23D251F21C}" type="slidenum">
              <a:rPr lang="en-GB" smtClean="0"/>
              <a:pPr/>
              <a:t>29</a:t>
            </a:fld>
            <a:endParaRPr lang="en-GB" dirty="0"/>
          </a:p>
        </p:txBody>
      </p:sp>
    </p:spTree>
    <p:extLst>
      <p:ext uri="{BB962C8B-B14F-4D97-AF65-F5344CB8AC3E}">
        <p14:creationId xmlns:p14="http://schemas.microsoft.com/office/powerpoint/2010/main" val="141640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3</a:t>
            </a:fld>
            <a:endParaRPr lang="de-DE"/>
          </a:p>
        </p:txBody>
      </p:sp>
    </p:spTree>
    <p:extLst>
      <p:ext uri="{BB962C8B-B14F-4D97-AF65-F5344CB8AC3E}">
        <p14:creationId xmlns:p14="http://schemas.microsoft.com/office/powerpoint/2010/main" val="35465549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dirty="0"/>
          </a:p>
        </p:txBody>
      </p:sp>
      <p:sp>
        <p:nvSpPr>
          <p:cNvPr id="5" name="Footer Placeholder 4"/>
          <p:cNvSpPr>
            <a:spLocks noGrp="1"/>
          </p:cNvSpPr>
          <p:nvPr>
            <p:ph type="ftr" sz="quarter" idx="11"/>
          </p:nvPr>
        </p:nvSpPr>
        <p:spPr/>
        <p:txBody>
          <a:bodyPr/>
          <a:lstStyle/>
          <a:p>
            <a:pPr>
              <a:defRPr/>
            </a:pPr>
            <a:endParaRPr lang="en-GB" dirty="0"/>
          </a:p>
        </p:txBody>
      </p:sp>
      <p:sp>
        <p:nvSpPr>
          <p:cNvPr id="6" name="Slide Number Placeholder 5"/>
          <p:cNvSpPr>
            <a:spLocks noGrp="1"/>
          </p:cNvSpPr>
          <p:nvPr>
            <p:ph type="sldNum" sz="quarter" idx="12"/>
          </p:nvPr>
        </p:nvSpPr>
        <p:spPr/>
        <p:txBody>
          <a:bodyPr/>
          <a:lstStyle/>
          <a:p>
            <a:fld id="{A71596A6-2A7C-4EF4-AB0E-4C23D251F21C}" type="slidenum">
              <a:rPr lang="en-GB" smtClean="0"/>
              <a:pPr/>
              <a:t>30</a:t>
            </a:fld>
            <a:endParaRPr lang="en-GB" dirty="0"/>
          </a:p>
        </p:txBody>
      </p:sp>
    </p:spTree>
    <p:extLst>
      <p:ext uri="{BB962C8B-B14F-4D97-AF65-F5344CB8AC3E}">
        <p14:creationId xmlns:p14="http://schemas.microsoft.com/office/powerpoint/2010/main" val="2420288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92075" y="744538"/>
            <a:ext cx="6627813" cy="3729037"/>
          </a:xfrm>
          <a:ln/>
        </p:spPr>
      </p:sp>
      <p:sp>
        <p:nvSpPr>
          <p:cNvPr id="10243" name="Rectangle 5"/>
          <p:cNvSpPr>
            <a:spLocks noGrp="1" noChangeArrowheads="1"/>
          </p:cNvSpPr>
          <p:nvPr>
            <p:ph type="body" idx="1"/>
          </p:nvPr>
        </p:nvSpPr>
        <p:spPr>
          <a:xfrm>
            <a:off x="1134792" y="4723015"/>
            <a:ext cx="4542382" cy="4806295"/>
          </a:xfrm>
          <a:noFill/>
        </p:spPr>
        <p:txBody>
          <a:bodyPr lIns="93021" tIns="46510" rIns="93021" bIns="46510"/>
          <a:lstStyle/>
          <a:p>
            <a:endParaRPr lang="en-GB" altLang="en-US"/>
          </a:p>
        </p:txBody>
      </p:sp>
    </p:spTree>
    <p:extLst>
      <p:ext uri="{BB962C8B-B14F-4D97-AF65-F5344CB8AC3E}">
        <p14:creationId xmlns:p14="http://schemas.microsoft.com/office/powerpoint/2010/main" val="12310981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32</a:t>
            </a:fld>
            <a:endParaRPr lang="de-DE"/>
          </a:p>
        </p:txBody>
      </p:sp>
    </p:spTree>
    <p:extLst>
      <p:ext uri="{BB962C8B-B14F-4D97-AF65-F5344CB8AC3E}">
        <p14:creationId xmlns:p14="http://schemas.microsoft.com/office/powerpoint/2010/main" val="9502175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A71596A6-2A7C-4EF4-AB0E-4C23D251F21C}" type="slidenum">
              <a:rPr lang="en-GB" smtClean="0"/>
              <a:pPr/>
              <a:t>33</a:t>
            </a:fld>
            <a:endParaRPr lang="en-GB"/>
          </a:p>
        </p:txBody>
      </p:sp>
    </p:spTree>
    <p:extLst>
      <p:ext uri="{BB962C8B-B14F-4D97-AF65-F5344CB8AC3E}">
        <p14:creationId xmlns:p14="http://schemas.microsoft.com/office/powerpoint/2010/main" val="5192632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34</a:t>
            </a:fld>
            <a:endParaRPr lang="de-DE"/>
          </a:p>
        </p:txBody>
      </p:sp>
    </p:spTree>
    <p:extLst>
      <p:ext uri="{BB962C8B-B14F-4D97-AF65-F5344CB8AC3E}">
        <p14:creationId xmlns:p14="http://schemas.microsoft.com/office/powerpoint/2010/main" val="32442322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A71596A6-2A7C-4EF4-AB0E-4C23D251F21C}" type="slidenum">
              <a:rPr lang="en-GB" smtClean="0"/>
              <a:pPr/>
              <a:t>35</a:t>
            </a:fld>
            <a:endParaRPr lang="en-GB"/>
          </a:p>
        </p:txBody>
      </p:sp>
    </p:spTree>
    <p:extLst>
      <p:ext uri="{BB962C8B-B14F-4D97-AF65-F5344CB8AC3E}">
        <p14:creationId xmlns:p14="http://schemas.microsoft.com/office/powerpoint/2010/main" val="7100749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36</a:t>
            </a:fld>
            <a:endParaRPr lang="de-DE"/>
          </a:p>
        </p:txBody>
      </p:sp>
    </p:spTree>
    <p:extLst>
      <p:ext uri="{BB962C8B-B14F-4D97-AF65-F5344CB8AC3E}">
        <p14:creationId xmlns:p14="http://schemas.microsoft.com/office/powerpoint/2010/main" val="21113311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A71596A6-2A7C-4EF4-AB0E-4C23D251F21C}" type="slidenum">
              <a:rPr lang="en-GB" smtClean="0"/>
              <a:pPr/>
              <a:t>37</a:t>
            </a:fld>
            <a:endParaRPr lang="en-GB"/>
          </a:p>
        </p:txBody>
      </p:sp>
    </p:spTree>
    <p:extLst>
      <p:ext uri="{BB962C8B-B14F-4D97-AF65-F5344CB8AC3E}">
        <p14:creationId xmlns:p14="http://schemas.microsoft.com/office/powerpoint/2010/main" val="33713154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38</a:t>
            </a:fld>
            <a:endParaRPr lang="de-DE"/>
          </a:p>
        </p:txBody>
      </p:sp>
    </p:spTree>
    <p:extLst>
      <p:ext uri="{BB962C8B-B14F-4D97-AF65-F5344CB8AC3E}">
        <p14:creationId xmlns:p14="http://schemas.microsoft.com/office/powerpoint/2010/main" val="11307238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39</a:t>
            </a:fld>
            <a:endParaRPr lang="de-DE"/>
          </a:p>
        </p:txBody>
      </p:sp>
    </p:spTree>
    <p:extLst>
      <p:ext uri="{BB962C8B-B14F-4D97-AF65-F5344CB8AC3E}">
        <p14:creationId xmlns:p14="http://schemas.microsoft.com/office/powerpoint/2010/main" val="1516407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4</a:t>
            </a:fld>
            <a:endParaRPr lang="de-DE"/>
          </a:p>
        </p:txBody>
      </p:sp>
    </p:spTree>
    <p:extLst>
      <p:ext uri="{BB962C8B-B14F-4D97-AF65-F5344CB8AC3E}">
        <p14:creationId xmlns:p14="http://schemas.microsoft.com/office/powerpoint/2010/main" val="24473783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40</a:t>
            </a:fld>
            <a:endParaRPr lang="de-DE"/>
          </a:p>
        </p:txBody>
      </p:sp>
    </p:spTree>
    <p:extLst>
      <p:ext uri="{BB962C8B-B14F-4D97-AF65-F5344CB8AC3E}">
        <p14:creationId xmlns:p14="http://schemas.microsoft.com/office/powerpoint/2010/main" val="14508949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41</a:t>
            </a:fld>
            <a:endParaRPr lang="de-DE"/>
          </a:p>
        </p:txBody>
      </p:sp>
    </p:spTree>
    <p:extLst>
      <p:ext uri="{BB962C8B-B14F-4D97-AF65-F5344CB8AC3E}">
        <p14:creationId xmlns:p14="http://schemas.microsoft.com/office/powerpoint/2010/main" val="1019962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5</a:t>
            </a:fld>
            <a:endParaRPr lang="de-DE"/>
          </a:p>
        </p:txBody>
      </p:sp>
    </p:spTree>
    <p:extLst>
      <p:ext uri="{BB962C8B-B14F-4D97-AF65-F5344CB8AC3E}">
        <p14:creationId xmlns:p14="http://schemas.microsoft.com/office/powerpoint/2010/main" val="3227894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6</a:t>
            </a:fld>
            <a:endParaRPr lang="de-DE"/>
          </a:p>
        </p:txBody>
      </p:sp>
    </p:spTree>
    <p:extLst>
      <p:ext uri="{BB962C8B-B14F-4D97-AF65-F5344CB8AC3E}">
        <p14:creationId xmlns:p14="http://schemas.microsoft.com/office/powerpoint/2010/main" val="3186752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7</a:t>
            </a:fld>
            <a:endParaRPr lang="de-DE"/>
          </a:p>
        </p:txBody>
      </p:sp>
    </p:spTree>
    <p:extLst>
      <p:ext uri="{BB962C8B-B14F-4D97-AF65-F5344CB8AC3E}">
        <p14:creationId xmlns:p14="http://schemas.microsoft.com/office/powerpoint/2010/main" val="3498523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8</a:t>
            </a:fld>
            <a:endParaRPr lang="de-DE"/>
          </a:p>
        </p:txBody>
      </p:sp>
    </p:spTree>
    <p:extLst>
      <p:ext uri="{BB962C8B-B14F-4D97-AF65-F5344CB8AC3E}">
        <p14:creationId xmlns:p14="http://schemas.microsoft.com/office/powerpoint/2010/main" val="4113470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9</a:t>
            </a:fld>
            <a:endParaRPr lang="de-DE"/>
          </a:p>
        </p:txBody>
      </p:sp>
    </p:spTree>
    <p:extLst>
      <p:ext uri="{BB962C8B-B14F-4D97-AF65-F5344CB8AC3E}">
        <p14:creationId xmlns:p14="http://schemas.microsoft.com/office/powerpoint/2010/main" val="1614633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5.xml"/><Relationship Id="rId7" Type="http://schemas.openxmlformats.org/officeDocument/2006/relationships/image" Target="../media/image4.emf"/><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7.xml"/><Relationship Id="rId7" Type="http://schemas.openxmlformats.org/officeDocument/2006/relationships/image" Target="../media/image6.emf"/><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23.xml"/><Relationship Id="rId7" Type="http://schemas.openxmlformats.org/officeDocument/2006/relationships/image" Target="../media/image6.emf"/><Relationship Id="rId2" Type="http://schemas.openxmlformats.org/officeDocument/2006/relationships/tags" Target="../tags/tag22.xml"/><Relationship Id="rId1" Type="http://schemas.openxmlformats.org/officeDocument/2006/relationships/vmlDrawing" Target="../drawings/vmlDrawing11.vml"/><Relationship Id="rId6" Type="http://schemas.openxmlformats.org/officeDocument/2006/relationships/image" Target="../media/image3.emf"/><Relationship Id="rId11" Type="http://schemas.openxmlformats.org/officeDocument/2006/relationships/image" Target="../media/image12.png"/><Relationship Id="rId5" Type="http://schemas.openxmlformats.org/officeDocument/2006/relationships/oleObject" Target="../embeddings/oleObject11.bin"/><Relationship Id="rId10" Type="http://schemas.openxmlformats.org/officeDocument/2006/relationships/image" Target="../media/image11.png"/><Relationship Id="rId4" Type="http://schemas.openxmlformats.org/officeDocument/2006/relationships/slideMaster" Target="../slideMasters/slideMaster1.xml"/><Relationship Id="rId9"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25.xml"/><Relationship Id="rId7" Type="http://schemas.openxmlformats.org/officeDocument/2006/relationships/image" Target="../media/image4.emf"/><Relationship Id="rId2" Type="http://schemas.openxmlformats.org/officeDocument/2006/relationships/tags" Target="../tags/tag24.xml"/><Relationship Id="rId1" Type="http://schemas.openxmlformats.org/officeDocument/2006/relationships/vmlDrawing" Target="../drawings/vmlDrawing12.vml"/><Relationship Id="rId6" Type="http://schemas.openxmlformats.org/officeDocument/2006/relationships/image" Target="../media/image3.emf"/><Relationship Id="rId11" Type="http://schemas.openxmlformats.org/officeDocument/2006/relationships/image" Target="../media/image15.png"/><Relationship Id="rId5" Type="http://schemas.openxmlformats.org/officeDocument/2006/relationships/oleObject" Target="../embeddings/oleObject12.bin"/><Relationship Id="rId10" Type="http://schemas.openxmlformats.org/officeDocument/2006/relationships/image" Target="../media/image14.png"/><Relationship Id="rId4" Type="http://schemas.openxmlformats.org/officeDocument/2006/relationships/slideMaster" Target="../slideMasters/slideMaster1.xml"/><Relationship Id="rId9" Type="http://schemas.openxmlformats.org/officeDocument/2006/relationships/image" Target="../media/image13.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27.xml"/><Relationship Id="rId7" Type="http://schemas.openxmlformats.org/officeDocument/2006/relationships/image" Target="../media/image6.emf"/><Relationship Id="rId2" Type="http://schemas.openxmlformats.org/officeDocument/2006/relationships/tags" Target="../tags/tag26.xml"/><Relationship Id="rId1" Type="http://schemas.openxmlformats.org/officeDocument/2006/relationships/vmlDrawing" Target="../drawings/vmlDrawing13.vml"/><Relationship Id="rId6" Type="http://schemas.openxmlformats.org/officeDocument/2006/relationships/image" Target="../media/image3.emf"/><Relationship Id="rId11" Type="http://schemas.openxmlformats.org/officeDocument/2006/relationships/image" Target="../media/image12.png"/><Relationship Id="rId5" Type="http://schemas.openxmlformats.org/officeDocument/2006/relationships/oleObject" Target="../embeddings/oleObject13.bin"/><Relationship Id="rId10" Type="http://schemas.openxmlformats.org/officeDocument/2006/relationships/image" Target="../media/image11.png"/><Relationship Id="rId4" Type="http://schemas.openxmlformats.org/officeDocument/2006/relationships/slideMaster" Target="../slideMasters/slideMaster1.xml"/><Relationship Id="rId9"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9.xml"/><Relationship Id="rId7" Type="http://schemas.openxmlformats.org/officeDocument/2006/relationships/image" Target="../media/image4.emf"/><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3.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29.xml"/><Relationship Id="rId7" Type="http://schemas.openxmlformats.org/officeDocument/2006/relationships/image" Target="../media/image4.emf"/><Relationship Id="rId2" Type="http://schemas.openxmlformats.org/officeDocument/2006/relationships/tags" Target="../tags/tag28.xml"/><Relationship Id="rId1" Type="http://schemas.openxmlformats.org/officeDocument/2006/relationships/vmlDrawing" Target="../drawings/vmlDrawing14.vml"/><Relationship Id="rId6" Type="http://schemas.openxmlformats.org/officeDocument/2006/relationships/image" Target="../media/image3.emf"/><Relationship Id="rId11" Type="http://schemas.openxmlformats.org/officeDocument/2006/relationships/image" Target="../media/image15.png"/><Relationship Id="rId5" Type="http://schemas.openxmlformats.org/officeDocument/2006/relationships/oleObject" Target="../embeddings/oleObject14.bin"/><Relationship Id="rId10" Type="http://schemas.openxmlformats.org/officeDocument/2006/relationships/image" Target="../media/image14.png"/><Relationship Id="rId4" Type="http://schemas.openxmlformats.org/officeDocument/2006/relationships/slideMaster" Target="../slideMasters/slideMaster1.xml"/><Relationship Id="rId9" Type="http://schemas.openxmlformats.org/officeDocument/2006/relationships/image" Target="../media/image13.png"/></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vmlDrawing" Target="../drawings/vmlDrawing15.vml"/><Relationship Id="rId6" Type="http://schemas.openxmlformats.org/officeDocument/2006/relationships/image" Target="../media/image3.emf"/><Relationship Id="rId5" Type="http://schemas.openxmlformats.org/officeDocument/2006/relationships/oleObject" Target="../embeddings/oleObject15.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11.xml"/><Relationship Id="rId7" Type="http://schemas.openxmlformats.org/officeDocument/2006/relationships/image" Target="../media/image6.emf"/><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3.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3.xml"/><Relationship Id="rId7" Type="http://schemas.openxmlformats.org/officeDocument/2006/relationships/image" Target="../media/image4.emf"/><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3.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15.xml"/><Relationship Id="rId7" Type="http://schemas.openxmlformats.org/officeDocument/2006/relationships/image" Target="../media/image6.emf"/><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3.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7.xml"/><Relationship Id="rId7" Type="http://schemas.openxmlformats.org/officeDocument/2006/relationships/image" Target="../media/image4.emf"/><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3.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19.xml"/><Relationship Id="rId7" Type="http://schemas.openxmlformats.org/officeDocument/2006/relationships/image" Target="../media/image3.emf"/><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image" Target="../media/image5.emf"/><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tags" Target="../tags/tag21.xml"/><Relationship Id="rId7" Type="http://schemas.openxmlformats.org/officeDocument/2006/relationships/image" Target="../media/image3.emf"/><Relationship Id="rId2" Type="http://schemas.openxmlformats.org/officeDocument/2006/relationships/tags" Target="../tags/tag20.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7.emf"/><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6389623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D1F21A5F-486A-4EDF-B18B-725465D61404}" type="datetime3">
              <a:rPr lang="en-US" smtClean="0"/>
              <a:t>7 October 2020</a:t>
            </a:fld>
            <a:endParaRPr lang="en-US" dirty="0"/>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03500068"/>
      </p:ext>
    </p:extLst>
  </p:cSld>
  <p:clrMapOvr>
    <a:masterClrMapping/>
  </p:clrMapOvr>
  <p:extLst>
    <p:ext uri="{DCECCB84-F9BA-43D5-87BE-67443E8EF086}">
      <p15:sldGuideLst xmlns:p15="http://schemas.microsoft.com/office/powerpoint/2012/main">
        <p15:guide id="1" orient="horz" pos="300" userDrawn="1">
          <p15:clr>
            <a:srgbClr val="FBAE40"/>
          </p15:clr>
        </p15:guide>
        <p15:guide id="2" orient="horz" pos="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Kapitel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fld id="{2D2A7297-FF3C-44C7-B5EC-CA7A31DD664C}"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9B47D739-476D-4DE4-8BF7-5CCF6A910F4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18345248"/>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apitel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p:txBody>
          <a:bodyPr/>
          <a:lstStyle/>
          <a:p>
            <a:fld id="{808AAE63-DFDF-4188-B3A5-F983FFE9D859}"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59420244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dirty="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fld id="{CD0FD411-6661-4BDE-A252-9A557CCBE47D}" type="datetime3">
              <a:rPr lang="en-US" noProof="0" smtClean="0"/>
              <a:t>7 October 2020</a:t>
            </a:fld>
            <a:endParaRPr lang="en-US" noProof="0"/>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214077407"/>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p:txBody>
          <a:bodyPr/>
          <a:lstStyle>
            <a:lvl1pPr>
              <a:defRPr>
                <a:solidFill>
                  <a:schemeClr val="bg1"/>
                </a:solidFill>
              </a:defRPr>
            </a:lvl1pPr>
          </a:lstStyle>
          <a:p>
            <a:fld id="{33E9F26E-FFAC-4B37-8A55-B7436F8F3850}"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D2422B42-5B9A-4469-9CF2-A0FF5261493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62722273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p:txBody>
          <a:bodyPr/>
          <a:lstStyle/>
          <a:p>
            <a:fld id="{7494ACB3-E808-4989-AB65-F5588254AF58}"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06103040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fld id="{68872EF0-D93E-4339-BD02-7C7F1D10ABE1}"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64411925"/>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rgbClr val="7A7A7A"/>
          </a:solidFill>
        </p:spPr>
        <p:txBody>
          <a:bodyPr anchor="ctr"/>
          <a:lstStyle>
            <a:lvl1pPr algn="ctr">
              <a:defRPr sz="1400">
                <a:solidFill>
                  <a:schemeClr val="bg1"/>
                </a:solidFill>
              </a:defRPr>
            </a:lvl1pPr>
          </a:lstStyle>
          <a:p>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en-GB"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p:txBody>
          <a:bodyPr/>
          <a:lstStyle>
            <a:lvl1pPr>
              <a:defRPr>
                <a:solidFill>
                  <a:schemeClr val="bg1"/>
                </a:solidFill>
              </a:defRPr>
            </a:lvl1pPr>
          </a:lstStyle>
          <a:p>
            <a:fld id="{A0A0BC91-7EF2-4024-B5B8-5C8DAC70F4ED}" type="datetime3">
              <a:rPr lang="en-US" noProof="0" smtClean="0"/>
              <a:t>7 October 2020</a:t>
            </a:fld>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0" name="Onlinebild-Platzhalter 12">
            <a:extLst>
              <a:ext uri="{FF2B5EF4-FFF2-40B4-BE49-F238E27FC236}">
                <a16:creationId xmlns:a16="http://schemas.microsoft.com/office/drawing/2014/main" id="{8DE525E5-41F3-4230-B9C6-F61EE9820C0E}"/>
              </a:ext>
            </a:extLst>
          </p:cNvPr>
          <p:cNvSpPr>
            <a:spLocks noGrp="1"/>
          </p:cNvSpPr>
          <p:nvPr>
            <p:ph type="clipArt" sz="quarter" idx="14" hasCustomPrompt="1"/>
          </p:nvPr>
        </p:nvSpPr>
        <p:spPr>
          <a:xfrm>
            <a:off x="10800993" y="-487273"/>
            <a:ext cx="816332" cy="1625511"/>
          </a:xfrm>
          <a:blipFill>
            <a:blip r:embed="rId2" cstate="screen">
              <a:extLst>
                <a:ext uri="{28A0092B-C50C-407E-A947-70E740481C1C}">
                  <a14:useLocalDpi xmlns:a14="http://schemas.microsoft.com/office/drawing/2010/main"/>
                </a:ext>
              </a:extLst>
            </a:blip>
            <a:stretch>
              <a:fillRect/>
            </a:stretch>
          </a:blipFill>
        </p:spPr>
        <p:txBody>
          <a:bodyPr/>
          <a:lstStyle/>
          <a:p>
            <a:r>
              <a:rPr lang="en-GB" noProof="0"/>
              <a:t> </a:t>
            </a:r>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3" cstate="screen">
              <a:extLst>
                <a:ext uri="{28A0092B-C50C-407E-A947-70E740481C1C}">
                  <a14:useLocalDpi xmlns:a14="http://schemas.microsoft.com/office/drawing/2010/main"/>
                </a:ext>
              </a:extLst>
            </a:blip>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37102163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rgbClr val="7A7A7A"/>
          </a:solidFill>
        </p:spPr>
        <p:txBody>
          <a:bodyPr wrap="square" anchor="ctr">
            <a:noAutofit/>
          </a:bodyPr>
          <a:lstStyle>
            <a:lvl1pPr marL="0" indent="0" algn="ctr">
              <a:buNone/>
              <a:defRPr sz="1000">
                <a:solidFill>
                  <a:schemeClr val="tx1"/>
                </a:solidFill>
              </a:defRPr>
            </a:lvl1pPr>
          </a:lstStyle>
          <a:p>
            <a:r>
              <a:rPr lang="en-US" noProof="0"/>
              <a:t>Click icon to add picture</a:t>
            </a:r>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pt, min 28 pt,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cstate="screen">
              <a:extLst>
                <a:ext uri="{28A0092B-C50C-407E-A947-70E740481C1C}">
                  <a14:useLocalDpi xmlns:a14="http://schemas.microsoft.com/office/drawing/2010/main"/>
                </a:ext>
              </a:extLst>
            </a:blip>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p:txBody>
          <a:bodyPr/>
          <a:lstStyle>
            <a:lvl1pPr>
              <a:defRPr>
                <a:solidFill>
                  <a:schemeClr val="bg1"/>
                </a:solidFill>
              </a:defRPr>
            </a:lvl1pPr>
          </a:lstStyle>
          <a:p>
            <a:fld id="{811B426C-B846-4123-8313-8A5353AA47D4}"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128654883"/>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pt, min 28 pt)”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fld id="{796AB4ED-4263-4F29-AE4E-135ECE7E71F2}"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31179092"/>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fld id="{0F07A886-E064-4F18-9B33-4BB1346AA6F6}"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93778644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295284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4"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3D48FAD9-EAFF-4D10-84F4-AC71A4B62889}"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6548286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fld id="{9D931FCD-6AD1-4007-894F-D5EF0991CB8A}"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9955645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fld id="{8D8F76E2-3122-4D35-8D1A-B5FFE9455BC5}"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375372079"/>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en-US"/>
              <a:t>Click </a:t>
            </a:r>
            <a:r>
              <a:rPr lang="en-US" noProof="0"/>
              <a:t>to</a:t>
            </a:r>
            <a:r>
              <a:rPr lang="en-US"/>
              <a:t> </a:t>
            </a:r>
            <a:r>
              <a:rPr lang="en-US" dirty="0"/>
              <a:t>edit Master </a:t>
            </a:r>
            <a:r>
              <a:rPr lang="en-US"/>
              <a:t>title style</a:t>
            </a:r>
            <a:endParaRPr lang="en-US" dirty="0"/>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fld id="{8D597345-BF43-4DBA-A309-591B3E11CE9C}" type="datetime3">
              <a:rPr lang="en-US" smtClean="0"/>
              <a:t>7 October 2020</a:t>
            </a:fld>
            <a:endParaRPr lang="en-US" dirty="0"/>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dirty="0"/>
          </a:p>
        </p:txBody>
      </p:sp>
    </p:spTree>
    <p:extLst>
      <p:ext uri="{BB962C8B-B14F-4D97-AF65-F5344CB8AC3E}">
        <p14:creationId xmlns:p14="http://schemas.microsoft.com/office/powerpoint/2010/main" val="8900667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fld id="{BCD9425D-BF13-4C61-97C7-4CB30BBFC5B1}"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5241923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fld id="{28B48374-2E94-49B0-8C88-1C8C3FE8AFE6}"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53564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rgbClr val="7A7A7A"/>
          </a:solidFill>
        </p:spPr>
        <p:txBody>
          <a:bodyPr anchor="ctr"/>
          <a:lstStyle>
            <a:lvl1pPr algn="ctr">
              <a:defRPr sz="1400">
                <a:solidFill>
                  <a:schemeClr val="bg1"/>
                </a:solidFill>
              </a:defRPr>
            </a:lvl1pPr>
          </a:lstStyle>
          <a:p>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rgbClr val="7A7A7A"/>
          </a:solidFill>
        </p:spPr>
        <p:txBody>
          <a:bodyPr anchor="ctr"/>
          <a:lstStyle>
            <a:lvl1pPr algn="ctr">
              <a:defRPr sz="1400">
                <a:solidFill>
                  <a:schemeClr val="bg1"/>
                </a:solidFill>
              </a:defRPr>
            </a:lvl1pPr>
          </a:lstStyle>
          <a:p>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fld id="{A5549328-9E85-4FEF-8C39-C02F5ED47B6F}"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8038861"/>
      </p:ext>
    </p:extLst>
  </p:cSld>
  <p:clrMapOvr>
    <a:masterClrMapping/>
  </p:clrMapOvr>
  <p:extLst>
    <p:ext uri="{DCECCB84-F9BA-43D5-87BE-67443E8EF086}">
      <p15:sldGuideLst xmlns:p15="http://schemas.microsoft.com/office/powerpoint/2012/main">
        <p15:guide id="1" pos="1549">
          <p15:clr>
            <a:srgbClr val="FBAE40"/>
          </p15:clr>
        </p15:guide>
        <p15:guide id="2" pos="3545" userDrawn="1">
          <p15:clr>
            <a:srgbClr val="FBAE40"/>
          </p15:clr>
        </p15:guide>
        <p15:guide id="3" pos="5360">
          <p15:clr>
            <a:srgbClr val="FBAE40"/>
          </p15:clr>
        </p15:guide>
        <p15:guide id="5" orient="horz" pos="229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rgbClr val="7A7A7A"/>
          </a:solidFill>
        </p:spPr>
        <p:txBody>
          <a:bodyPr anchor="ctr"/>
          <a:lstStyle>
            <a:lvl1pPr algn="ctr">
              <a:defRPr sz="1400">
                <a:solidFill>
                  <a:schemeClr val="bg1"/>
                </a:solidFill>
              </a:defRPr>
            </a:lvl1pPr>
          </a:lstStyle>
          <a:p>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rgbClr val="7A7A7A"/>
          </a:solidFill>
        </p:spPr>
        <p:txBody>
          <a:bodyPr anchor="ctr"/>
          <a:lstStyle>
            <a:lvl1pPr algn="ctr">
              <a:defRPr sz="1400">
                <a:solidFill>
                  <a:schemeClr val="bg1"/>
                </a:solidFill>
              </a:defRPr>
            </a:lvl1pPr>
          </a:lstStyle>
          <a:p>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fld id="{7E86ABDE-9549-4EE3-BDE8-1593DBC6F62B}"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264249676"/>
      </p:ext>
    </p:extLst>
  </p:cSld>
  <p:clrMapOvr>
    <a:masterClrMapping/>
  </p:clrMapOvr>
  <p:extLst>
    <p:ext uri="{DCECCB84-F9BA-43D5-87BE-67443E8EF086}">
      <p15:sldGuideLst xmlns:p15="http://schemas.microsoft.com/office/powerpoint/2012/main">
        <p15:guide id="1" pos="1549" userDrawn="1">
          <p15:clr>
            <a:srgbClr val="FBAE40"/>
          </p15:clr>
        </p15:guide>
        <p15:guide id="2" pos="1822" userDrawn="1">
          <p15:clr>
            <a:srgbClr val="FBAE40"/>
          </p15:clr>
        </p15:guide>
        <p15:guide id="3" pos="5360" userDrawn="1">
          <p15:clr>
            <a:srgbClr val="FBAE40"/>
          </p15:clr>
        </p15:guide>
        <p15:guide id="5" orient="horz" pos="229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42224173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66"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83753437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9679118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303264769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7756565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4"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81833087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561877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8"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1F5AF702-24B4-4E7F-81BE-46BD508AD87F}"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959713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381409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38"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359646224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2"/>
            </p:custDataLst>
            <p:extLst>
              <p:ext uri="{D42A27DB-BD31-4B8C-83A1-F6EECF244321}">
                <p14:modId xmlns:p14="http://schemas.microsoft.com/office/powerpoint/2010/main" val="3807343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2" name="think-cell Slide" r:id="rId5" imgW="286" imgH="286" progId="TCLayout.ActiveDocument.1">
                  <p:embed/>
                </p:oleObj>
              </mc:Choice>
              <mc:Fallback>
                <p:oleObj name="think-cell Slide" r:id="rId5"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dirty="0" err="1">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endParaRPr lang="en-US" noProof="0"/>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fld id="{B5A600BB-03FD-446C-AEF2-12DBCA6A1C51}"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49017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803426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2"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83454E11-C2F6-4641-99E1-9904713C005A}"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71333161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4017898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6"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C511E68E-C385-4C69-A9E8-90588C114D79}"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25984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7456470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50DFED83-1038-46CE-A579-E03766A4BD82}"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119595340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8154119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4"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553D167C-18A7-4B21-833D-776B56DBF674}"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96360278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CBCCCB"/>
          </a:solidFill>
        </p:spPr>
        <p:txBody>
          <a:bodyPr anchor="ctr"/>
          <a:lstStyle>
            <a:lvl1pPr algn="ctr">
              <a:defRPr sz="1400"/>
            </a:lvl1pPr>
          </a:lstStyle>
          <a:p>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5"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910548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18"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dirty="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23156E42-E883-4B58-8089-BA1828150F17}" type="datetime3">
              <a:rPr lang="en-US" noProof="0" smtClean="0"/>
              <a:t>7 October 2020</a:t>
            </a:fld>
            <a:endParaRPr lang="en-US" noProof="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8"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305031558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7A7A7A"/>
          </a:solidFill>
        </p:spPr>
        <p:txBody>
          <a:bodyPr anchor="ctr"/>
          <a:lstStyle>
            <a:lvl1pPr algn="ctr">
              <a:defRPr sz="1400">
                <a:solidFill>
                  <a:schemeClr val="bg1"/>
                </a:solidFill>
              </a:defRPr>
            </a:lvl1pPr>
          </a:lstStyle>
          <a:p>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5"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28031479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2"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CE3031B8-2B2E-410B-821F-42925110B02A}" type="datetime3">
              <a:rPr lang="en-US" noProof="0" smtClean="0"/>
              <a:t>7 October 2020</a:t>
            </a:fld>
            <a:endParaRPr lang="en-US" noProof="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8"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272550965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vmlDrawing" Target="../drawings/vmlDrawing1.vml"/><Relationship Id="rId38"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4"/>
            </p:custDataLst>
            <p:extLst>
              <p:ext uri="{D42A27DB-BD31-4B8C-83A1-F6EECF244321}">
                <p14:modId xmlns:p14="http://schemas.microsoft.com/office/powerpoint/2010/main" val="21074915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 name="think-cell Slide" r:id="rId36" imgW="286" imgH="286" progId="TCLayout.ActiveDocument.1">
                  <p:embed/>
                </p:oleObj>
              </mc:Choice>
              <mc:Fallback>
                <p:oleObj name="think-cell Slide" r:id="rId36"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5"/>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dirty="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fld id="{A3269894-B056-4DE9-95FF-675734812265}" type="datetime3">
              <a:rPr lang="en-US" smtClean="0"/>
              <a:t>7 October 2020</a:t>
            </a:fld>
            <a:endParaRPr lang="en-US" dirty="0"/>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8"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1966143933"/>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9" r:id="rId3"/>
    <p:sldLayoutId id="2147483670" r:id="rId4"/>
    <p:sldLayoutId id="2147483671" r:id="rId5"/>
    <p:sldLayoutId id="2147483673" r:id="rId6"/>
    <p:sldLayoutId id="2147483672" r:id="rId7"/>
    <p:sldLayoutId id="2147483674" r:id="rId8"/>
    <p:sldLayoutId id="2147483675" r:id="rId9"/>
    <p:sldLayoutId id="2147483660" r:id="rId10"/>
    <p:sldLayoutId id="2147483677" r:id="rId11"/>
    <p:sldLayoutId id="2147483679" r:id="rId12"/>
    <p:sldLayoutId id="2147483676" r:id="rId13"/>
    <p:sldLayoutId id="2147483678" r:id="rId14"/>
    <p:sldLayoutId id="2147483680" r:id="rId15"/>
    <p:sldLayoutId id="2147483681" r:id="rId16"/>
    <p:sldLayoutId id="2147483663" r:id="rId17"/>
    <p:sldLayoutId id="2147483686" r:id="rId18"/>
    <p:sldLayoutId id="2147483650" r:id="rId19"/>
    <p:sldLayoutId id="2147483656" r:id="rId20"/>
    <p:sldLayoutId id="2147483657" r:id="rId21"/>
    <p:sldLayoutId id="2147483667" r:id="rId22"/>
    <p:sldLayoutId id="2147483654" r:id="rId23"/>
    <p:sldLayoutId id="2147483655" r:id="rId24"/>
    <p:sldLayoutId id="2147483693" r:id="rId25"/>
    <p:sldLayoutId id="2147483692" r:id="rId26"/>
    <p:sldLayoutId id="2147483687" r:id="rId27"/>
    <p:sldLayoutId id="2147483688" r:id="rId28"/>
    <p:sldLayoutId id="2147483689" r:id="rId29"/>
    <p:sldLayoutId id="2147483690" r:id="rId30"/>
    <p:sldLayoutId id="2147483664" r:id="rId31"/>
  </p:sldLayoutIdLst>
  <p:hf hdr="0" ftr="0"/>
  <p:txStyles>
    <p:titleStyle>
      <a:lvl1pPr algn="l" defTabSz="914400" rtl="0" eaLnBrk="1" latinLnBrk="0" hangingPunct="1">
        <a:lnSpc>
          <a:spcPts val="33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userDrawn="1">
          <p15:clr>
            <a:srgbClr val="F26B43"/>
          </p15:clr>
        </p15:guide>
        <p15:guide id="8" orient="horz" pos="3861" userDrawn="1">
          <p15:clr>
            <a:srgbClr val="F26B43"/>
          </p15:clr>
        </p15:guide>
        <p15:guide id="9" orient="horz" pos="935" userDrawn="1">
          <p15:clr>
            <a:srgbClr val="F26B43"/>
          </p15:clr>
        </p15:guide>
        <p15:guide id="10" orient="horz" pos="232" userDrawn="1">
          <p15:clr>
            <a:srgbClr val="F26B43"/>
          </p15:clr>
        </p15:guide>
        <p15:guide id="12" pos="370" userDrawn="1">
          <p15:clr>
            <a:srgbClr val="F26B43"/>
          </p15:clr>
        </p15:guide>
        <p15:guide id="13" pos="7310" userDrawn="1">
          <p15:clr>
            <a:srgbClr val="F26B43"/>
          </p15:clr>
        </p15:guide>
        <p15:guide id="14" orient="horz" pos="1071" userDrawn="1">
          <p15:clr>
            <a:srgbClr val="F26B43"/>
          </p15:clr>
        </p15:guide>
        <p15:guide id="17" pos="2593" userDrawn="1">
          <p15:clr>
            <a:srgbClr val="F26B43"/>
          </p15:clr>
        </p15:guide>
        <p15:guide id="18" pos="2729" userDrawn="1">
          <p15:clr>
            <a:srgbClr val="F26B43"/>
          </p15:clr>
        </p15:guide>
        <p15:guide id="19" pos="4951" userDrawn="1">
          <p15:clr>
            <a:srgbClr val="F26B43"/>
          </p15:clr>
        </p15:guide>
        <p15:guide id="20" pos="5087" userDrawn="1">
          <p15:clr>
            <a:srgbClr val="F26B43"/>
          </p15:clr>
        </p15:guide>
        <p15:guide id="21" pos="3772" userDrawn="1">
          <p15:clr>
            <a:srgbClr val="F26B43"/>
          </p15:clr>
        </p15:guide>
        <p15:guide id="22" pos="3908" userDrawn="1">
          <p15:clr>
            <a:srgbClr val="F26B43"/>
          </p15:clr>
        </p15:guide>
        <p15:guide id="23" orient="horz" pos="1207"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33.xml"/><Relationship Id="rId7" Type="http://schemas.openxmlformats.org/officeDocument/2006/relationships/oleObject" Target="../embeddings/oleObject16.bin"/><Relationship Id="rId2" Type="http://schemas.openxmlformats.org/officeDocument/2006/relationships/tags" Target="../tags/tag32.xml"/><Relationship Id="rId1" Type="http://schemas.openxmlformats.org/officeDocument/2006/relationships/vmlDrawing" Target="../drawings/vmlDrawing16.vml"/><Relationship Id="rId6" Type="http://schemas.openxmlformats.org/officeDocument/2006/relationships/image" Target="../media/image16.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1.emf"/><Relationship Id="rId2" Type="http://schemas.openxmlformats.org/officeDocument/2006/relationships/tags" Target="../tags/tag39.xml"/><Relationship Id="rId1" Type="http://schemas.openxmlformats.org/officeDocument/2006/relationships/vmlDrawing" Target="../drawings/vmlDrawing20.vml"/><Relationship Id="rId6" Type="http://schemas.openxmlformats.org/officeDocument/2006/relationships/oleObject" Target="../embeddings/oleObject20.bin"/><Relationship Id="rId5" Type="http://schemas.openxmlformats.org/officeDocument/2006/relationships/notesSlide" Target="../notesSlides/notesSlide10.xml"/><Relationship Id="rId4"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3.emf"/><Relationship Id="rId2" Type="http://schemas.openxmlformats.org/officeDocument/2006/relationships/tags" Target="../tags/tag41.xml"/><Relationship Id="rId1" Type="http://schemas.openxmlformats.org/officeDocument/2006/relationships/vmlDrawing" Target="../drawings/vmlDrawing21.vml"/><Relationship Id="rId6" Type="http://schemas.openxmlformats.org/officeDocument/2006/relationships/oleObject" Target="../embeddings/oleObject21.bin"/><Relationship Id="rId5" Type="http://schemas.openxmlformats.org/officeDocument/2006/relationships/notesSlide" Target="../notesSlides/notesSlide11.xml"/><Relationship Id="rId4"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tags" Target="../tags/tag44.xml"/><Relationship Id="rId7" Type="http://schemas.openxmlformats.org/officeDocument/2006/relationships/image" Target="../media/image3.emf"/><Relationship Id="rId2" Type="http://schemas.openxmlformats.org/officeDocument/2006/relationships/tags" Target="../tags/tag43.xml"/><Relationship Id="rId1" Type="http://schemas.openxmlformats.org/officeDocument/2006/relationships/vmlDrawing" Target="../drawings/vmlDrawing22.vml"/><Relationship Id="rId6" Type="http://schemas.openxmlformats.org/officeDocument/2006/relationships/oleObject" Target="../embeddings/oleObject22.bin"/><Relationship Id="rId5" Type="http://schemas.openxmlformats.org/officeDocument/2006/relationships/notesSlide" Target="../notesSlides/notesSlide12.xml"/><Relationship Id="rId10" Type="http://schemas.openxmlformats.org/officeDocument/2006/relationships/chart" Target="../charts/chart3.xml"/><Relationship Id="rId4" Type="http://schemas.openxmlformats.org/officeDocument/2006/relationships/slideLayout" Target="../slideLayouts/slideLayout20.xml"/><Relationship Id="rId9"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image" Target="../media/image3.emf"/><Relationship Id="rId2" Type="http://schemas.openxmlformats.org/officeDocument/2006/relationships/tags" Target="../tags/tag45.xml"/><Relationship Id="rId1" Type="http://schemas.openxmlformats.org/officeDocument/2006/relationships/vmlDrawing" Target="../drawings/vmlDrawing23.vml"/><Relationship Id="rId6" Type="http://schemas.openxmlformats.org/officeDocument/2006/relationships/oleObject" Target="../embeddings/oleObject23.bin"/><Relationship Id="rId5" Type="http://schemas.openxmlformats.org/officeDocument/2006/relationships/notesSlide" Target="../notesSlides/notesSlide13.xml"/><Relationship Id="rId4"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image" Target="../media/image1.emf"/><Relationship Id="rId2" Type="http://schemas.openxmlformats.org/officeDocument/2006/relationships/tags" Target="../tags/tag47.xml"/><Relationship Id="rId1" Type="http://schemas.openxmlformats.org/officeDocument/2006/relationships/vmlDrawing" Target="../drawings/vmlDrawing24.vml"/><Relationship Id="rId6" Type="http://schemas.openxmlformats.org/officeDocument/2006/relationships/oleObject" Target="../embeddings/oleObject24.bin"/><Relationship Id="rId5" Type="http://schemas.openxmlformats.org/officeDocument/2006/relationships/notesSlide" Target="../notesSlides/notesSlide14.xml"/><Relationship Id="rId4"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tags" Target="../tags/tag50.xml"/><Relationship Id="rId7" Type="http://schemas.openxmlformats.org/officeDocument/2006/relationships/image" Target="../media/image3.emf"/><Relationship Id="rId2" Type="http://schemas.openxmlformats.org/officeDocument/2006/relationships/tags" Target="../tags/tag49.xml"/><Relationship Id="rId1" Type="http://schemas.openxmlformats.org/officeDocument/2006/relationships/vmlDrawing" Target="../drawings/vmlDrawing25.vml"/><Relationship Id="rId6" Type="http://schemas.openxmlformats.org/officeDocument/2006/relationships/oleObject" Target="../embeddings/oleObject25.bin"/><Relationship Id="rId5" Type="http://schemas.openxmlformats.org/officeDocument/2006/relationships/notesSlide" Target="../notesSlides/notesSlide15.xml"/><Relationship Id="rId4"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tags" Target="../tags/tag52.xml"/><Relationship Id="rId7" Type="http://schemas.openxmlformats.org/officeDocument/2006/relationships/image" Target="../media/image3.emf"/><Relationship Id="rId2" Type="http://schemas.openxmlformats.org/officeDocument/2006/relationships/tags" Target="../tags/tag51.xml"/><Relationship Id="rId1" Type="http://schemas.openxmlformats.org/officeDocument/2006/relationships/vmlDrawing" Target="../drawings/vmlDrawing26.vml"/><Relationship Id="rId6" Type="http://schemas.openxmlformats.org/officeDocument/2006/relationships/oleObject" Target="../embeddings/oleObject25.bin"/><Relationship Id="rId5" Type="http://schemas.openxmlformats.org/officeDocument/2006/relationships/notesSlide" Target="../notesSlides/notesSlide16.xml"/><Relationship Id="rId4"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image" Target="../media/image3.emf"/><Relationship Id="rId2" Type="http://schemas.openxmlformats.org/officeDocument/2006/relationships/tags" Target="../tags/tag53.xml"/><Relationship Id="rId1" Type="http://schemas.openxmlformats.org/officeDocument/2006/relationships/vmlDrawing" Target="../drawings/vmlDrawing27.vml"/><Relationship Id="rId6" Type="http://schemas.openxmlformats.org/officeDocument/2006/relationships/oleObject" Target="../embeddings/oleObject25.bin"/><Relationship Id="rId5" Type="http://schemas.openxmlformats.org/officeDocument/2006/relationships/notesSlide" Target="../notesSlides/notesSlide17.xml"/><Relationship Id="rId4"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tags" Target="../tags/tag56.xml"/><Relationship Id="rId7" Type="http://schemas.openxmlformats.org/officeDocument/2006/relationships/image" Target="../media/image1.emf"/><Relationship Id="rId2" Type="http://schemas.openxmlformats.org/officeDocument/2006/relationships/tags" Target="../tags/tag55.xml"/><Relationship Id="rId1" Type="http://schemas.openxmlformats.org/officeDocument/2006/relationships/vmlDrawing" Target="../drawings/vmlDrawing28.vml"/><Relationship Id="rId6" Type="http://schemas.openxmlformats.org/officeDocument/2006/relationships/oleObject" Target="../embeddings/oleObject26.bin"/><Relationship Id="rId5" Type="http://schemas.openxmlformats.org/officeDocument/2006/relationships/notesSlide" Target="../notesSlides/notesSlide18.xml"/><Relationship Id="rId4"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4.xml"/><Relationship Id="rId1" Type="http://schemas.openxmlformats.org/officeDocument/2006/relationships/vmlDrawing" Target="../drawings/vmlDrawing17.vml"/><Relationship Id="rId6" Type="http://schemas.openxmlformats.org/officeDocument/2006/relationships/image" Target="../media/image1.emf"/><Relationship Id="rId5" Type="http://schemas.openxmlformats.org/officeDocument/2006/relationships/oleObject" Target="../embeddings/oleObject17.bin"/><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tags" Target="../tags/tag58.xml"/><Relationship Id="rId7" Type="http://schemas.openxmlformats.org/officeDocument/2006/relationships/image" Target="../media/image3.emf"/><Relationship Id="rId2" Type="http://schemas.openxmlformats.org/officeDocument/2006/relationships/tags" Target="../tags/tag57.xml"/><Relationship Id="rId1" Type="http://schemas.openxmlformats.org/officeDocument/2006/relationships/vmlDrawing" Target="../drawings/vmlDrawing29.vml"/><Relationship Id="rId6" Type="http://schemas.openxmlformats.org/officeDocument/2006/relationships/oleObject" Target="../embeddings/oleObject27.bin"/><Relationship Id="rId5" Type="http://schemas.openxmlformats.org/officeDocument/2006/relationships/notesSlide" Target="../notesSlides/notesSlide21.xml"/><Relationship Id="rId4"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tags" Target="../tags/tag60.xml"/><Relationship Id="rId7" Type="http://schemas.openxmlformats.org/officeDocument/2006/relationships/image" Target="../media/image3.emf"/><Relationship Id="rId2" Type="http://schemas.openxmlformats.org/officeDocument/2006/relationships/tags" Target="../tags/tag59.xml"/><Relationship Id="rId1" Type="http://schemas.openxmlformats.org/officeDocument/2006/relationships/vmlDrawing" Target="../drawings/vmlDrawing30.vml"/><Relationship Id="rId6" Type="http://schemas.openxmlformats.org/officeDocument/2006/relationships/oleObject" Target="../embeddings/oleObject28.bin"/><Relationship Id="rId5" Type="http://schemas.openxmlformats.org/officeDocument/2006/relationships/notesSlide" Target="../notesSlides/notesSlide26.xml"/><Relationship Id="rId4"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image" Target="../media/image1.emf"/><Relationship Id="rId2" Type="http://schemas.openxmlformats.org/officeDocument/2006/relationships/tags" Target="../tags/tag61.xml"/><Relationship Id="rId1" Type="http://schemas.openxmlformats.org/officeDocument/2006/relationships/vmlDrawing" Target="../drawings/vmlDrawing31.vml"/><Relationship Id="rId6" Type="http://schemas.openxmlformats.org/officeDocument/2006/relationships/oleObject" Target="../embeddings/oleObject29.bin"/><Relationship Id="rId5" Type="http://schemas.openxmlformats.org/officeDocument/2006/relationships/notesSlide" Target="../notesSlides/notesSlide27.xml"/><Relationship Id="rId4"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63.xml"/><Relationship Id="rId1" Type="http://schemas.openxmlformats.org/officeDocument/2006/relationships/vmlDrawing" Target="../drawings/vmlDrawing32.vml"/><Relationship Id="rId6" Type="http://schemas.openxmlformats.org/officeDocument/2006/relationships/image" Target="../media/image1.emf"/><Relationship Id="rId5" Type="http://schemas.openxmlformats.org/officeDocument/2006/relationships/oleObject" Target="../embeddings/oleObject30.bin"/><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1.emf"/><Relationship Id="rId2" Type="http://schemas.openxmlformats.org/officeDocument/2006/relationships/tags" Target="../tags/tag35.xml"/><Relationship Id="rId1" Type="http://schemas.openxmlformats.org/officeDocument/2006/relationships/vmlDrawing" Target="../drawings/vmlDrawing18.vml"/><Relationship Id="rId6" Type="http://schemas.openxmlformats.org/officeDocument/2006/relationships/oleObject" Target="../embeddings/oleObject18.bin"/><Relationship Id="rId5" Type="http://schemas.openxmlformats.org/officeDocument/2006/relationships/notesSlide" Target="../notesSlides/notesSlide3.xml"/><Relationship Id="rId4"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image" Target="../media/image1.emf"/><Relationship Id="rId2" Type="http://schemas.openxmlformats.org/officeDocument/2006/relationships/tags" Target="../tags/tag64.xml"/><Relationship Id="rId1" Type="http://schemas.openxmlformats.org/officeDocument/2006/relationships/vmlDrawing" Target="../drawings/vmlDrawing33.vml"/><Relationship Id="rId6" Type="http://schemas.openxmlformats.org/officeDocument/2006/relationships/oleObject" Target="../embeddings/oleObject31.bin"/><Relationship Id="rId5" Type="http://schemas.openxmlformats.org/officeDocument/2006/relationships/notesSlide" Target="../notesSlides/notesSlide30.xml"/><Relationship Id="rId4"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tags" Target="../tags/tag67.xml"/><Relationship Id="rId7" Type="http://schemas.openxmlformats.org/officeDocument/2006/relationships/image" Target="../media/image1.emf"/><Relationship Id="rId2" Type="http://schemas.openxmlformats.org/officeDocument/2006/relationships/tags" Target="../tags/tag66.xml"/><Relationship Id="rId1" Type="http://schemas.openxmlformats.org/officeDocument/2006/relationships/vmlDrawing" Target="../drawings/vmlDrawing34.vml"/><Relationship Id="rId6" Type="http://schemas.openxmlformats.org/officeDocument/2006/relationships/oleObject" Target="../embeddings/oleObject32.bin"/><Relationship Id="rId5" Type="http://schemas.openxmlformats.org/officeDocument/2006/relationships/notesSlide" Target="../notesSlides/notesSlide32.xml"/><Relationship Id="rId4"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image" Target="../media/image1.emf"/><Relationship Id="rId2" Type="http://schemas.openxmlformats.org/officeDocument/2006/relationships/tags" Target="../tags/tag68.xml"/><Relationship Id="rId1" Type="http://schemas.openxmlformats.org/officeDocument/2006/relationships/vmlDrawing" Target="../drawings/vmlDrawing35.vml"/><Relationship Id="rId6" Type="http://schemas.openxmlformats.org/officeDocument/2006/relationships/oleObject" Target="../embeddings/oleObject33.bin"/><Relationship Id="rId5" Type="http://schemas.openxmlformats.org/officeDocument/2006/relationships/notesSlide" Target="../notesSlides/notesSlide33.xml"/><Relationship Id="rId4"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tags" Target="../tags/tag71.xml"/><Relationship Id="rId7" Type="http://schemas.openxmlformats.org/officeDocument/2006/relationships/image" Target="../media/image1.emf"/><Relationship Id="rId2" Type="http://schemas.openxmlformats.org/officeDocument/2006/relationships/tags" Target="../tags/tag70.xml"/><Relationship Id="rId1" Type="http://schemas.openxmlformats.org/officeDocument/2006/relationships/vmlDrawing" Target="../drawings/vmlDrawing36.vml"/><Relationship Id="rId6" Type="http://schemas.openxmlformats.org/officeDocument/2006/relationships/oleObject" Target="../embeddings/oleObject34.bin"/><Relationship Id="rId5" Type="http://schemas.openxmlformats.org/officeDocument/2006/relationships/notesSlide" Target="../notesSlides/notesSlide34.xml"/><Relationship Id="rId4"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tags" Target="../tags/tag73.xml"/><Relationship Id="rId7" Type="http://schemas.openxmlformats.org/officeDocument/2006/relationships/image" Target="../media/image1.emf"/><Relationship Id="rId2" Type="http://schemas.openxmlformats.org/officeDocument/2006/relationships/tags" Target="../tags/tag72.xml"/><Relationship Id="rId1" Type="http://schemas.openxmlformats.org/officeDocument/2006/relationships/vmlDrawing" Target="../drawings/vmlDrawing37.vml"/><Relationship Id="rId6" Type="http://schemas.openxmlformats.org/officeDocument/2006/relationships/oleObject" Target="../embeddings/oleObject35.bin"/><Relationship Id="rId5" Type="http://schemas.openxmlformats.org/officeDocument/2006/relationships/notesSlide" Target="../notesSlides/notesSlide36.xml"/><Relationship Id="rId4"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74.xml"/><Relationship Id="rId1" Type="http://schemas.openxmlformats.org/officeDocument/2006/relationships/vmlDrawing" Target="../drawings/vmlDrawing38.vml"/><Relationship Id="rId6" Type="http://schemas.openxmlformats.org/officeDocument/2006/relationships/image" Target="../media/image1.emf"/><Relationship Id="rId5" Type="http://schemas.openxmlformats.org/officeDocument/2006/relationships/oleObject" Target="../embeddings/oleObject36.bin"/><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75.xml"/><Relationship Id="rId1" Type="http://schemas.openxmlformats.org/officeDocument/2006/relationships/vmlDrawing" Target="../drawings/vmlDrawing39.vml"/><Relationship Id="rId6" Type="http://schemas.openxmlformats.org/officeDocument/2006/relationships/image" Target="../media/image1.emf"/><Relationship Id="rId5" Type="http://schemas.openxmlformats.org/officeDocument/2006/relationships/oleObject" Target="../embeddings/oleObject37.bin"/><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3.emf"/><Relationship Id="rId2" Type="http://schemas.openxmlformats.org/officeDocument/2006/relationships/tags" Target="../tags/tag37.xml"/><Relationship Id="rId1" Type="http://schemas.openxmlformats.org/officeDocument/2006/relationships/vmlDrawing" Target="../drawings/vmlDrawing19.vml"/><Relationship Id="rId6" Type="http://schemas.openxmlformats.org/officeDocument/2006/relationships/oleObject" Target="../embeddings/oleObject19.bin"/><Relationship Id="rId5" Type="http://schemas.openxmlformats.org/officeDocument/2006/relationships/notesSlide" Target="../notesSlides/notesSlide4.xml"/><Relationship Id="rId4"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tags" Target="../tags/tag77.xml"/><Relationship Id="rId7" Type="http://schemas.openxmlformats.org/officeDocument/2006/relationships/image" Target="../media/image1.emf"/><Relationship Id="rId2" Type="http://schemas.openxmlformats.org/officeDocument/2006/relationships/tags" Target="../tags/tag76.xml"/><Relationship Id="rId1" Type="http://schemas.openxmlformats.org/officeDocument/2006/relationships/vmlDrawing" Target="../drawings/vmlDrawing40.vml"/><Relationship Id="rId6" Type="http://schemas.openxmlformats.org/officeDocument/2006/relationships/oleObject" Target="../embeddings/oleObject38.bin"/><Relationship Id="rId5" Type="http://schemas.openxmlformats.org/officeDocument/2006/relationships/notesSlide" Target="../notesSlides/notesSlide40.xml"/><Relationship Id="rId4" Type="http://schemas.openxmlformats.org/officeDocument/2006/relationships/slideLayout" Target="../slideLayouts/slideLayout27.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78.xml"/><Relationship Id="rId1" Type="http://schemas.openxmlformats.org/officeDocument/2006/relationships/vmlDrawing" Target="../drawings/vmlDrawing41.vml"/><Relationship Id="rId6" Type="http://schemas.openxmlformats.org/officeDocument/2006/relationships/image" Target="../media/image1.emf"/><Relationship Id="rId5" Type="http://schemas.openxmlformats.org/officeDocument/2006/relationships/oleObject" Target="../embeddings/oleObject39.bin"/><Relationship Id="rId4"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368470B-0014-4D18-8868-04E15CC080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76" y="0"/>
            <a:ext cx="12188824" cy="6858000"/>
          </a:xfrm>
          <a:prstGeom prst="rect">
            <a:avLst/>
          </a:prstGeom>
        </p:spPr>
      </p:pic>
      <p:graphicFrame>
        <p:nvGraphicFramePr>
          <p:cNvPr id="5" name="Object 4" hidden="1">
            <a:extLst>
              <a:ext uri="{FF2B5EF4-FFF2-40B4-BE49-F238E27FC236}">
                <a16:creationId xmlns:a16="http://schemas.microsoft.com/office/drawing/2014/main" id="{196C29CD-42DE-41F2-9026-BB6CBDABD28C}"/>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86" name="think-cell Slide" r:id="rId7" imgW="286" imgH="286" progId="TCLayout.ActiveDocument.1">
                  <p:embed/>
                </p:oleObj>
              </mc:Choice>
              <mc:Fallback>
                <p:oleObj name="think-cell Slide" r:id="rId7" imgW="286" imgH="286" progId="TCLayout.ActiveDocument.1">
                  <p:embed/>
                  <p:pic>
                    <p:nvPicPr>
                      <p:cNvPr id="5" name="Object 4" hidden="1">
                        <a:extLst>
                          <a:ext uri="{FF2B5EF4-FFF2-40B4-BE49-F238E27FC236}">
                            <a16:creationId xmlns:a16="http://schemas.microsoft.com/office/drawing/2014/main" id="{196C29CD-42DE-41F2-9026-BB6CBDABD28C}"/>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FA17564-C568-45CE-BAAE-CDA5F2D977FB}"/>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4300" b="1" dirty="0" err="1">
              <a:latin typeface="Arial" panose="020B0604020202020204" pitchFamily="34" charset="0"/>
              <a:ea typeface="+mj-ea"/>
              <a:cs typeface="+mj-cs"/>
              <a:sym typeface="Arial" panose="020B0604020202020204" pitchFamily="34" charset="0"/>
            </a:endParaRPr>
          </a:p>
        </p:txBody>
      </p:sp>
      <p:sp>
        <p:nvSpPr>
          <p:cNvPr id="12" name="Titel 11">
            <a:extLst>
              <a:ext uri="{FF2B5EF4-FFF2-40B4-BE49-F238E27FC236}">
                <a16:creationId xmlns:a16="http://schemas.microsoft.com/office/drawing/2014/main" id="{E2E31D03-8BAB-453A-AD48-FB7743EAD72E}"/>
              </a:ext>
            </a:extLst>
          </p:cNvPr>
          <p:cNvSpPr>
            <a:spLocks noGrp="1"/>
          </p:cNvSpPr>
          <p:nvPr>
            <p:ph type="ctrTitle"/>
          </p:nvPr>
        </p:nvSpPr>
        <p:spPr bwMode="black">
          <a:xfrm>
            <a:off x="606466" y="620688"/>
            <a:ext cx="7272896" cy="1512168"/>
          </a:xfrm>
        </p:spPr>
        <p:txBody>
          <a:bodyPr/>
          <a:lstStyle/>
          <a:p>
            <a:r>
              <a:rPr lang="en-US" dirty="0"/>
              <a:t>Derivatives on </a:t>
            </a:r>
            <a:br>
              <a:rPr lang="en-US" dirty="0"/>
            </a:br>
            <a:r>
              <a:rPr lang="en-US" dirty="0"/>
              <a:t>STOXX® Indices</a:t>
            </a:r>
          </a:p>
        </p:txBody>
      </p:sp>
      <p:sp>
        <p:nvSpPr>
          <p:cNvPr id="26" name="Untertitel 25">
            <a:extLst>
              <a:ext uri="{FF2B5EF4-FFF2-40B4-BE49-F238E27FC236}">
                <a16:creationId xmlns:a16="http://schemas.microsoft.com/office/drawing/2014/main" id="{DBB68498-3E29-4A44-B938-C6B8C7E9F131}"/>
              </a:ext>
            </a:extLst>
          </p:cNvPr>
          <p:cNvSpPr>
            <a:spLocks noGrp="1"/>
          </p:cNvSpPr>
          <p:nvPr>
            <p:ph type="subTitle" idx="1"/>
          </p:nvPr>
        </p:nvSpPr>
        <p:spPr bwMode="black">
          <a:xfrm>
            <a:off x="606466" y="2029154"/>
            <a:ext cx="7669423" cy="720080"/>
          </a:xfrm>
        </p:spPr>
        <p:txBody>
          <a:bodyPr/>
          <a:lstStyle/>
          <a:p>
            <a:r>
              <a:rPr lang="en-US" dirty="0"/>
              <a:t>Development of Blue Chip &amp; Sector Index &amp; </a:t>
            </a:r>
            <a:r>
              <a:rPr lang="en-US" dirty="0" err="1"/>
              <a:t>Broadbased</a:t>
            </a:r>
            <a:r>
              <a:rPr lang="en-US" dirty="0"/>
              <a:t> &amp; Size and Factor Index Derivatives at Eurex Exchange</a:t>
            </a:r>
          </a:p>
          <a:p>
            <a:endParaRPr lang="en-US" dirty="0"/>
          </a:p>
        </p:txBody>
      </p:sp>
      <p:sp>
        <p:nvSpPr>
          <p:cNvPr id="3" name="Date Placeholder 2">
            <a:extLst>
              <a:ext uri="{FF2B5EF4-FFF2-40B4-BE49-F238E27FC236}">
                <a16:creationId xmlns:a16="http://schemas.microsoft.com/office/drawing/2014/main" id="{3DC8BF0A-4784-43B0-B037-BAEDF9770EFD}"/>
              </a:ext>
            </a:extLst>
          </p:cNvPr>
          <p:cNvSpPr>
            <a:spLocks noGrp="1"/>
          </p:cNvSpPr>
          <p:nvPr>
            <p:ph type="dt" sz="half" idx="10"/>
          </p:nvPr>
        </p:nvSpPr>
        <p:spPr bwMode="black">
          <a:xfrm>
            <a:off x="585411" y="5337212"/>
            <a:ext cx="3529571" cy="288032"/>
          </a:xfrm>
        </p:spPr>
        <p:txBody>
          <a:bodyPr/>
          <a:lstStyle/>
          <a:p>
            <a:r>
              <a:rPr lang="en-US" dirty="0"/>
              <a:t>October 2020</a:t>
            </a:r>
          </a:p>
        </p:txBody>
      </p:sp>
    </p:spTree>
    <p:extLst>
      <p:ext uri="{BB962C8B-B14F-4D97-AF65-F5344CB8AC3E}">
        <p14:creationId xmlns:p14="http://schemas.microsoft.com/office/powerpoint/2010/main" val="3220236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8A2AA4A4-DC39-4ECD-A38F-541F9F19D986}"/>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2"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8A2AA4A4-DC39-4ECD-A38F-541F9F19D98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91C6D9EF-8352-4F38-9752-6EEE312146B4}"/>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3800" b="1" dirty="0">
              <a:latin typeface="Arial" panose="020B0604020202020204" pitchFamily="34" charset="0"/>
              <a:ea typeface="+mj-ea"/>
              <a:cs typeface="+mj-cs"/>
              <a:sym typeface="Arial" panose="020B0604020202020204" pitchFamily="34" charset="0"/>
            </a:endParaRPr>
          </a:p>
        </p:txBody>
      </p:sp>
      <p:sp>
        <p:nvSpPr>
          <p:cNvPr id="3" name="Textplatzhalter 2">
            <a:extLst>
              <a:ext uri="{FF2B5EF4-FFF2-40B4-BE49-F238E27FC236}">
                <a16:creationId xmlns:a16="http://schemas.microsoft.com/office/drawing/2014/main" id="{646B512E-EA21-4D4D-B98D-2464B8327D42}"/>
              </a:ext>
            </a:extLst>
          </p:cNvPr>
          <p:cNvSpPr>
            <a:spLocks noGrp="1"/>
          </p:cNvSpPr>
          <p:nvPr>
            <p:ph type="body" sz="quarter" idx="10"/>
          </p:nvPr>
        </p:nvSpPr>
        <p:spPr/>
        <p:txBody>
          <a:bodyPr/>
          <a:lstStyle/>
          <a:p>
            <a:r>
              <a:rPr lang="en-GB" dirty="0"/>
              <a:t>2</a:t>
            </a:r>
            <a:endParaRPr lang="en-US" dirty="0"/>
          </a:p>
        </p:txBody>
      </p:sp>
      <p:sp>
        <p:nvSpPr>
          <p:cNvPr id="4" name="Date Placeholder 3">
            <a:extLst>
              <a:ext uri="{FF2B5EF4-FFF2-40B4-BE49-F238E27FC236}">
                <a16:creationId xmlns:a16="http://schemas.microsoft.com/office/drawing/2014/main" id="{9CCB2832-0014-4EC7-9D3A-02A19B89DE27}"/>
              </a:ext>
            </a:extLst>
          </p:cNvPr>
          <p:cNvSpPr>
            <a:spLocks noGrp="1"/>
          </p:cNvSpPr>
          <p:nvPr>
            <p:ph type="dt" sz="half" idx="11"/>
          </p:nvPr>
        </p:nvSpPr>
        <p:spPr/>
        <p:txBody>
          <a:bodyPr/>
          <a:lstStyle/>
          <a:p>
            <a:fld id="{1DF39C0E-F7B0-4502-B3CA-B30546DBF35E}"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05422177-8067-4690-811C-773A612AB440}"/>
              </a:ext>
            </a:extLst>
          </p:cNvPr>
          <p:cNvSpPr>
            <a:spLocks noGrp="1"/>
          </p:cNvSpPr>
          <p:nvPr>
            <p:ph type="sldNum" sz="quarter" idx="12"/>
          </p:nvPr>
        </p:nvSpPr>
        <p:spPr/>
        <p:txBody>
          <a:bodyPr/>
          <a:lstStyle/>
          <a:p>
            <a:fld id="{62CB3E74-FC4B-418A-B5F6-72ED80208EB2}" type="slidenum">
              <a:rPr lang="en-US" noProof="0" smtClean="0"/>
              <a:pPr/>
              <a:t>10</a:t>
            </a:fld>
            <a:endParaRPr lang="en-US" noProof="0"/>
          </a:p>
        </p:txBody>
      </p:sp>
      <p:sp>
        <p:nvSpPr>
          <p:cNvPr id="9" name="Titel 8">
            <a:extLst>
              <a:ext uri="{FF2B5EF4-FFF2-40B4-BE49-F238E27FC236}">
                <a16:creationId xmlns:a16="http://schemas.microsoft.com/office/drawing/2014/main" id="{3FD0B653-7EB0-452A-9A56-70F6E7C5F636}"/>
              </a:ext>
            </a:extLst>
          </p:cNvPr>
          <p:cNvSpPr>
            <a:spLocks noGrp="1"/>
          </p:cNvSpPr>
          <p:nvPr>
            <p:ph type="title"/>
          </p:nvPr>
        </p:nvSpPr>
        <p:spPr bwMode="black"/>
        <p:txBody>
          <a:bodyPr/>
          <a:lstStyle/>
          <a:p>
            <a:r>
              <a:rPr lang="de-DE" dirty="0"/>
              <a:t>Blue Chip Indices</a:t>
            </a:r>
          </a:p>
        </p:txBody>
      </p:sp>
    </p:spTree>
    <p:extLst>
      <p:ext uri="{BB962C8B-B14F-4D97-AF65-F5344CB8AC3E}">
        <p14:creationId xmlns:p14="http://schemas.microsoft.com/office/powerpoint/2010/main" val="1732688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6"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2000" dirty="0" err="1">
              <a:latin typeface="Arial" panose="020B0604020202020204" pitchFamily="34" charset="0"/>
              <a:ea typeface="+mj-ea"/>
              <a:cs typeface="+mj-cs"/>
              <a:sym typeface="Arial" panose="020B0604020202020204" pitchFamily="34" charset="0"/>
            </a:endParaRPr>
          </a:p>
        </p:txBody>
      </p:sp>
      <p:sp>
        <p:nvSpPr>
          <p:cNvPr id="2" name="Titel 1"/>
          <p:cNvSpPr>
            <a:spLocks noGrp="1"/>
          </p:cNvSpPr>
          <p:nvPr>
            <p:ph type="title"/>
          </p:nvPr>
        </p:nvSpPr>
        <p:spPr/>
        <p:txBody>
          <a:bodyPr/>
          <a:lstStyle/>
          <a:p>
            <a:r>
              <a:rPr lang="en-GB" dirty="0"/>
              <a:t>Blue chip index derivatives</a:t>
            </a:r>
            <a:br>
              <a:rPr lang="en-GB" dirty="0"/>
            </a:br>
            <a:r>
              <a:rPr lang="en-GB" sz="2000" b="0" dirty="0"/>
              <a:t>EURO STOXX 50</a:t>
            </a:r>
            <a:r>
              <a:rPr lang="en-GB" sz="2000" b="0" dirty="0">
                <a:latin typeface="Calibri" panose="020F0502020204030204" pitchFamily="34" charset="0"/>
              </a:rPr>
              <a:t>®</a:t>
            </a:r>
            <a:r>
              <a:rPr lang="en-GB" sz="2000" b="0" dirty="0"/>
              <a:t> Success Stories</a:t>
            </a:r>
            <a:endParaRPr lang="en-US" sz="2000" b="0" dirty="0"/>
          </a:p>
        </p:txBody>
      </p:sp>
      <p:sp>
        <p:nvSpPr>
          <p:cNvPr id="3" name="Content Placeholder 2">
            <a:extLst>
              <a:ext uri="{FF2B5EF4-FFF2-40B4-BE49-F238E27FC236}">
                <a16:creationId xmlns:a16="http://schemas.microsoft.com/office/drawing/2014/main" id="{A64E83AC-F5BC-46B2-8B6A-3D0DFA9E43AD}"/>
              </a:ext>
            </a:extLst>
          </p:cNvPr>
          <p:cNvSpPr>
            <a:spLocks noGrp="1"/>
          </p:cNvSpPr>
          <p:nvPr>
            <p:ph sz="quarter" idx="16"/>
          </p:nvPr>
        </p:nvSpPr>
        <p:spPr>
          <a:xfrm>
            <a:off x="587376" y="1700213"/>
            <a:ext cx="5400674" cy="4429125"/>
          </a:xfrm>
        </p:spPr>
        <p:txBody>
          <a:bodyPr/>
          <a:lstStyle/>
          <a:p>
            <a:pPr marL="344488" lvl="1" indent="-344488">
              <a:spcAft>
                <a:spcPts val="600"/>
              </a:spcAft>
            </a:pPr>
            <a:r>
              <a:rPr lang="en-GB" sz="1400" dirty="0"/>
              <a:t>The STOXX</a:t>
            </a:r>
            <a:r>
              <a:rPr lang="en-GB" sz="1400" dirty="0">
                <a:latin typeface="Calibri" panose="020F0502020204030204" pitchFamily="34" charset="0"/>
              </a:rPr>
              <a:t>®</a:t>
            </a:r>
            <a:r>
              <a:rPr lang="en-GB" sz="1400" dirty="0"/>
              <a:t> blue chip family covers several markets. The STOXX</a:t>
            </a:r>
            <a:r>
              <a:rPr lang="en-GB" sz="1400" dirty="0">
                <a:latin typeface="Calibri" panose="020F0502020204030204" pitchFamily="34" charset="0"/>
              </a:rPr>
              <a:t>®</a:t>
            </a:r>
            <a:r>
              <a:rPr lang="en-GB" sz="1400" dirty="0"/>
              <a:t> blue chip indices are both diversified and efficient tools especially designed to serve as </a:t>
            </a:r>
            <a:r>
              <a:rPr lang="en-GB" sz="1400" dirty="0" err="1"/>
              <a:t>underlyings</a:t>
            </a:r>
            <a:r>
              <a:rPr lang="en-GB" sz="1400" dirty="0"/>
              <a:t> for a wide range of financial products such as Exchange Traded Funds (ETFs), futures &amp; options and structured products.</a:t>
            </a:r>
          </a:p>
          <a:p>
            <a:pPr marL="344488" lvl="1" indent="-344488">
              <a:spcAft>
                <a:spcPts val="600"/>
              </a:spcAft>
            </a:pPr>
            <a:r>
              <a:rPr lang="en-GB" sz="1400" dirty="0"/>
              <a:t>Our most liquid products are the EURO STOXX 50</a:t>
            </a:r>
            <a:r>
              <a:rPr lang="en-GB" sz="1400" dirty="0">
                <a:latin typeface="Calibri" panose="020F0502020204030204" pitchFamily="34" charset="0"/>
              </a:rPr>
              <a:t>®</a:t>
            </a:r>
            <a:r>
              <a:rPr lang="en-GB" sz="1400" dirty="0"/>
              <a:t> futures and options and they are the most actively traded EUR-denominated index derivatives. EURO STOXX</a:t>
            </a:r>
            <a:r>
              <a:rPr lang="en-GB" sz="1400" dirty="0">
                <a:latin typeface="Calibri" panose="020F0502020204030204" pitchFamily="34" charset="0"/>
              </a:rPr>
              <a:t>®</a:t>
            </a:r>
            <a:r>
              <a:rPr lang="en-GB" sz="1400" dirty="0"/>
              <a:t> 50 index derivatives are perfectly suited for hedging and enhancing the performance of equity portfolios. They are also extensively used in arbitrage strategies, for example the EURO STOXX</a:t>
            </a:r>
            <a:r>
              <a:rPr lang="en-GB" sz="1400" dirty="0">
                <a:latin typeface="Calibri" panose="020F0502020204030204" pitchFamily="34" charset="0"/>
              </a:rPr>
              <a:t>®</a:t>
            </a:r>
            <a:r>
              <a:rPr lang="en-GB" sz="1400" dirty="0"/>
              <a:t> 50 index future covers an entire market segment in a single contract.</a:t>
            </a:r>
          </a:p>
          <a:p>
            <a:pPr>
              <a:spcAft>
                <a:spcPts val="600"/>
              </a:spcAft>
            </a:pPr>
            <a:endParaRPr lang="en-GB" sz="1400" dirty="0"/>
          </a:p>
        </p:txBody>
      </p:sp>
      <p:sp>
        <p:nvSpPr>
          <p:cNvPr id="4" name="Content Placeholder 3">
            <a:extLst>
              <a:ext uri="{FF2B5EF4-FFF2-40B4-BE49-F238E27FC236}">
                <a16:creationId xmlns:a16="http://schemas.microsoft.com/office/drawing/2014/main" id="{6F673DAF-3434-41C3-B555-7AA24F5FBAB7}"/>
              </a:ext>
            </a:extLst>
          </p:cNvPr>
          <p:cNvSpPr>
            <a:spLocks noGrp="1"/>
          </p:cNvSpPr>
          <p:nvPr>
            <p:ph sz="quarter" idx="17"/>
          </p:nvPr>
        </p:nvSpPr>
        <p:spPr>
          <a:xfrm>
            <a:off x="6203950" y="1700213"/>
            <a:ext cx="5400675" cy="4429125"/>
          </a:xfrm>
        </p:spPr>
        <p:txBody>
          <a:bodyPr/>
          <a:lstStyle/>
          <a:p>
            <a:pPr marL="344488" lvl="1" indent="-344488">
              <a:spcAft>
                <a:spcPts val="600"/>
              </a:spcAft>
            </a:pPr>
            <a:r>
              <a:rPr lang="en-GB" sz="1400" dirty="0"/>
              <a:t>The EURO STOXX 50</a:t>
            </a:r>
            <a:r>
              <a:rPr lang="en-GB" sz="1400" dirty="0">
                <a:latin typeface="Calibri" panose="020F0502020204030204" pitchFamily="34" charset="0"/>
              </a:rPr>
              <a:t>®</a:t>
            </a:r>
            <a:r>
              <a:rPr lang="en-GB" sz="1400" dirty="0"/>
              <a:t> index comprises the 50 leading blue chip stocks from Eurozone countries. The index weighting is based on a free float market capitalisation, with a maximum of a ten percent weighting for each individual constituent. The free float market capitalisation of the EURO STOXX 50</a:t>
            </a:r>
            <a:r>
              <a:rPr lang="en-GB" sz="1400" dirty="0">
                <a:latin typeface="Calibri" panose="020F0502020204030204" pitchFamily="34" charset="0"/>
              </a:rPr>
              <a:t>®</a:t>
            </a:r>
            <a:r>
              <a:rPr lang="en-GB" sz="1400" dirty="0"/>
              <a:t> index accounts for approximately 60 percent of the capitalisation of the entire Eurozone.</a:t>
            </a:r>
          </a:p>
          <a:p>
            <a:pPr marL="344488" lvl="1" indent="-344488">
              <a:spcAft>
                <a:spcPts val="600"/>
              </a:spcAft>
            </a:pPr>
            <a:r>
              <a:rPr lang="en-GB" sz="1400" dirty="0"/>
              <a:t>Eurex Exchange Launched EURO STOXX 50</a:t>
            </a:r>
            <a:r>
              <a:rPr lang="en-GB" sz="1400" dirty="0">
                <a:latin typeface="Calibri" panose="020F0502020204030204" pitchFamily="34" charset="0"/>
              </a:rPr>
              <a:t>®</a:t>
            </a:r>
            <a:r>
              <a:rPr lang="en-GB" sz="1400" dirty="0"/>
              <a:t> Index Total Return Futures (TESX) in December 2016, the product reached more than 15 million traded contracts since launch. </a:t>
            </a:r>
          </a:p>
          <a:p>
            <a:pPr marL="344488" lvl="1" indent="-344488">
              <a:spcAft>
                <a:spcPts val="600"/>
              </a:spcAft>
            </a:pPr>
            <a:r>
              <a:rPr lang="en-GB" sz="1400" dirty="0"/>
              <a:t>As of July 2018, Eurex offers EURO STOXX 50</a:t>
            </a:r>
            <a:r>
              <a:rPr lang="en-GB" sz="1400" dirty="0">
                <a:latin typeface="Calibri" panose="020F0502020204030204" pitchFamily="34" charset="0"/>
              </a:rPr>
              <a:t>®</a:t>
            </a:r>
            <a:r>
              <a:rPr lang="en-GB" sz="1400" dirty="0"/>
              <a:t> options with month-end expirations and the ADV exceeds 20.000 contracts. In 2019 more than 3.5 Mio contracts traded. YTD 2020 exceeded 4 Mio contracts. More than 70 members are active in EURO STOXX 50 Month End Options. </a:t>
            </a:r>
          </a:p>
          <a:p>
            <a:pPr>
              <a:spcAft>
                <a:spcPts val="600"/>
              </a:spcAft>
            </a:pPr>
            <a:endParaRPr lang="en-GB" sz="1400" dirty="0"/>
          </a:p>
        </p:txBody>
      </p:sp>
      <p:sp>
        <p:nvSpPr>
          <p:cNvPr id="7" name="Date Placeholder 6">
            <a:extLst>
              <a:ext uri="{FF2B5EF4-FFF2-40B4-BE49-F238E27FC236}">
                <a16:creationId xmlns:a16="http://schemas.microsoft.com/office/drawing/2014/main" id="{21293021-A31C-46FE-A496-89C2AAC00FDB}"/>
              </a:ext>
            </a:extLst>
          </p:cNvPr>
          <p:cNvSpPr>
            <a:spLocks noGrp="1"/>
          </p:cNvSpPr>
          <p:nvPr>
            <p:ph type="dt" sz="half" idx="18"/>
          </p:nvPr>
        </p:nvSpPr>
        <p:spPr/>
        <p:txBody>
          <a:bodyPr/>
          <a:lstStyle/>
          <a:p>
            <a:fld id="{2956F911-F83D-44F7-944E-A3A9E91F1274}" type="datetime3">
              <a:rPr lang="en-US" noProof="0" smtClean="0"/>
              <a:t>7 October 2020</a:t>
            </a:fld>
            <a:endParaRPr lang="en-US" noProof="0"/>
          </a:p>
        </p:txBody>
      </p:sp>
      <p:sp>
        <p:nvSpPr>
          <p:cNvPr id="11" name="Slide Number Placeholder 10">
            <a:extLst>
              <a:ext uri="{FF2B5EF4-FFF2-40B4-BE49-F238E27FC236}">
                <a16:creationId xmlns:a16="http://schemas.microsoft.com/office/drawing/2014/main" id="{C80438C3-27B6-4A10-AB16-8D8B2FF33732}"/>
              </a:ext>
            </a:extLst>
          </p:cNvPr>
          <p:cNvSpPr>
            <a:spLocks noGrp="1"/>
          </p:cNvSpPr>
          <p:nvPr>
            <p:ph type="sldNum" sz="quarter" idx="19"/>
          </p:nvPr>
        </p:nvSpPr>
        <p:spPr/>
        <p:txBody>
          <a:bodyPr/>
          <a:lstStyle/>
          <a:p>
            <a:fld id="{62CB3E74-FC4B-418A-B5F6-72ED80208EB2}" type="slidenum">
              <a:rPr lang="en-US" noProof="0" smtClean="0"/>
              <a:pPr/>
              <a:t>11</a:t>
            </a:fld>
            <a:endParaRPr lang="en-US" noProof="0"/>
          </a:p>
        </p:txBody>
      </p:sp>
    </p:spTree>
    <p:extLst>
      <p:ext uri="{BB962C8B-B14F-4D97-AF65-F5344CB8AC3E}">
        <p14:creationId xmlns:p14="http://schemas.microsoft.com/office/powerpoint/2010/main" val="1856947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0"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2000" dirty="0" err="1">
              <a:latin typeface="Arial" panose="020B0604020202020204" pitchFamily="34" charset="0"/>
              <a:ea typeface="+mj-ea"/>
              <a:cs typeface="+mj-cs"/>
              <a:sym typeface="Arial" panose="020B0604020202020204" pitchFamily="34" charset="0"/>
            </a:endParaRPr>
          </a:p>
        </p:txBody>
      </p:sp>
      <p:sp>
        <p:nvSpPr>
          <p:cNvPr id="2" name="Titel 1"/>
          <p:cNvSpPr>
            <a:spLocks noGrp="1"/>
          </p:cNvSpPr>
          <p:nvPr>
            <p:ph type="title"/>
          </p:nvPr>
        </p:nvSpPr>
        <p:spPr/>
        <p:txBody>
          <a:bodyPr/>
          <a:lstStyle/>
          <a:p>
            <a:r>
              <a:rPr lang="en-GB" dirty="0"/>
              <a:t>EURO STOXX</a:t>
            </a:r>
            <a:r>
              <a:rPr lang="en-GB" dirty="0">
                <a:latin typeface="Calibri" panose="020F0502020204030204" pitchFamily="34" charset="0"/>
              </a:rPr>
              <a:t>®</a:t>
            </a:r>
            <a:r>
              <a:rPr lang="en-GB" dirty="0"/>
              <a:t> 50 Futures (FESX) and Options (OESX)</a:t>
            </a:r>
            <a:br>
              <a:rPr lang="en-GB" dirty="0"/>
            </a:br>
            <a:r>
              <a:rPr lang="en-GB" sz="2000" b="0" dirty="0">
                <a:solidFill>
                  <a:srgbClr val="201751"/>
                </a:solidFill>
                <a:ea typeface="+mn-ea"/>
                <a:cs typeface="+mn-cs"/>
              </a:rPr>
              <a:t>Bloomberg Ticker: VGA Index CT (Futures), SX5E Index OMON (Options)</a:t>
            </a:r>
            <a:br>
              <a:rPr lang="en-GB" dirty="0"/>
            </a:br>
            <a:br>
              <a:rPr lang="en-US" dirty="0"/>
            </a:br>
            <a:br>
              <a:rPr lang="en-GB" sz="2000" b="0" dirty="0"/>
            </a:br>
            <a:br>
              <a:rPr lang="en-US" sz="2000" b="0" dirty="0"/>
            </a:br>
            <a:endParaRPr lang="en-US" sz="2000" b="0" dirty="0"/>
          </a:p>
        </p:txBody>
      </p:sp>
      <p:graphicFrame>
        <p:nvGraphicFramePr>
          <p:cNvPr id="12" name="Chart 11">
            <a:extLst>
              <a:ext uri="{FF2B5EF4-FFF2-40B4-BE49-F238E27FC236}">
                <a16:creationId xmlns:a16="http://schemas.microsoft.com/office/drawing/2014/main" id="{F1B60EF1-F43E-47B0-8F1E-3A29ECF7C11E}"/>
              </a:ext>
            </a:extLst>
          </p:cNvPr>
          <p:cNvGraphicFramePr>
            <a:graphicFrameLocks/>
          </p:cNvGraphicFramePr>
          <p:nvPr>
            <p:extLst>
              <p:ext uri="{D42A27DB-BD31-4B8C-83A1-F6EECF244321}">
                <p14:modId xmlns:p14="http://schemas.microsoft.com/office/powerpoint/2010/main" val="1560729521"/>
              </p:ext>
            </p:extLst>
          </p:nvPr>
        </p:nvGraphicFramePr>
        <p:xfrm>
          <a:off x="587387" y="1703180"/>
          <a:ext cx="11017237" cy="2304975"/>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5" name="Chart 14">
            <a:extLst>
              <a:ext uri="{FF2B5EF4-FFF2-40B4-BE49-F238E27FC236}">
                <a16:creationId xmlns:a16="http://schemas.microsoft.com/office/drawing/2014/main" id="{F1AE6BAB-FCE8-4ABB-B396-0A167B77A33C}"/>
              </a:ext>
            </a:extLst>
          </p:cNvPr>
          <p:cNvGraphicFramePr>
            <a:graphicFrameLocks/>
          </p:cNvGraphicFramePr>
          <p:nvPr>
            <p:extLst>
              <p:ext uri="{D42A27DB-BD31-4B8C-83A1-F6EECF244321}">
                <p14:modId xmlns:p14="http://schemas.microsoft.com/office/powerpoint/2010/main" val="2787259387"/>
              </p:ext>
            </p:extLst>
          </p:nvPr>
        </p:nvGraphicFramePr>
        <p:xfrm>
          <a:off x="5050200" y="4113647"/>
          <a:ext cx="3025414" cy="1890785"/>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7" name="Chart 16">
            <a:extLst>
              <a:ext uri="{FF2B5EF4-FFF2-40B4-BE49-F238E27FC236}">
                <a16:creationId xmlns:a16="http://schemas.microsoft.com/office/drawing/2014/main" id="{E50BBCC7-BC5C-4F5E-929B-388E18EA2412}"/>
              </a:ext>
            </a:extLst>
          </p:cNvPr>
          <p:cNvGraphicFramePr>
            <a:graphicFrameLocks/>
          </p:cNvGraphicFramePr>
          <p:nvPr>
            <p:extLst>
              <p:ext uri="{D42A27DB-BD31-4B8C-83A1-F6EECF244321}">
                <p14:modId xmlns:p14="http://schemas.microsoft.com/office/powerpoint/2010/main" val="511276398"/>
              </p:ext>
            </p:extLst>
          </p:nvPr>
        </p:nvGraphicFramePr>
        <p:xfrm>
          <a:off x="8328248" y="4113647"/>
          <a:ext cx="2808312" cy="1818500"/>
        </p:xfrm>
        <a:graphic>
          <a:graphicData uri="http://schemas.openxmlformats.org/drawingml/2006/chart">
            <c:chart xmlns:c="http://schemas.openxmlformats.org/drawingml/2006/chart" xmlns:r="http://schemas.openxmlformats.org/officeDocument/2006/relationships" r:id="rId10"/>
          </a:graphicData>
        </a:graphic>
      </p:graphicFrame>
      <p:sp>
        <p:nvSpPr>
          <p:cNvPr id="4" name="Date Placeholder 3">
            <a:extLst>
              <a:ext uri="{FF2B5EF4-FFF2-40B4-BE49-F238E27FC236}">
                <a16:creationId xmlns:a16="http://schemas.microsoft.com/office/drawing/2014/main" id="{A9F20641-041E-4AF5-89E1-3EC81105A187}"/>
              </a:ext>
            </a:extLst>
          </p:cNvPr>
          <p:cNvSpPr>
            <a:spLocks noGrp="1"/>
          </p:cNvSpPr>
          <p:nvPr>
            <p:ph type="dt" sz="half" idx="18"/>
          </p:nvPr>
        </p:nvSpPr>
        <p:spPr/>
        <p:txBody>
          <a:bodyPr/>
          <a:lstStyle/>
          <a:p>
            <a:fld id="{4C3D6067-D239-4ED7-8095-9665DA8D66C5}"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7840713E-56EB-4B31-84E5-F1390819C0DA}"/>
              </a:ext>
            </a:extLst>
          </p:cNvPr>
          <p:cNvSpPr>
            <a:spLocks noGrp="1"/>
          </p:cNvSpPr>
          <p:nvPr>
            <p:ph type="sldNum" sz="quarter" idx="19"/>
          </p:nvPr>
        </p:nvSpPr>
        <p:spPr/>
        <p:txBody>
          <a:bodyPr/>
          <a:lstStyle/>
          <a:p>
            <a:fld id="{62CB3E74-FC4B-418A-B5F6-72ED80208EB2}" type="slidenum">
              <a:rPr lang="en-US" noProof="0" smtClean="0"/>
              <a:pPr/>
              <a:t>12</a:t>
            </a:fld>
            <a:endParaRPr lang="en-US" noProof="0"/>
          </a:p>
        </p:txBody>
      </p:sp>
      <p:sp>
        <p:nvSpPr>
          <p:cNvPr id="13" name="Inhaltsplatzhalter 7">
            <a:extLst>
              <a:ext uri="{FF2B5EF4-FFF2-40B4-BE49-F238E27FC236}">
                <a16:creationId xmlns:a16="http://schemas.microsoft.com/office/drawing/2014/main" id="{7915C8CE-CE2A-453A-B523-7471106452E6}"/>
              </a:ext>
            </a:extLst>
          </p:cNvPr>
          <p:cNvSpPr>
            <a:spLocks noGrp="1"/>
          </p:cNvSpPr>
          <p:nvPr/>
        </p:nvSpPr>
        <p:spPr>
          <a:xfrm>
            <a:off x="587388" y="4329100"/>
            <a:ext cx="3529000" cy="1800237"/>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1600" kern="1200">
                <a:solidFill>
                  <a:schemeClr val="tx1"/>
                </a:solidFill>
                <a:latin typeface="+mn-lt"/>
                <a:ea typeface="+mn-ea"/>
                <a:cs typeface="+mn-cs"/>
              </a:defRPr>
            </a:lvl1pPr>
            <a:lvl2pPr marL="180000" indent="-180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2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lvl="4"/>
            <a:r>
              <a:rPr lang="en-US" sz="1200" dirty="0"/>
              <a:t>Total Volume since January 2007: 8,506,539,069</a:t>
            </a:r>
          </a:p>
          <a:p>
            <a:pPr lvl="4"/>
            <a:r>
              <a:rPr lang="en-US" sz="1200" dirty="0"/>
              <a:t>Futures ADV 2020: 1,748,843</a:t>
            </a:r>
          </a:p>
          <a:p>
            <a:pPr lvl="4"/>
            <a:r>
              <a:rPr lang="en-US" sz="1200" dirty="0"/>
              <a:t>Options ADV 2020: 1,416,317</a:t>
            </a:r>
          </a:p>
          <a:p>
            <a:pPr lvl="4"/>
            <a:r>
              <a:rPr lang="en-US" sz="1200" dirty="0"/>
              <a:t>Futures Open Interest YTM 2020: 3,930,297</a:t>
            </a:r>
          </a:p>
          <a:p>
            <a:pPr lvl="4"/>
            <a:r>
              <a:rPr lang="en-US" sz="1200" dirty="0"/>
              <a:t>Options Open Interest YTM 2020: 37,570,377</a:t>
            </a:r>
          </a:p>
          <a:p>
            <a:endParaRPr lang="en-US" sz="1200" dirty="0"/>
          </a:p>
        </p:txBody>
      </p:sp>
      <p:sp>
        <p:nvSpPr>
          <p:cNvPr id="14" name="Textfeld 13">
            <a:extLst>
              <a:ext uri="{FF2B5EF4-FFF2-40B4-BE49-F238E27FC236}">
                <a16:creationId xmlns:a16="http://schemas.microsoft.com/office/drawing/2014/main" id="{760BE04B-59D7-4318-A345-9E24E3918B8C}"/>
              </a:ext>
            </a:extLst>
          </p:cNvPr>
          <p:cNvSpPr txBox="1"/>
          <p:nvPr/>
        </p:nvSpPr>
        <p:spPr>
          <a:xfrm>
            <a:off x="6203950" y="6004432"/>
            <a:ext cx="5400676" cy="124906"/>
          </a:xfrm>
          <a:prstGeom prst="rect">
            <a:avLst/>
          </a:prstGeom>
          <a:noFill/>
        </p:spPr>
        <p:txBody>
          <a:bodyPr wrap="square" lIns="0" tIns="0" rIns="0" bIns="0" rtlCol="0" anchor="b">
            <a:spAutoFit/>
          </a:bodyPr>
          <a:lstStyle/>
          <a:p>
            <a:pPr algn="r"/>
            <a:r>
              <a:rPr lang="en-GB" sz="800" dirty="0"/>
              <a:t>Pie chart based on Q1 &amp; Q2  2020 trading data</a:t>
            </a:r>
          </a:p>
        </p:txBody>
      </p:sp>
    </p:spTree>
    <p:extLst>
      <p:ext uri="{BB962C8B-B14F-4D97-AF65-F5344CB8AC3E}">
        <p14:creationId xmlns:p14="http://schemas.microsoft.com/office/powerpoint/2010/main" val="1739559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54"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3000" b="1" dirty="0" err="1">
              <a:latin typeface="Arial" panose="020B0604020202020204" pitchFamily="34" charset="0"/>
              <a:ea typeface="+mj-ea"/>
              <a:cs typeface="+mj-cs"/>
              <a:sym typeface="Arial" panose="020B0604020202020204" pitchFamily="34" charset="0"/>
            </a:endParaRPr>
          </a:p>
        </p:txBody>
      </p:sp>
      <p:sp>
        <p:nvSpPr>
          <p:cNvPr id="3" name="Date Placeholder 2">
            <a:extLst>
              <a:ext uri="{FF2B5EF4-FFF2-40B4-BE49-F238E27FC236}">
                <a16:creationId xmlns:a16="http://schemas.microsoft.com/office/drawing/2014/main" id="{77E298AA-A5E5-4824-A98F-4B3B013D8202}"/>
              </a:ext>
            </a:extLst>
          </p:cNvPr>
          <p:cNvSpPr>
            <a:spLocks noGrp="1"/>
          </p:cNvSpPr>
          <p:nvPr>
            <p:ph type="dt" sz="half" idx="18"/>
          </p:nvPr>
        </p:nvSpPr>
        <p:spPr/>
        <p:txBody>
          <a:bodyPr/>
          <a:lstStyle/>
          <a:p>
            <a:fld id="{0DDEEEDC-2F76-44B4-9280-0220F0238094}"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2BA91609-65AB-40A6-ADC6-A725D0B3B66A}"/>
              </a:ext>
            </a:extLst>
          </p:cNvPr>
          <p:cNvSpPr>
            <a:spLocks noGrp="1"/>
          </p:cNvSpPr>
          <p:nvPr>
            <p:ph type="sldNum" sz="quarter" idx="19"/>
          </p:nvPr>
        </p:nvSpPr>
        <p:spPr/>
        <p:txBody>
          <a:bodyPr/>
          <a:lstStyle/>
          <a:p>
            <a:fld id="{62CB3E74-FC4B-418A-B5F6-72ED80208EB2}" type="slidenum">
              <a:rPr lang="en-US" noProof="0" smtClean="0"/>
              <a:pPr/>
              <a:t>13</a:t>
            </a:fld>
            <a:endParaRPr lang="en-US" noProof="0"/>
          </a:p>
        </p:txBody>
      </p:sp>
      <p:sp>
        <p:nvSpPr>
          <p:cNvPr id="6" name="Titel 5">
            <a:extLst>
              <a:ext uri="{FF2B5EF4-FFF2-40B4-BE49-F238E27FC236}">
                <a16:creationId xmlns:a16="http://schemas.microsoft.com/office/drawing/2014/main" id="{085D905A-115B-4F02-87B3-A6D821CC5772}"/>
              </a:ext>
            </a:extLst>
          </p:cNvPr>
          <p:cNvSpPr>
            <a:spLocks noGrp="1"/>
          </p:cNvSpPr>
          <p:nvPr>
            <p:ph type="title"/>
          </p:nvPr>
        </p:nvSpPr>
        <p:spPr/>
        <p:txBody>
          <a:bodyPr/>
          <a:lstStyle/>
          <a:p>
            <a:r>
              <a:rPr lang="en-GB" dirty="0"/>
              <a:t>EURO STOXX 50</a:t>
            </a:r>
            <a:r>
              <a:rPr lang="en-GB" sz="3200" dirty="0">
                <a:latin typeface="Calibri" panose="020F0502020204030204" pitchFamily="34" charset="0"/>
              </a:rPr>
              <a:t>®</a:t>
            </a:r>
            <a:r>
              <a:rPr lang="en-GB" dirty="0"/>
              <a:t> Index product suite – contract specifications</a:t>
            </a:r>
            <a:endParaRPr lang="de-DE" dirty="0"/>
          </a:p>
        </p:txBody>
      </p:sp>
      <p:graphicFrame>
        <p:nvGraphicFramePr>
          <p:cNvPr id="10" name="Tabelle 10">
            <a:extLst>
              <a:ext uri="{FF2B5EF4-FFF2-40B4-BE49-F238E27FC236}">
                <a16:creationId xmlns:a16="http://schemas.microsoft.com/office/drawing/2014/main" id="{4B5B7E5D-12BC-4BBA-A2EA-D602987C3014}"/>
              </a:ext>
            </a:extLst>
          </p:cNvPr>
          <p:cNvGraphicFramePr>
            <a:graphicFrameLocks/>
          </p:cNvGraphicFramePr>
          <p:nvPr>
            <p:extLst>
              <p:ext uri="{D42A27DB-BD31-4B8C-83A1-F6EECF244321}">
                <p14:modId xmlns:p14="http://schemas.microsoft.com/office/powerpoint/2010/main" val="1216720475"/>
              </p:ext>
            </p:extLst>
          </p:nvPr>
        </p:nvGraphicFramePr>
        <p:xfrm>
          <a:off x="585686" y="1916113"/>
          <a:ext cx="11017250" cy="4217631"/>
        </p:xfrm>
        <a:graphic>
          <a:graphicData uri="http://schemas.openxmlformats.org/drawingml/2006/table">
            <a:tbl>
              <a:tblPr firstRow="1">
                <a:tableStyleId>{2D5ABB26-0587-4C30-8999-92F81FD0307C}</a:tableStyleId>
              </a:tblPr>
              <a:tblGrid>
                <a:gridCol w="2991435">
                  <a:extLst>
                    <a:ext uri="{9D8B030D-6E8A-4147-A177-3AD203B41FA5}">
                      <a16:colId xmlns:a16="http://schemas.microsoft.com/office/drawing/2014/main" val="215981780"/>
                    </a:ext>
                  </a:extLst>
                </a:gridCol>
                <a:gridCol w="2444221">
                  <a:extLst>
                    <a:ext uri="{9D8B030D-6E8A-4147-A177-3AD203B41FA5}">
                      <a16:colId xmlns:a16="http://schemas.microsoft.com/office/drawing/2014/main" val="28288695"/>
                    </a:ext>
                  </a:extLst>
                </a:gridCol>
                <a:gridCol w="2790797">
                  <a:extLst>
                    <a:ext uri="{9D8B030D-6E8A-4147-A177-3AD203B41FA5}">
                      <a16:colId xmlns:a16="http://schemas.microsoft.com/office/drawing/2014/main" val="4277949936"/>
                    </a:ext>
                  </a:extLst>
                </a:gridCol>
                <a:gridCol w="2790797">
                  <a:extLst>
                    <a:ext uri="{9D8B030D-6E8A-4147-A177-3AD203B41FA5}">
                      <a16:colId xmlns:a16="http://schemas.microsoft.com/office/drawing/2014/main" val="1570558885"/>
                    </a:ext>
                  </a:extLst>
                </a:gridCol>
              </a:tblGrid>
              <a:tr h="306309">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900" b="1" i="0" u="none" strike="noStrike" cap="none" normalizeH="0" baseline="0" noProof="0" dirty="0">
                        <a:ln>
                          <a:noFill/>
                        </a:ln>
                        <a:solidFill>
                          <a:schemeClr val="bg1"/>
                        </a:solidFill>
                        <a:effectLst/>
                        <a:latin typeface="+mj-lt"/>
                        <a:cs typeface="Arial"/>
                      </a:endParaRPr>
                    </a:p>
                  </a:txBody>
                  <a:tcPr marL="90000" marR="90000" marT="61200" marB="61200" anchor="ctr">
                    <a:lnB>
                      <a:noFill/>
                    </a:lnB>
                    <a:noFill/>
                  </a:tcPr>
                </a:tc>
                <a:tc>
                  <a:txBody>
                    <a:bodyPr/>
                    <a:lstStyle/>
                    <a:p>
                      <a:r>
                        <a:rPr lang="en-US" sz="1200" b="1" noProof="0" dirty="0">
                          <a:solidFill>
                            <a:schemeClr val="bg1"/>
                          </a:solidFill>
                        </a:rPr>
                        <a:t>OESX – Regular </a:t>
                      </a:r>
                    </a:p>
                  </a:txBody>
                  <a:tcPr marL="90000" marR="90000" marT="61200" marB="61200" anchor="ctr">
                    <a:lnR w="12700" cap="flat" cmpd="sng" algn="ctr">
                      <a:solidFill>
                        <a:schemeClr val="bg1"/>
                      </a:solidFill>
                      <a:prstDash val="solid"/>
                      <a:round/>
                      <a:headEnd type="none" w="med" len="med"/>
                      <a:tailEnd type="none" w="med" len="med"/>
                    </a:lnR>
                    <a:lnB>
                      <a:noFill/>
                    </a:lnB>
                    <a:solidFill>
                      <a:schemeClr val="tx1"/>
                    </a:solidFill>
                  </a:tcPr>
                </a:tc>
                <a:tc>
                  <a:txBody>
                    <a:bodyPr/>
                    <a:lstStyle/>
                    <a:p>
                      <a:r>
                        <a:rPr lang="en-US" sz="1200" b="1" noProof="0" dirty="0">
                          <a:solidFill>
                            <a:schemeClr val="bg1"/>
                          </a:solidFill>
                        </a:rPr>
                        <a:t>OESX </a:t>
                      </a:r>
                      <a:r>
                        <a:rPr lang="en-US" sz="1200" b="1" noProof="0" dirty="0" err="1">
                          <a:solidFill>
                            <a:schemeClr val="bg1"/>
                          </a:solidFill>
                        </a:rPr>
                        <a:t>MEEx</a:t>
                      </a:r>
                      <a:endParaRPr lang="en-US" sz="1200" b="1" noProof="0" dirty="0">
                        <a:solidFill>
                          <a:schemeClr val="bg1"/>
                        </a:solidFill>
                      </a:endParaRPr>
                    </a:p>
                  </a:txBody>
                  <a:tcPr marL="90000" marR="90000" marT="61200" marB="612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a:noFill/>
                    </a:lnB>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u="none" strike="noStrike" cap="none" normalizeH="0" baseline="0" noProof="0" dirty="0">
                          <a:ln>
                            <a:noFill/>
                          </a:ln>
                          <a:solidFill>
                            <a:schemeClr val="bg1"/>
                          </a:solidFill>
                          <a:effectLst/>
                        </a:rPr>
                        <a:t>OESX- Weekly</a:t>
                      </a:r>
                      <a:endParaRPr kumimoji="0" lang="en-US" sz="1200" b="1" i="0" u="none" strike="noStrike" cap="none" normalizeH="0" baseline="0" noProof="0" dirty="0">
                        <a:ln>
                          <a:noFill/>
                        </a:ln>
                        <a:solidFill>
                          <a:schemeClr val="bg1"/>
                        </a:solidFill>
                        <a:effectLst/>
                        <a:latin typeface="+mj-lt"/>
                        <a:cs typeface="Arial"/>
                      </a:endParaRPr>
                    </a:p>
                  </a:txBody>
                  <a:tcPr marL="90000" marR="90000" marT="61200" marB="61200" anchor="ctr">
                    <a:lnL w="12700" cap="flat" cmpd="sng" algn="ctr">
                      <a:solidFill>
                        <a:schemeClr val="bg1"/>
                      </a:solidFill>
                      <a:prstDash val="solid"/>
                      <a:round/>
                      <a:headEnd type="none" w="med" len="med"/>
                      <a:tailEnd type="none" w="med" len="med"/>
                    </a:lnL>
                    <a:lnB>
                      <a:noFill/>
                    </a:lnB>
                    <a:solidFill>
                      <a:schemeClr val="tx1"/>
                    </a:solidFill>
                  </a:tcPr>
                </a:tc>
                <a:extLst>
                  <a:ext uri="{0D108BD9-81ED-4DB2-BD59-A6C34878D82A}">
                    <a16:rowId xmlns:a16="http://schemas.microsoft.com/office/drawing/2014/main" val="3378295037"/>
                  </a:ext>
                </a:extLst>
              </a:tr>
              <a:tr h="235381">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pPr>
                      <a:r>
                        <a:rPr kumimoji="0" lang="en-US" sz="1000" b="1" u="none" strike="noStrike" cap="none" normalizeH="0" baseline="0" noProof="0" dirty="0" err="1">
                          <a:ln>
                            <a:noFill/>
                          </a:ln>
                          <a:solidFill>
                            <a:schemeClr val="bg1"/>
                          </a:solidFill>
                          <a:effectLst/>
                        </a:rPr>
                        <a:t>Eurex</a:t>
                      </a:r>
                      <a:r>
                        <a:rPr kumimoji="0" lang="en-US" sz="1000" b="1" u="none" strike="noStrike" cap="none" normalizeH="0" baseline="0" noProof="0" dirty="0">
                          <a:ln>
                            <a:noFill/>
                          </a:ln>
                          <a:solidFill>
                            <a:schemeClr val="bg1"/>
                          </a:solidFill>
                          <a:effectLst/>
                        </a:rPr>
                        <a:t> Product ID</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a:noFill/>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noProof="0"/>
                        <a:t>OESX</a:t>
                      </a:r>
                      <a:endParaRPr kumimoji="0" lang="en-US" sz="1000" b="0" i="0" u="none" strike="noStrike" cap="none" normalizeH="0" baseline="0" noProof="0">
                        <a:ln>
                          <a:noFill/>
                        </a:ln>
                        <a:solidFill>
                          <a:srgbClr val="1C1854"/>
                        </a:solidFill>
                        <a:effectLst/>
                        <a:latin typeface="Arial" charset="0"/>
                      </a:endParaRPr>
                    </a:p>
                  </a:txBody>
                  <a:tcPr marL="90000" marR="90000" marT="0" marB="0" anchor="ctr" horzOverflow="overflow">
                    <a:lnL>
                      <a:noFill/>
                    </a:lnL>
                    <a:lnR>
                      <a:noFill/>
                    </a:lnR>
                    <a:lnT>
                      <a:noFill/>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OSXM</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a:noFill/>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noProof="0" dirty="0"/>
                        <a:t>OES1, OES2, OES4</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a:noFill/>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3551148"/>
                  </a:ext>
                </a:extLst>
              </a:tr>
              <a:tr h="235381">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pPr>
                      <a:r>
                        <a:rPr kumimoji="0" lang="en-US" sz="1000" b="1" u="none" strike="noStrike" cap="none" normalizeH="0" baseline="0" noProof="0" dirty="0">
                          <a:ln>
                            <a:noFill/>
                          </a:ln>
                          <a:solidFill>
                            <a:schemeClr val="bg1"/>
                          </a:solidFill>
                          <a:effectLst/>
                        </a:rPr>
                        <a:t>Underlying Index</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kern="1200" noProof="0" dirty="0"/>
                        <a:t>EURO STOXX </a:t>
                      </a:r>
                      <a:r>
                        <a:rPr lang="de-DE" sz="1000" b="0" i="0" kern="1200" dirty="0">
                          <a:solidFill>
                            <a:srgbClr val="1C1854"/>
                          </a:solidFill>
                          <a:latin typeface="+mn-lt"/>
                          <a:ea typeface="+mn-ea"/>
                          <a:cs typeface="+mn-cs"/>
                        </a:rPr>
                        <a:t>50</a:t>
                      </a:r>
                      <a:r>
                        <a:rPr lang="en-GB" sz="1000" dirty="0">
                          <a:latin typeface="Calibri" panose="020F0502020204030204" pitchFamily="34" charset="0"/>
                        </a:rPr>
                        <a:t>® </a:t>
                      </a:r>
                      <a:r>
                        <a:rPr lang="en-US" sz="1000" noProof="0" dirty="0"/>
                        <a:t> </a:t>
                      </a:r>
                      <a:r>
                        <a:rPr lang="en-US" sz="1000" kern="1200" noProof="0" dirty="0"/>
                        <a:t>Index (SX5E)</a:t>
                      </a:r>
                      <a:endParaRPr lang="en-US" sz="1000" b="0" i="0" kern="1200" noProof="0" dirty="0">
                        <a:solidFill>
                          <a:srgbClr val="1C1854"/>
                        </a:solidFill>
                        <a:latin typeface="+mn-lt"/>
                        <a:ea typeface="+mn-ea"/>
                        <a:cs typeface="+mn-cs"/>
                      </a:endParaRPr>
                    </a:p>
                  </a:txBody>
                  <a:tcPr marL="90000" marR="90000" marT="0" marB="0" anchor="ctr" horzOverflow="overflow">
                    <a:lnL>
                      <a:noFill/>
                    </a:lnL>
                    <a:lnR w="12700" cap="flat" cmpd="sng" algn="ctr">
                      <a:solidFill>
                        <a:schemeClr val="bg1"/>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solidFill>
                        <a:schemeClr val="bg1"/>
                      </a:solidFill>
                      <a:prstDash val="solid"/>
                      <a:round/>
                      <a:headEnd type="none" w="med" len="med"/>
                      <a:tailEnd type="none" w="med" len="med"/>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944865922"/>
                  </a:ext>
                </a:extLst>
              </a:tr>
              <a:tr h="235381">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pPr>
                      <a:r>
                        <a:rPr kumimoji="0" lang="en-US" sz="1000" b="1" u="none" strike="noStrike" cap="none" normalizeH="0" baseline="0" noProof="0" dirty="0">
                          <a:ln>
                            <a:noFill/>
                          </a:ln>
                          <a:solidFill>
                            <a:schemeClr val="bg1"/>
                          </a:solidFill>
                          <a:effectLst/>
                        </a:rPr>
                        <a:t>Index Type</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noProof="0" dirty="0"/>
                        <a:t>Price Index</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pPr>
                      <a:endParaRPr kumimoji="0" lang="en-US" sz="1000" b="0" i="0" u="none" strike="noStrike" cap="none" normalizeH="0" baseline="0" noProof="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25022502"/>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Contract Value</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noProof="0" dirty="0"/>
                        <a:t>EUR 10 per index point</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583945350"/>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Tick Value</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noProof="0" dirty="0"/>
                        <a:t>EUR 1</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3013960"/>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a:ln>
                            <a:noFill/>
                          </a:ln>
                          <a:solidFill>
                            <a:schemeClr val="bg1"/>
                          </a:solidFill>
                          <a:effectLst/>
                        </a:rPr>
                        <a:t>Price Quotation</a:t>
                      </a:r>
                      <a:endParaRPr kumimoji="0" lang="en-US" sz="1000" b="1" i="0" u="none" strike="noStrike" cap="none" normalizeH="0" baseline="0" noProof="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noProof="0" dirty="0"/>
                        <a:t>In points with one decimal place</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w="12700" cap="flat" cmpd="sng" algn="ctr">
                      <a:solidFill>
                        <a:schemeClr val="bg1"/>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solidFill>
                        <a:schemeClr val="bg1"/>
                      </a:solidFill>
                      <a:prstDash val="solid"/>
                      <a:round/>
                      <a:headEnd type="none" w="med" len="med"/>
                      <a:tailEnd type="none" w="med" len="med"/>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158578666"/>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Minimum Price Change</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noProof="0" dirty="0"/>
                        <a:t>0.1 index points</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pPr>
                      <a:endParaRPr kumimoji="0" lang="en-US" sz="1000" b="0" i="0" u="none" strike="noStrike" cap="none" normalizeH="0" baseline="0" noProof="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16853752"/>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Contract Months</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Up to 9 years &amp; 11 years</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w="12700" cap="flat" cmpd="sng" algn="ctr">
                      <a:solidFill>
                        <a:schemeClr val="bg1"/>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kern="1200" cap="none" normalizeH="0" baseline="0" noProof="0" dirty="0">
                          <a:ln>
                            <a:noFill/>
                          </a:ln>
                          <a:effectLst/>
                        </a:rPr>
                        <a:t>Up to 3 </a:t>
                      </a:r>
                      <a:r>
                        <a:rPr kumimoji="0" lang="en-US" sz="1000" u="none" strike="noStrike" kern="1200" cap="none" normalizeH="0" baseline="0" noProof="0" dirty="0" err="1">
                          <a:ln>
                            <a:noFill/>
                          </a:ln>
                          <a:effectLst/>
                        </a:rPr>
                        <a:t>calender</a:t>
                      </a:r>
                      <a:r>
                        <a:rPr kumimoji="0" lang="en-US" sz="1000" u="none" strike="noStrike" kern="1200" cap="none" normalizeH="0" baseline="0" noProof="0" dirty="0">
                          <a:ln>
                            <a:noFill/>
                          </a:ln>
                          <a:effectLst/>
                        </a:rPr>
                        <a:t> months</a:t>
                      </a:r>
                      <a:endParaRPr kumimoji="0" lang="en-US" sz="1000" b="0" i="0" u="none" strike="noStrike" kern="1200" cap="none" normalizeH="0" baseline="0" noProof="0" dirty="0">
                        <a:ln>
                          <a:noFill/>
                        </a:ln>
                        <a:solidFill>
                          <a:srgbClr val="1C1854"/>
                        </a:solidFill>
                        <a:effectLst/>
                        <a:latin typeface="+mn-lt"/>
                        <a:ea typeface="+mn-ea"/>
                        <a:cs typeface="+mn-cs"/>
                      </a:endParaRPr>
                    </a:p>
                  </a:txBody>
                  <a:tcPr marL="90000" marR="90000" marT="0" marB="0" anchor="ctr" horzOverflow="overflow">
                    <a:lnL w="12700" cap="flat" cmpd="sng" algn="ctr">
                      <a:solidFill>
                        <a:schemeClr val="bg1"/>
                      </a:solidFill>
                      <a:prstDash val="solid"/>
                      <a:round/>
                      <a:headEnd type="none" w="med" len="med"/>
                      <a:tailEnd type="none" w="med" len="med"/>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kern="1200" cap="none" normalizeH="0" baseline="0" noProof="0" dirty="0">
                          <a:ln>
                            <a:noFill/>
                          </a:ln>
                          <a:effectLst/>
                        </a:rPr>
                        <a:t>Up to 4 weeks</a:t>
                      </a:r>
                      <a:endParaRPr kumimoji="0" lang="en-US" sz="1000" b="0" i="0" u="none" strike="noStrike" kern="1200" cap="none" normalizeH="0" baseline="0" noProof="0" dirty="0">
                        <a:ln>
                          <a:noFill/>
                        </a:ln>
                        <a:solidFill>
                          <a:srgbClr val="1C1854"/>
                        </a:solidFill>
                        <a:effectLst/>
                        <a:latin typeface="+mn-lt"/>
                        <a:ea typeface="+mn-ea"/>
                        <a:cs typeface="+mn-cs"/>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591812925"/>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Settlement</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Cash settlement, payable on the first exchange day following the final settlement day</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1789024995"/>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Final Settlement Price</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kern="1200" cap="none" normalizeH="0" baseline="0" noProof="0" dirty="0">
                          <a:ln>
                            <a:noFill/>
                          </a:ln>
                          <a:effectLst/>
                        </a:rPr>
                        <a:t>Based on the average of the respective </a:t>
                      </a:r>
                      <a:r>
                        <a:rPr kumimoji="0" lang="de-DE" sz="1000" b="0" i="0" u="none" strike="noStrike" kern="1200" cap="none" normalizeH="0" baseline="0" dirty="0">
                          <a:ln>
                            <a:noFill/>
                          </a:ln>
                          <a:solidFill>
                            <a:srgbClr val="1C1854"/>
                          </a:solidFill>
                          <a:effectLst/>
                          <a:latin typeface="Arial" charset="0"/>
                          <a:ea typeface="+mn-ea"/>
                          <a:cs typeface="+mn-cs"/>
                        </a:rPr>
                        <a:t>STOXX</a:t>
                      </a:r>
                      <a:r>
                        <a:rPr lang="en-GB" sz="1000" dirty="0">
                          <a:latin typeface="Calibri" panose="020F0502020204030204" pitchFamily="34" charset="0"/>
                        </a:rPr>
                        <a:t>®</a:t>
                      </a:r>
                      <a:r>
                        <a:rPr kumimoji="0" lang="de-DE" sz="1000" b="0" i="0" u="none" strike="noStrike" kern="1200" cap="none" normalizeH="0" baseline="0" dirty="0">
                          <a:ln>
                            <a:noFill/>
                          </a:ln>
                          <a:solidFill>
                            <a:srgbClr val="1C1854"/>
                          </a:solidFill>
                          <a:effectLst/>
                          <a:latin typeface="Arial" charset="0"/>
                          <a:ea typeface="+mn-ea"/>
                          <a:cs typeface="+mn-cs"/>
                        </a:rPr>
                        <a:t> </a:t>
                      </a:r>
                      <a:r>
                        <a:rPr kumimoji="0" lang="en-US" sz="1000" u="none" strike="noStrike" kern="1200" cap="none" normalizeH="0" baseline="0" noProof="0" dirty="0">
                          <a:ln>
                            <a:noFill/>
                          </a:ln>
                          <a:effectLst/>
                        </a:rPr>
                        <a:t> index calculations from 11:50-12:00 CET</a:t>
                      </a:r>
                      <a:endParaRPr kumimoji="0" lang="en-US" sz="1000" b="0" i="0" u="none" strike="noStrike" kern="1200" cap="none" normalizeH="0" baseline="0" noProof="0" dirty="0">
                        <a:ln>
                          <a:noFill/>
                        </a:ln>
                        <a:solidFill>
                          <a:srgbClr val="1C1854"/>
                        </a:solidFill>
                        <a:effectLst/>
                        <a:latin typeface="Arial" charset="0"/>
                        <a:ea typeface="+mn-ea"/>
                        <a:cs typeface="+mn-cs"/>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2973371790"/>
                  </a:ext>
                </a:extLst>
              </a:tr>
              <a:tr h="35976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Last Trading Day/ Expiration Day and Final Settlement Day</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a:ln>
                            <a:noFill/>
                          </a:ln>
                          <a:effectLst/>
                        </a:rPr>
                        <a:t>3rd Friday of each expiration month</a:t>
                      </a:r>
                      <a:endParaRPr kumimoji="0" lang="en-US" sz="1000" b="0" i="0" u="none" strike="noStrike" cap="none" normalizeH="0" baseline="0" noProof="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Last day of each expiration month</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Friday of expiry week (1,2,4)</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93763478"/>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Continuous/ TES</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08:50-17:30 CET</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828456738"/>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Flexible Contracts</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a:ln>
                            <a:noFill/>
                          </a:ln>
                          <a:effectLst/>
                        </a:rPr>
                        <a:t>Available</a:t>
                      </a:r>
                      <a:endParaRPr kumimoji="0" lang="en-US" sz="1000" b="0" i="0" u="none" strike="noStrike" cap="none" normalizeH="0" baseline="0" noProof="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Not Available</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Not Available</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9784100"/>
                  </a:ext>
                </a:extLst>
              </a:tr>
              <a:tr h="23538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Min. Block Trade Size</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1,000 contracts</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12242347"/>
                  </a:ext>
                </a:extLst>
              </a:tr>
              <a:tr h="48719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Bloomberg</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a:noFill/>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a:ln>
                            <a:noFill/>
                          </a:ln>
                          <a:effectLst/>
                        </a:rPr>
                        <a:t>SX5E Index OMON</a:t>
                      </a:r>
                      <a:endParaRPr kumimoji="0" lang="en-US" sz="1000" b="0" i="0" u="none" strike="noStrike" cap="none" normalizeH="0" baseline="0" noProof="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rPr>
                        <a:t>SX5EM Index OMON</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r>
                        <a:rPr lang="en-US" sz="1000" noProof="0" dirty="0"/>
                        <a:t>OES1: WSX5EA Index OMON</a:t>
                      </a:r>
                    </a:p>
                    <a:p>
                      <a:r>
                        <a:rPr lang="en-US" sz="1000" noProof="0" dirty="0"/>
                        <a:t>OES2: WSX5EB Index OMON</a:t>
                      </a:r>
                    </a:p>
                    <a:p>
                      <a:r>
                        <a:rPr lang="en-US" sz="1000" noProof="0" dirty="0"/>
                        <a:t>OES4: WSX5ED Index OMON</a:t>
                      </a:r>
                      <a:endParaRPr lang="en-US" sz="1000" b="0" noProof="0" dirty="0"/>
                    </a:p>
                  </a:txBody>
                  <a:tcPr marL="90000" marR="90000" marT="0" marB="0" anchor="ctr" horzOverflow="overflow">
                    <a:lnL>
                      <a:noFill/>
                    </a:lnL>
                    <a:lnR>
                      <a:noFill/>
                    </a:lnR>
                    <a:lnT w="6350" cap="flat" cmpd="sng" algn="ctr">
                      <a:solidFill>
                        <a:srgbClr val="DCDCDC"/>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4193363465"/>
                  </a:ext>
                </a:extLst>
              </a:tr>
            </a:tbl>
          </a:graphicData>
        </a:graphic>
      </p:graphicFrame>
    </p:spTree>
    <p:extLst>
      <p:ext uri="{BB962C8B-B14F-4D97-AF65-F5344CB8AC3E}">
        <p14:creationId xmlns:p14="http://schemas.microsoft.com/office/powerpoint/2010/main" val="740408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8A2AA4A4-DC39-4ECD-A38F-541F9F19D986}"/>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578"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8A2AA4A4-DC39-4ECD-A38F-541F9F19D98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91C6D9EF-8352-4F38-9752-6EEE312146B4}"/>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3800" b="1" dirty="0">
              <a:latin typeface="Arial" panose="020B0604020202020204" pitchFamily="34" charset="0"/>
              <a:ea typeface="+mj-ea"/>
              <a:cs typeface="+mj-cs"/>
              <a:sym typeface="Arial" panose="020B0604020202020204" pitchFamily="34" charset="0"/>
            </a:endParaRPr>
          </a:p>
        </p:txBody>
      </p:sp>
      <p:sp>
        <p:nvSpPr>
          <p:cNvPr id="3" name="Textplatzhalter 2">
            <a:extLst>
              <a:ext uri="{FF2B5EF4-FFF2-40B4-BE49-F238E27FC236}">
                <a16:creationId xmlns:a16="http://schemas.microsoft.com/office/drawing/2014/main" id="{646B512E-EA21-4D4D-B98D-2464B8327D42}"/>
              </a:ext>
            </a:extLst>
          </p:cNvPr>
          <p:cNvSpPr>
            <a:spLocks noGrp="1"/>
          </p:cNvSpPr>
          <p:nvPr>
            <p:ph type="body" sz="quarter" idx="10"/>
          </p:nvPr>
        </p:nvSpPr>
        <p:spPr/>
        <p:txBody>
          <a:bodyPr/>
          <a:lstStyle/>
          <a:p>
            <a:r>
              <a:rPr lang="en-GB" dirty="0"/>
              <a:t>3</a:t>
            </a:r>
            <a:endParaRPr lang="en-US" dirty="0"/>
          </a:p>
        </p:txBody>
      </p:sp>
      <p:sp>
        <p:nvSpPr>
          <p:cNvPr id="4" name="Date Placeholder 3">
            <a:extLst>
              <a:ext uri="{FF2B5EF4-FFF2-40B4-BE49-F238E27FC236}">
                <a16:creationId xmlns:a16="http://schemas.microsoft.com/office/drawing/2014/main" id="{D6CDBC47-7902-41BB-B360-D8CCCF552644}"/>
              </a:ext>
            </a:extLst>
          </p:cNvPr>
          <p:cNvSpPr>
            <a:spLocks noGrp="1"/>
          </p:cNvSpPr>
          <p:nvPr>
            <p:ph type="dt" sz="half" idx="11"/>
          </p:nvPr>
        </p:nvSpPr>
        <p:spPr/>
        <p:txBody>
          <a:bodyPr/>
          <a:lstStyle/>
          <a:p>
            <a:fld id="{514DF755-4F2D-4B03-8247-CECF5D260416}"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6247D215-B53A-4778-90F9-289E13E031A4}"/>
              </a:ext>
            </a:extLst>
          </p:cNvPr>
          <p:cNvSpPr>
            <a:spLocks noGrp="1"/>
          </p:cNvSpPr>
          <p:nvPr>
            <p:ph type="sldNum" sz="quarter" idx="12"/>
          </p:nvPr>
        </p:nvSpPr>
        <p:spPr/>
        <p:txBody>
          <a:bodyPr/>
          <a:lstStyle/>
          <a:p>
            <a:fld id="{62CB3E74-FC4B-418A-B5F6-72ED80208EB2}" type="slidenum">
              <a:rPr lang="en-US" noProof="0" smtClean="0"/>
              <a:pPr/>
              <a:t>14</a:t>
            </a:fld>
            <a:endParaRPr lang="en-US" noProof="0"/>
          </a:p>
        </p:txBody>
      </p:sp>
      <p:sp>
        <p:nvSpPr>
          <p:cNvPr id="9" name="Titel 8">
            <a:extLst>
              <a:ext uri="{FF2B5EF4-FFF2-40B4-BE49-F238E27FC236}">
                <a16:creationId xmlns:a16="http://schemas.microsoft.com/office/drawing/2014/main" id="{57E54BDE-A5AA-4849-A7AF-41BDC3448E4E}"/>
              </a:ext>
            </a:extLst>
          </p:cNvPr>
          <p:cNvSpPr>
            <a:spLocks noGrp="1"/>
          </p:cNvSpPr>
          <p:nvPr>
            <p:ph type="title"/>
          </p:nvPr>
        </p:nvSpPr>
        <p:spPr bwMode="black"/>
        <p:txBody>
          <a:bodyPr/>
          <a:lstStyle/>
          <a:p>
            <a:r>
              <a:rPr lang="de-DE" dirty="0" err="1"/>
              <a:t>Sector</a:t>
            </a:r>
            <a:r>
              <a:rPr lang="de-DE" dirty="0"/>
              <a:t> Indices</a:t>
            </a:r>
          </a:p>
        </p:txBody>
      </p:sp>
    </p:spTree>
    <p:extLst>
      <p:ext uri="{BB962C8B-B14F-4D97-AF65-F5344CB8AC3E}">
        <p14:creationId xmlns:p14="http://schemas.microsoft.com/office/powerpoint/2010/main" val="1655750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F349703-D70F-4BF6-AF3B-9DC45B6439A5}"/>
              </a:ext>
            </a:extLst>
          </p:cNvPr>
          <p:cNvSpPr>
            <a:spLocks noGrp="1"/>
          </p:cNvSpPr>
          <p:nvPr>
            <p:ph type="dt" sz="half" idx="18"/>
          </p:nvPr>
        </p:nvSpPr>
        <p:spPr/>
        <p:txBody>
          <a:bodyPr/>
          <a:lstStyle/>
          <a:p>
            <a:fld id="{BEE86774-BB48-4F41-9922-981A73EFBEF7}"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283D8357-96E8-4516-9662-DE7AB2DD17BA}"/>
              </a:ext>
            </a:extLst>
          </p:cNvPr>
          <p:cNvSpPr>
            <a:spLocks noGrp="1"/>
          </p:cNvSpPr>
          <p:nvPr>
            <p:ph type="sldNum" sz="quarter" idx="19"/>
          </p:nvPr>
        </p:nvSpPr>
        <p:spPr/>
        <p:txBody>
          <a:bodyPr/>
          <a:lstStyle/>
          <a:p>
            <a:fld id="{62CB3E74-FC4B-418A-B5F6-72ED80208EB2}" type="slidenum">
              <a:rPr lang="en-US" noProof="0" smtClean="0"/>
              <a:pPr/>
              <a:t>15</a:t>
            </a:fld>
            <a:endParaRPr lang="en-US" noProof="0"/>
          </a:p>
        </p:txBody>
      </p:sp>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02"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3000" b="1" dirty="0" err="1">
              <a:latin typeface="Arial" panose="020B0604020202020204" pitchFamily="34" charset="0"/>
              <a:ea typeface="+mj-ea"/>
              <a:cs typeface="+mj-cs"/>
              <a:sym typeface="Arial" panose="020B0604020202020204" pitchFamily="34" charset="0"/>
            </a:endParaRPr>
          </a:p>
        </p:txBody>
      </p:sp>
      <p:sp>
        <p:nvSpPr>
          <p:cNvPr id="11" name="Titel 10">
            <a:extLst>
              <a:ext uri="{FF2B5EF4-FFF2-40B4-BE49-F238E27FC236}">
                <a16:creationId xmlns:a16="http://schemas.microsoft.com/office/drawing/2014/main" id="{C9D7EB1C-8C05-4B19-8AC0-0F31ECCEE36E}"/>
              </a:ext>
            </a:extLst>
          </p:cNvPr>
          <p:cNvSpPr>
            <a:spLocks noGrp="1"/>
          </p:cNvSpPr>
          <p:nvPr>
            <p:ph type="title"/>
          </p:nvPr>
        </p:nvSpPr>
        <p:spPr/>
        <p:txBody>
          <a:bodyPr/>
          <a:lstStyle/>
          <a:p>
            <a:r>
              <a:rPr lang="en-GB" dirty="0"/>
              <a:t>Eurex Exchange – the leading exchange for sector derivatives (1/3)</a:t>
            </a:r>
            <a:endParaRPr lang="de-DE" dirty="0"/>
          </a:p>
        </p:txBody>
      </p:sp>
      <p:graphicFrame>
        <p:nvGraphicFramePr>
          <p:cNvPr id="14" name="Chart 11">
            <a:extLst>
              <a:ext uri="{FF2B5EF4-FFF2-40B4-BE49-F238E27FC236}">
                <a16:creationId xmlns:a16="http://schemas.microsoft.com/office/drawing/2014/main" id="{421D36FD-57CE-49B9-BAE6-2EDB5B291CCA}"/>
              </a:ext>
            </a:extLst>
          </p:cNvPr>
          <p:cNvGraphicFramePr>
            <a:graphicFrameLocks/>
          </p:cNvGraphicFramePr>
          <p:nvPr>
            <p:extLst>
              <p:ext uri="{D42A27DB-BD31-4B8C-83A1-F6EECF244321}">
                <p14:modId xmlns:p14="http://schemas.microsoft.com/office/powerpoint/2010/main" val="3600454705"/>
              </p:ext>
            </p:extLst>
          </p:nvPr>
        </p:nvGraphicFramePr>
        <p:xfrm>
          <a:off x="443372" y="1700214"/>
          <a:ext cx="11521280" cy="4429124"/>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170766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F349703-D70F-4BF6-AF3B-9DC45B6439A5}"/>
              </a:ext>
            </a:extLst>
          </p:cNvPr>
          <p:cNvSpPr>
            <a:spLocks noGrp="1"/>
          </p:cNvSpPr>
          <p:nvPr>
            <p:ph type="dt" sz="half" idx="18"/>
          </p:nvPr>
        </p:nvSpPr>
        <p:spPr/>
        <p:txBody>
          <a:bodyPr/>
          <a:lstStyle/>
          <a:p>
            <a:fld id="{BEE86774-BB48-4F41-9922-981A73EFBEF7}"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283D8357-96E8-4516-9662-DE7AB2DD17BA}"/>
              </a:ext>
            </a:extLst>
          </p:cNvPr>
          <p:cNvSpPr>
            <a:spLocks noGrp="1"/>
          </p:cNvSpPr>
          <p:nvPr>
            <p:ph type="sldNum" sz="quarter" idx="19"/>
          </p:nvPr>
        </p:nvSpPr>
        <p:spPr/>
        <p:txBody>
          <a:bodyPr/>
          <a:lstStyle/>
          <a:p>
            <a:fld id="{62CB3E74-FC4B-418A-B5F6-72ED80208EB2}" type="slidenum">
              <a:rPr lang="en-US" noProof="0" smtClean="0"/>
              <a:pPr/>
              <a:t>16</a:t>
            </a:fld>
            <a:endParaRPr lang="en-US" noProof="0"/>
          </a:p>
        </p:txBody>
      </p:sp>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6626"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3000" b="1" dirty="0" err="1">
              <a:latin typeface="Arial" panose="020B0604020202020204" pitchFamily="34" charset="0"/>
              <a:ea typeface="+mj-ea"/>
              <a:cs typeface="+mj-cs"/>
              <a:sym typeface="Arial" panose="020B0604020202020204" pitchFamily="34" charset="0"/>
            </a:endParaRPr>
          </a:p>
        </p:txBody>
      </p:sp>
      <p:sp>
        <p:nvSpPr>
          <p:cNvPr id="11" name="Titel 10">
            <a:extLst>
              <a:ext uri="{FF2B5EF4-FFF2-40B4-BE49-F238E27FC236}">
                <a16:creationId xmlns:a16="http://schemas.microsoft.com/office/drawing/2014/main" id="{C9D7EB1C-8C05-4B19-8AC0-0F31ECCEE36E}"/>
              </a:ext>
            </a:extLst>
          </p:cNvPr>
          <p:cNvSpPr>
            <a:spLocks noGrp="1"/>
          </p:cNvSpPr>
          <p:nvPr>
            <p:ph type="title"/>
          </p:nvPr>
        </p:nvSpPr>
        <p:spPr/>
        <p:txBody>
          <a:bodyPr/>
          <a:lstStyle/>
          <a:p>
            <a:r>
              <a:rPr lang="en-GB" dirty="0"/>
              <a:t>Eurex Exchange – the leading exchange for sector derivatives (2/3)</a:t>
            </a:r>
            <a:endParaRPr lang="de-DE" dirty="0"/>
          </a:p>
        </p:txBody>
      </p:sp>
      <p:graphicFrame>
        <p:nvGraphicFramePr>
          <p:cNvPr id="10" name="Chart 9">
            <a:extLst>
              <a:ext uri="{FF2B5EF4-FFF2-40B4-BE49-F238E27FC236}">
                <a16:creationId xmlns:a16="http://schemas.microsoft.com/office/drawing/2014/main" id="{C932963B-6A66-42DB-80D5-5CAC4EF93969}"/>
              </a:ext>
            </a:extLst>
          </p:cNvPr>
          <p:cNvGraphicFramePr>
            <a:graphicFrameLocks/>
          </p:cNvGraphicFramePr>
          <p:nvPr>
            <p:extLst>
              <p:ext uri="{D42A27DB-BD31-4B8C-83A1-F6EECF244321}">
                <p14:modId xmlns:p14="http://schemas.microsoft.com/office/powerpoint/2010/main" val="2915584103"/>
              </p:ext>
            </p:extLst>
          </p:nvPr>
        </p:nvGraphicFramePr>
        <p:xfrm>
          <a:off x="263353" y="1916113"/>
          <a:ext cx="11341274" cy="4213225"/>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474509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F349703-D70F-4BF6-AF3B-9DC45B6439A5}"/>
              </a:ext>
            </a:extLst>
          </p:cNvPr>
          <p:cNvSpPr>
            <a:spLocks noGrp="1"/>
          </p:cNvSpPr>
          <p:nvPr>
            <p:ph type="dt" sz="half" idx="18"/>
          </p:nvPr>
        </p:nvSpPr>
        <p:spPr/>
        <p:txBody>
          <a:bodyPr/>
          <a:lstStyle/>
          <a:p>
            <a:fld id="{BEE86774-BB48-4F41-9922-981A73EFBEF7}"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283D8357-96E8-4516-9662-DE7AB2DD17BA}"/>
              </a:ext>
            </a:extLst>
          </p:cNvPr>
          <p:cNvSpPr>
            <a:spLocks noGrp="1"/>
          </p:cNvSpPr>
          <p:nvPr>
            <p:ph type="sldNum" sz="quarter" idx="19"/>
          </p:nvPr>
        </p:nvSpPr>
        <p:spPr/>
        <p:txBody>
          <a:bodyPr/>
          <a:lstStyle/>
          <a:p>
            <a:fld id="{62CB3E74-FC4B-418A-B5F6-72ED80208EB2}" type="slidenum">
              <a:rPr lang="en-US" noProof="0" smtClean="0"/>
              <a:pPr/>
              <a:t>17</a:t>
            </a:fld>
            <a:endParaRPr lang="en-US" noProof="0"/>
          </a:p>
        </p:txBody>
      </p:sp>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7650"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3000" b="1" dirty="0" err="1">
              <a:latin typeface="Arial" panose="020B0604020202020204" pitchFamily="34" charset="0"/>
              <a:ea typeface="+mj-ea"/>
              <a:cs typeface="+mj-cs"/>
              <a:sym typeface="Arial" panose="020B0604020202020204" pitchFamily="34" charset="0"/>
            </a:endParaRPr>
          </a:p>
        </p:txBody>
      </p:sp>
      <p:sp>
        <p:nvSpPr>
          <p:cNvPr id="11" name="Titel 10">
            <a:extLst>
              <a:ext uri="{FF2B5EF4-FFF2-40B4-BE49-F238E27FC236}">
                <a16:creationId xmlns:a16="http://schemas.microsoft.com/office/drawing/2014/main" id="{C9D7EB1C-8C05-4B19-8AC0-0F31ECCEE36E}"/>
              </a:ext>
            </a:extLst>
          </p:cNvPr>
          <p:cNvSpPr>
            <a:spLocks noGrp="1"/>
          </p:cNvSpPr>
          <p:nvPr>
            <p:ph type="title"/>
          </p:nvPr>
        </p:nvSpPr>
        <p:spPr/>
        <p:txBody>
          <a:bodyPr/>
          <a:lstStyle/>
          <a:p>
            <a:r>
              <a:rPr lang="en-GB" dirty="0"/>
              <a:t>Eurex Exchange – the leading exchange for sector derivatives (3/3)</a:t>
            </a:r>
            <a:endParaRPr lang="de-DE" dirty="0"/>
          </a:p>
        </p:txBody>
      </p:sp>
      <p:sp>
        <p:nvSpPr>
          <p:cNvPr id="12" name="Inhaltsplatzhalter 13">
            <a:extLst>
              <a:ext uri="{FF2B5EF4-FFF2-40B4-BE49-F238E27FC236}">
                <a16:creationId xmlns:a16="http://schemas.microsoft.com/office/drawing/2014/main" id="{51FE4394-EE74-4FA5-BBE9-315401D5C75B}"/>
              </a:ext>
            </a:extLst>
          </p:cNvPr>
          <p:cNvSpPr>
            <a:spLocks noGrp="1"/>
          </p:cNvSpPr>
          <p:nvPr>
            <p:ph sz="quarter" idx="16"/>
          </p:nvPr>
        </p:nvSpPr>
        <p:spPr>
          <a:xfrm>
            <a:off x="587375" y="1700213"/>
            <a:ext cx="5400675" cy="4429125"/>
          </a:xfrm>
        </p:spPr>
        <p:txBody>
          <a:bodyPr/>
          <a:lstStyle/>
          <a:p>
            <a:pPr marL="285750" indent="-285750">
              <a:buFont typeface="Wingdings" panose="05000000000000000000" pitchFamily="2" charset="2"/>
              <a:buChar char="§"/>
            </a:pPr>
            <a:r>
              <a:rPr lang="en-US" sz="1600" dirty="0"/>
              <a:t>Introduced in 2001, Eurex Exchange has continued to expand the range of EURO STOXX 50® and STOXX® Europe 600 sector derivatives. In doing so, Eurex Exchange has become the leading global exchange for sector based products.</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A testament to their growing popularity, over 90 million sector index futures and options were traded on Eurex Exchange in 2018, a 25% increase in volume year on year. 2019 also exceeded our expectations with more than 100 million contracts. March 2018 was a record month for EURO STOXX® sector index futures for contracts traded, with 9.6 million.</a:t>
            </a:r>
          </a:p>
          <a:p>
            <a:endParaRPr lang="en-US" sz="1600" dirty="0"/>
          </a:p>
        </p:txBody>
      </p:sp>
      <p:sp>
        <p:nvSpPr>
          <p:cNvPr id="13" name="Inhaltsplatzhalter 14">
            <a:extLst>
              <a:ext uri="{FF2B5EF4-FFF2-40B4-BE49-F238E27FC236}">
                <a16:creationId xmlns:a16="http://schemas.microsoft.com/office/drawing/2014/main" id="{A1669249-EC7E-4C25-BE52-EFE70EDB6160}"/>
              </a:ext>
            </a:extLst>
          </p:cNvPr>
          <p:cNvSpPr>
            <a:spLocks noGrp="1"/>
          </p:cNvSpPr>
          <p:nvPr>
            <p:ph sz="quarter" idx="17"/>
          </p:nvPr>
        </p:nvSpPr>
        <p:spPr>
          <a:xfrm>
            <a:off x="6203950" y="1700213"/>
            <a:ext cx="5400675" cy="4429125"/>
          </a:xfrm>
        </p:spPr>
        <p:txBody>
          <a:bodyPr/>
          <a:lstStyle/>
          <a:p>
            <a:pPr marL="285750" indent="-285750">
              <a:buFont typeface="Wingdings" panose="05000000000000000000" pitchFamily="2" charset="2"/>
              <a:buChar char="§"/>
            </a:pPr>
            <a:r>
              <a:rPr lang="en-US" sz="1600" dirty="0"/>
              <a:t>In recent months, EURO STOXX® Banks options market (OESB) saw a gradual shift from off-screen to on-screen.  OESB reached a daily record with over 1 million contracts in 2018, 2019 and also 2020 various times. In March 2020 we saw another record volume. </a:t>
            </a:r>
          </a:p>
          <a:p>
            <a:endParaRPr lang="en-US" sz="1600" dirty="0"/>
          </a:p>
        </p:txBody>
      </p:sp>
    </p:spTree>
    <p:extLst>
      <p:ext uri="{BB962C8B-B14F-4D97-AF65-F5344CB8AC3E}">
        <p14:creationId xmlns:p14="http://schemas.microsoft.com/office/powerpoint/2010/main" val="23191912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372736C-421C-4929-83CF-2C93F7E1EF6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8674"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372736C-421C-4929-83CF-2C93F7E1EF6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B11B9E9F-C98A-4D36-A1E8-5EE26BF22F7F}"/>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3800" b="1" dirty="0">
              <a:latin typeface="Arial" panose="020B0604020202020204" pitchFamily="34" charset="0"/>
              <a:ea typeface="+mj-ea"/>
              <a:cs typeface="+mj-cs"/>
              <a:sym typeface="Arial" panose="020B0604020202020204" pitchFamily="34" charset="0"/>
            </a:endParaRPr>
          </a:p>
        </p:txBody>
      </p:sp>
      <p:sp>
        <p:nvSpPr>
          <p:cNvPr id="3" name="Textplatzhalter 2">
            <a:extLst>
              <a:ext uri="{FF2B5EF4-FFF2-40B4-BE49-F238E27FC236}">
                <a16:creationId xmlns:a16="http://schemas.microsoft.com/office/drawing/2014/main" id="{646B512E-EA21-4D4D-B98D-2464B8327D42}"/>
              </a:ext>
            </a:extLst>
          </p:cNvPr>
          <p:cNvSpPr>
            <a:spLocks noGrp="1"/>
          </p:cNvSpPr>
          <p:nvPr>
            <p:ph type="body" sz="quarter" idx="10"/>
          </p:nvPr>
        </p:nvSpPr>
        <p:spPr/>
        <p:txBody>
          <a:bodyPr/>
          <a:lstStyle/>
          <a:p>
            <a:r>
              <a:rPr lang="en-US"/>
              <a:t>4</a:t>
            </a:r>
          </a:p>
        </p:txBody>
      </p:sp>
      <p:sp>
        <p:nvSpPr>
          <p:cNvPr id="4" name="Date Placeholder 3">
            <a:extLst>
              <a:ext uri="{FF2B5EF4-FFF2-40B4-BE49-F238E27FC236}">
                <a16:creationId xmlns:a16="http://schemas.microsoft.com/office/drawing/2014/main" id="{63B0F77C-BAA3-42EE-A204-647924FA4F2D}"/>
              </a:ext>
            </a:extLst>
          </p:cNvPr>
          <p:cNvSpPr>
            <a:spLocks noGrp="1"/>
          </p:cNvSpPr>
          <p:nvPr>
            <p:ph type="dt" sz="half" idx="11"/>
          </p:nvPr>
        </p:nvSpPr>
        <p:spPr/>
        <p:txBody>
          <a:bodyPr/>
          <a:lstStyle/>
          <a:p>
            <a:fld id="{61150A5E-B3B3-4329-A267-663E79D33B94}"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D2F18AB7-6819-46FE-B483-1E2BCEC2D874}"/>
              </a:ext>
            </a:extLst>
          </p:cNvPr>
          <p:cNvSpPr>
            <a:spLocks noGrp="1"/>
          </p:cNvSpPr>
          <p:nvPr>
            <p:ph type="sldNum" sz="quarter" idx="12"/>
          </p:nvPr>
        </p:nvSpPr>
        <p:spPr/>
        <p:txBody>
          <a:bodyPr/>
          <a:lstStyle/>
          <a:p>
            <a:fld id="{62CB3E74-FC4B-418A-B5F6-72ED80208EB2}" type="slidenum">
              <a:rPr lang="en-US" noProof="0" smtClean="0"/>
              <a:pPr/>
              <a:t>18</a:t>
            </a:fld>
            <a:endParaRPr lang="en-US" noProof="0"/>
          </a:p>
        </p:txBody>
      </p:sp>
      <p:sp>
        <p:nvSpPr>
          <p:cNvPr id="9" name="Titel 8">
            <a:extLst>
              <a:ext uri="{FF2B5EF4-FFF2-40B4-BE49-F238E27FC236}">
                <a16:creationId xmlns:a16="http://schemas.microsoft.com/office/drawing/2014/main" id="{35759A74-2B3C-4E62-8E10-CC2CE4565726}"/>
              </a:ext>
            </a:extLst>
          </p:cNvPr>
          <p:cNvSpPr>
            <a:spLocks noGrp="1"/>
          </p:cNvSpPr>
          <p:nvPr>
            <p:ph type="title"/>
          </p:nvPr>
        </p:nvSpPr>
        <p:spPr bwMode="black"/>
        <p:txBody>
          <a:bodyPr/>
          <a:lstStyle/>
          <a:p>
            <a:r>
              <a:rPr lang="de-DE" dirty="0" err="1"/>
              <a:t>Broadbased</a:t>
            </a:r>
            <a:r>
              <a:rPr lang="de-DE" dirty="0"/>
              <a:t> and Size Indices</a:t>
            </a:r>
          </a:p>
        </p:txBody>
      </p:sp>
    </p:spTree>
    <p:extLst>
      <p:ext uri="{BB962C8B-B14F-4D97-AF65-F5344CB8AC3E}">
        <p14:creationId xmlns:p14="http://schemas.microsoft.com/office/powerpoint/2010/main" val="429016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Broadbased</a:t>
            </a:r>
            <a:r>
              <a:rPr lang="en-GB" dirty="0"/>
              <a:t> &amp; Size Indices (1/2)</a:t>
            </a:r>
          </a:p>
        </p:txBody>
      </p:sp>
      <p:sp>
        <p:nvSpPr>
          <p:cNvPr id="7" name="TextBox 6">
            <a:extLst>
              <a:ext uri="{FF2B5EF4-FFF2-40B4-BE49-F238E27FC236}">
                <a16:creationId xmlns:a16="http://schemas.microsoft.com/office/drawing/2014/main" id="{DB32A24F-F714-47E0-BCD9-30A54F3B332F}"/>
              </a:ext>
            </a:extLst>
          </p:cNvPr>
          <p:cNvSpPr txBox="1"/>
          <p:nvPr/>
        </p:nvSpPr>
        <p:spPr>
          <a:xfrm>
            <a:off x="535335" y="827501"/>
            <a:ext cx="8152951" cy="411972"/>
          </a:xfrm>
          <a:prstGeom prst="rect">
            <a:avLst/>
          </a:prstGeom>
          <a:noFill/>
        </p:spPr>
        <p:txBody>
          <a:bodyPr wrap="square" rtlCol="0">
            <a:spAutoFit/>
          </a:bodyPr>
          <a:lstStyle/>
          <a:p>
            <a:r>
              <a:rPr lang="en-GB" sz="2000" dirty="0"/>
              <a:t>STOXX</a:t>
            </a:r>
            <a:r>
              <a:rPr lang="en-GB" sz="2000" dirty="0">
                <a:latin typeface="Calibri" panose="020F0502020204030204" pitchFamily="34" charset="0"/>
              </a:rPr>
              <a:t>®</a:t>
            </a:r>
            <a:r>
              <a:rPr lang="en-GB" sz="2000" dirty="0"/>
              <a:t> Europe 600 – the broader benchmark for Europe </a:t>
            </a:r>
          </a:p>
        </p:txBody>
      </p:sp>
      <p:graphicFrame>
        <p:nvGraphicFramePr>
          <p:cNvPr id="9" name="Chart 8">
            <a:extLst>
              <a:ext uri="{FF2B5EF4-FFF2-40B4-BE49-F238E27FC236}">
                <a16:creationId xmlns:a16="http://schemas.microsoft.com/office/drawing/2014/main" id="{D771786A-600F-4616-B89C-414CDB0470D4}"/>
              </a:ext>
            </a:extLst>
          </p:cNvPr>
          <p:cNvGraphicFramePr>
            <a:graphicFrameLocks/>
          </p:cNvGraphicFramePr>
          <p:nvPr>
            <p:extLst>
              <p:ext uri="{D42A27DB-BD31-4B8C-83A1-F6EECF244321}">
                <p14:modId xmlns:p14="http://schemas.microsoft.com/office/powerpoint/2010/main" val="4159241246"/>
              </p:ext>
            </p:extLst>
          </p:nvPr>
        </p:nvGraphicFramePr>
        <p:xfrm>
          <a:off x="587375" y="1916112"/>
          <a:ext cx="11017250" cy="4213225"/>
        </p:xfrm>
        <a:graphic>
          <a:graphicData uri="http://schemas.openxmlformats.org/drawingml/2006/chart">
            <c:chart xmlns:c="http://schemas.openxmlformats.org/drawingml/2006/chart" xmlns:r="http://schemas.openxmlformats.org/officeDocument/2006/relationships" r:id="rId3"/>
          </a:graphicData>
        </a:graphic>
      </p:graphicFrame>
      <p:sp>
        <p:nvSpPr>
          <p:cNvPr id="6" name="Date Placeholder 5">
            <a:extLst>
              <a:ext uri="{FF2B5EF4-FFF2-40B4-BE49-F238E27FC236}">
                <a16:creationId xmlns:a16="http://schemas.microsoft.com/office/drawing/2014/main" id="{D6A17574-B28F-4FA3-8D19-6D51720CC1ED}"/>
              </a:ext>
            </a:extLst>
          </p:cNvPr>
          <p:cNvSpPr>
            <a:spLocks noGrp="1"/>
          </p:cNvSpPr>
          <p:nvPr>
            <p:ph type="dt" sz="half" idx="10"/>
          </p:nvPr>
        </p:nvSpPr>
        <p:spPr/>
        <p:txBody>
          <a:bodyPr/>
          <a:lstStyle/>
          <a:p>
            <a:fld id="{8BA3D6F7-BCCE-4A3D-82CB-7106CF4E73D2}" type="datetime3">
              <a:rPr lang="en-US" noProof="0" smtClean="0"/>
              <a:t>7 October 2020</a:t>
            </a:fld>
            <a:endParaRPr lang="en-US" noProof="0"/>
          </a:p>
        </p:txBody>
      </p:sp>
      <p:sp>
        <p:nvSpPr>
          <p:cNvPr id="10" name="Slide Number Placeholder 9">
            <a:extLst>
              <a:ext uri="{FF2B5EF4-FFF2-40B4-BE49-F238E27FC236}">
                <a16:creationId xmlns:a16="http://schemas.microsoft.com/office/drawing/2014/main" id="{CB7BE697-1193-4F38-8963-8288E0F1FD0F}"/>
              </a:ext>
            </a:extLst>
          </p:cNvPr>
          <p:cNvSpPr>
            <a:spLocks noGrp="1"/>
          </p:cNvSpPr>
          <p:nvPr>
            <p:ph type="sldNum" sz="quarter" idx="11"/>
          </p:nvPr>
        </p:nvSpPr>
        <p:spPr/>
        <p:txBody>
          <a:bodyPr/>
          <a:lstStyle/>
          <a:p>
            <a:fld id="{62CB3E74-FC4B-418A-B5F6-72ED80208EB2}" type="slidenum">
              <a:rPr lang="en-US" noProof="0" smtClean="0"/>
              <a:pPr/>
              <a:t>19</a:t>
            </a:fld>
            <a:endParaRPr lang="en-US" noProof="0"/>
          </a:p>
        </p:txBody>
      </p:sp>
    </p:spTree>
    <p:extLst>
      <p:ext uri="{BB962C8B-B14F-4D97-AF65-F5344CB8AC3E}">
        <p14:creationId xmlns:p14="http://schemas.microsoft.com/office/powerpoint/2010/main" val="845110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16D5BBA2-B45D-424D-82F6-D951A1994F4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16D5BBA2-B45D-424D-82F6-D951A1994F4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2590B9A1-C248-4D96-83D7-221694CC7B10}"/>
              </a:ext>
            </a:extLst>
          </p:cNvPr>
          <p:cNvSpPr>
            <a:spLocks noGrp="1"/>
          </p:cNvSpPr>
          <p:nvPr>
            <p:ph type="title"/>
          </p:nvPr>
        </p:nvSpPr>
        <p:spPr/>
        <p:txBody>
          <a:bodyPr/>
          <a:lstStyle/>
          <a:p>
            <a:r>
              <a:rPr lang="en-US" dirty="0"/>
              <a:t>Agenda</a:t>
            </a:r>
          </a:p>
        </p:txBody>
      </p:sp>
      <p:graphicFrame>
        <p:nvGraphicFramePr>
          <p:cNvPr id="8" name="Table 8">
            <a:extLst>
              <a:ext uri="{FF2B5EF4-FFF2-40B4-BE49-F238E27FC236}">
                <a16:creationId xmlns:a16="http://schemas.microsoft.com/office/drawing/2014/main" id="{5A76C9E8-CCD2-4315-8246-21867446295E}"/>
              </a:ext>
            </a:extLst>
          </p:cNvPr>
          <p:cNvGraphicFramePr>
            <a:graphicFrameLocks noGrp="1"/>
          </p:cNvGraphicFramePr>
          <p:nvPr>
            <p:ph idx="1"/>
            <p:extLst>
              <p:ext uri="{D42A27DB-BD31-4B8C-83A1-F6EECF244321}">
                <p14:modId xmlns:p14="http://schemas.microsoft.com/office/powerpoint/2010/main" val="3166561942"/>
              </p:ext>
            </p:extLst>
          </p:nvPr>
        </p:nvGraphicFramePr>
        <p:xfrm>
          <a:off x="587375" y="1700213"/>
          <a:ext cx="10620000" cy="4285236"/>
        </p:xfrm>
        <a:graphic>
          <a:graphicData uri="http://schemas.openxmlformats.org/drawingml/2006/table">
            <a:tbl>
              <a:tblPr firstRow="1" bandRow="1">
                <a:tableStyleId>{69E97D87-A029-4C6C-A0FF-1963AD8DBCBE}</a:tableStyleId>
              </a:tblPr>
              <a:tblGrid>
                <a:gridCol w="540000">
                  <a:extLst>
                    <a:ext uri="{9D8B030D-6E8A-4147-A177-3AD203B41FA5}">
                      <a16:colId xmlns:a16="http://schemas.microsoft.com/office/drawing/2014/main" val="1755225502"/>
                    </a:ext>
                  </a:extLst>
                </a:gridCol>
                <a:gridCol w="4500000">
                  <a:extLst>
                    <a:ext uri="{9D8B030D-6E8A-4147-A177-3AD203B41FA5}">
                      <a16:colId xmlns:a16="http://schemas.microsoft.com/office/drawing/2014/main" val="3671298331"/>
                    </a:ext>
                  </a:extLst>
                </a:gridCol>
                <a:gridCol w="540000">
                  <a:extLst>
                    <a:ext uri="{9D8B030D-6E8A-4147-A177-3AD203B41FA5}">
                      <a16:colId xmlns:a16="http://schemas.microsoft.com/office/drawing/2014/main" val="3971555700"/>
                    </a:ext>
                  </a:extLst>
                </a:gridCol>
                <a:gridCol w="540000">
                  <a:extLst>
                    <a:ext uri="{9D8B030D-6E8A-4147-A177-3AD203B41FA5}">
                      <a16:colId xmlns:a16="http://schemas.microsoft.com/office/drawing/2014/main" val="3607753316"/>
                    </a:ext>
                  </a:extLst>
                </a:gridCol>
                <a:gridCol w="4500000">
                  <a:extLst>
                    <a:ext uri="{9D8B030D-6E8A-4147-A177-3AD203B41FA5}">
                      <a16:colId xmlns:a16="http://schemas.microsoft.com/office/drawing/2014/main" val="2725180249"/>
                    </a:ext>
                  </a:extLst>
                </a:gridCol>
              </a:tblGrid>
              <a:tr h="370840">
                <a:tc>
                  <a:txBody>
                    <a:bodyPr/>
                    <a:lstStyle/>
                    <a:p>
                      <a:r>
                        <a:rPr lang="de-DE" sz="3000" b="1" dirty="0">
                          <a:solidFill>
                            <a:schemeClr val="accent2"/>
                          </a:solidFill>
                          <a:latin typeface="+mn-lt"/>
                        </a:rPr>
                        <a:t>1</a:t>
                      </a:r>
                      <a:endParaRPr lang="en-GB" sz="3000" b="1" dirty="0">
                        <a:solidFill>
                          <a:schemeClr val="accent2"/>
                        </a:solidFill>
                        <a:latin typeface="+mn-lt"/>
                      </a:endParaRPr>
                    </a:p>
                  </a:txBody>
                  <a:tcPr>
                    <a:lnL>
                      <a:noFill/>
                    </a:lnL>
                    <a:lnR>
                      <a:noFill/>
                    </a:lnR>
                    <a:lnT>
                      <a:noFill/>
                    </a:lnT>
                    <a:lnB w="6350" cap="flat" cmpd="sng" algn="ctr">
                      <a:noFill/>
                      <a:prstDash val="solid"/>
                    </a:lnB>
                    <a:lnTlToBr>
                      <a:noFill/>
                    </a:lnTlToBr>
                    <a:lnBlToTr>
                      <a:noFill/>
                    </a:lnBlToTr>
                    <a:no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2000" b="0" i="0" kern="1200" dirty="0">
                          <a:solidFill>
                            <a:schemeClr val="tx1"/>
                          </a:solidFill>
                          <a:latin typeface="+mj-lt"/>
                          <a:ea typeface="+mj-ea"/>
                          <a:cs typeface="+mj-cs"/>
                        </a:rPr>
                        <a:t>Introduction to STOXX® Index Products</a:t>
                      </a:r>
                    </a:p>
                  </a:txBody>
                  <a:tcPr>
                    <a:lnL>
                      <a:noFill/>
                    </a:lnL>
                    <a:lnR>
                      <a:noFill/>
                    </a:lnR>
                    <a:lnT>
                      <a:noFill/>
                    </a:lnT>
                    <a:lnB w="6350" cap="flat" cmpd="sng" algn="ctr">
                      <a:noFill/>
                      <a:prstDash val="solid"/>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a:noFill/>
                    </a:lnT>
                    <a:lnB w="6350" cap="flat" cmpd="sng" algn="ctr">
                      <a:noFill/>
                      <a:prstDash val="solid"/>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de-DE" sz="3000" b="1" i="0" kern="1200" dirty="0">
                          <a:solidFill>
                            <a:schemeClr val="accent2"/>
                          </a:solidFill>
                          <a:latin typeface="+mn-lt"/>
                          <a:ea typeface="+mj-ea"/>
                          <a:cs typeface="+mj-cs"/>
                        </a:rPr>
                        <a:t>5</a:t>
                      </a:r>
                      <a:endParaRPr lang="en-GB" sz="3000" b="1" i="0" kern="1200" dirty="0">
                        <a:solidFill>
                          <a:schemeClr val="accent2"/>
                        </a:solidFill>
                        <a:latin typeface="+mn-lt"/>
                        <a:ea typeface="+mj-ea"/>
                        <a:cs typeface="+mj-cs"/>
                      </a:endParaRPr>
                    </a:p>
                  </a:txBody>
                  <a:tcPr>
                    <a:lnL>
                      <a:noFill/>
                    </a:lnL>
                    <a:lnR>
                      <a:noFill/>
                    </a:lnR>
                    <a:lnT>
                      <a:noFill/>
                    </a:lnT>
                    <a:lnB w="6350" cap="flat" cmpd="sng" algn="ctr">
                      <a:noFill/>
                      <a:prstDash val="solid"/>
                    </a:lnB>
                    <a:lnTlToBr>
                      <a:noFill/>
                    </a:lnTlToBr>
                    <a:lnBlToTr>
                      <a:noFill/>
                    </a:lnBlToTr>
                    <a:no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de-DE" sz="2000" b="0" i="0" kern="1200" dirty="0">
                          <a:solidFill>
                            <a:schemeClr val="tx1"/>
                          </a:solidFill>
                          <a:latin typeface="+mn-lt"/>
                          <a:ea typeface="+mn-ea"/>
                          <a:cs typeface="+mn-cs"/>
                        </a:rPr>
                        <a:t>Eurex </a:t>
                      </a:r>
                      <a:r>
                        <a:rPr lang="de-DE" sz="2000" b="0" i="0" kern="1200" dirty="0" err="1">
                          <a:solidFill>
                            <a:schemeClr val="tx1"/>
                          </a:solidFill>
                          <a:latin typeface="+mn-lt"/>
                          <a:ea typeface="+mn-ea"/>
                          <a:cs typeface="+mn-cs"/>
                        </a:rPr>
                        <a:t>Liquidity</a:t>
                      </a:r>
                      <a:r>
                        <a:rPr lang="de-DE" sz="2000" b="0" i="0" kern="1200" dirty="0">
                          <a:solidFill>
                            <a:schemeClr val="tx1"/>
                          </a:solidFill>
                          <a:latin typeface="+mn-lt"/>
                          <a:ea typeface="+mn-ea"/>
                          <a:cs typeface="+mn-cs"/>
                        </a:rPr>
                        <a:t> </a:t>
                      </a:r>
                      <a:r>
                        <a:rPr lang="de-DE" sz="2000" b="0" i="0" kern="1200" dirty="0" err="1">
                          <a:solidFill>
                            <a:schemeClr val="tx1"/>
                          </a:solidFill>
                          <a:latin typeface="+mn-lt"/>
                          <a:ea typeface="+mn-ea"/>
                          <a:cs typeface="+mn-cs"/>
                        </a:rPr>
                        <a:t>Measure</a:t>
                      </a:r>
                      <a:endParaRPr lang="de-DE" sz="2000" b="0" i="0" kern="1200" dirty="0">
                        <a:solidFill>
                          <a:schemeClr val="tx1"/>
                        </a:solidFill>
                        <a:latin typeface="+mn-lt"/>
                        <a:ea typeface="+mn-ea"/>
                        <a:cs typeface="+mn-cs"/>
                      </a:endParaRPr>
                    </a:p>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a:noFill/>
                    </a:lnT>
                    <a:lnB w="6350" cap="flat" cmpd="sng" algn="ctr">
                      <a:noFill/>
                      <a:prstDash val="solid"/>
                    </a:lnB>
                    <a:lnTlToBr>
                      <a:noFill/>
                    </a:lnTlToBr>
                    <a:lnBlToTr>
                      <a:noFill/>
                    </a:lnBlToTr>
                    <a:noFill/>
                  </a:tcPr>
                </a:tc>
                <a:extLst>
                  <a:ext uri="{0D108BD9-81ED-4DB2-BD59-A6C34878D82A}">
                    <a16:rowId xmlns:a16="http://schemas.microsoft.com/office/drawing/2014/main" val="783791722"/>
                  </a:ext>
                </a:extLst>
              </a:tr>
              <a:tr h="370840">
                <a:tc>
                  <a:txBody>
                    <a:bodyPr/>
                    <a:lstStyle/>
                    <a:p>
                      <a:r>
                        <a:rPr lang="de-DE" sz="3000" b="1" dirty="0">
                          <a:solidFill>
                            <a:schemeClr val="accent2"/>
                          </a:solidFill>
                          <a:latin typeface="+mn-lt"/>
                        </a:rPr>
                        <a:t>2</a:t>
                      </a:r>
                      <a:endParaRPr lang="en-GB" sz="3000" b="1" dirty="0">
                        <a:solidFill>
                          <a:schemeClr val="accent2"/>
                        </a:solidFill>
                        <a:latin typeface="+mn-lt"/>
                      </a:endParaRPr>
                    </a:p>
                  </a:txBody>
                  <a:tcPr>
                    <a:lnL>
                      <a:noFill/>
                    </a:lnL>
                    <a:lnR>
                      <a:noFill/>
                    </a:lnR>
                    <a:lnT w="6350" cap="flat" cmpd="sng" algn="ctr">
                      <a:noFill/>
                      <a:prstDash val="solid"/>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de-DE" sz="2000" b="0" i="0" kern="1200" dirty="0">
                          <a:solidFill>
                            <a:schemeClr val="tx1"/>
                          </a:solidFill>
                          <a:latin typeface="+mn-lt"/>
                          <a:ea typeface="+mn-ea"/>
                          <a:cs typeface="+mn-cs"/>
                        </a:rPr>
                        <a:t>Blue Chip Indices</a:t>
                      </a:r>
                    </a:p>
                  </a:txBody>
                  <a:tcPr>
                    <a:lnL>
                      <a:noFill/>
                    </a:lnL>
                    <a:lnR>
                      <a:noFill/>
                    </a:lnR>
                    <a:lnT w="6350" cap="flat" cmpd="sng" algn="ctr">
                      <a:noFill/>
                      <a:prstDash val="solid"/>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w="6350" cap="flat" cmpd="sng" algn="ctr">
                      <a:noFill/>
                      <a:prstDash val="solid"/>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de-DE" sz="3000" b="1" i="0" kern="1200" dirty="0">
                          <a:solidFill>
                            <a:schemeClr val="accent2"/>
                          </a:solidFill>
                          <a:latin typeface="+mn-lt"/>
                          <a:ea typeface="+mj-ea"/>
                          <a:cs typeface="+mj-cs"/>
                        </a:rPr>
                        <a:t>6</a:t>
                      </a:r>
                      <a:endParaRPr lang="en-GB" sz="3000" b="1" i="0" kern="1200" dirty="0">
                        <a:solidFill>
                          <a:schemeClr val="accent2"/>
                        </a:solidFill>
                        <a:latin typeface="+mn-lt"/>
                        <a:ea typeface="+mj-ea"/>
                        <a:cs typeface="+mj-cs"/>
                      </a:endParaRPr>
                    </a:p>
                  </a:txBody>
                  <a:tcPr>
                    <a:lnL>
                      <a:noFill/>
                    </a:lnL>
                    <a:lnR>
                      <a:noFill/>
                    </a:lnR>
                    <a:lnT w="6350" cap="flat" cmpd="sng" algn="ctr">
                      <a:noFill/>
                      <a:prstDash val="solid"/>
                    </a:lnT>
                    <a:lnB>
                      <a:noFill/>
                    </a:lnB>
                    <a:lnTlToBr>
                      <a:noFill/>
                    </a:lnTlToBr>
                    <a:lnBlToTr>
                      <a:noFill/>
                    </a:lnBlToTr>
                    <a:no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2000" b="0" i="0" kern="1200" dirty="0">
                          <a:solidFill>
                            <a:schemeClr val="tx1"/>
                          </a:solidFill>
                          <a:latin typeface="+mn-lt"/>
                          <a:ea typeface="+mn-ea"/>
                          <a:cs typeface="+mn-cs"/>
                        </a:rPr>
                        <a:t>Advantages of Eurex Exchange‘s Offering</a:t>
                      </a:r>
                    </a:p>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w="6350" cap="flat" cmpd="sng" algn="ctr">
                      <a:noFill/>
                      <a:prstDash val="solid"/>
                    </a:lnT>
                    <a:lnB>
                      <a:noFill/>
                    </a:lnB>
                    <a:lnTlToBr>
                      <a:noFill/>
                    </a:lnTlToBr>
                    <a:lnBlToTr>
                      <a:noFill/>
                    </a:lnBlToTr>
                    <a:noFill/>
                  </a:tcPr>
                </a:tc>
                <a:extLst>
                  <a:ext uri="{0D108BD9-81ED-4DB2-BD59-A6C34878D82A}">
                    <a16:rowId xmlns:a16="http://schemas.microsoft.com/office/drawing/2014/main" val="3633497490"/>
                  </a:ext>
                </a:extLst>
              </a:tr>
              <a:tr h="370840">
                <a:tc>
                  <a:txBody>
                    <a:bodyPr/>
                    <a:lstStyle/>
                    <a:p>
                      <a:r>
                        <a:rPr lang="de-DE" sz="3000" b="1" dirty="0">
                          <a:solidFill>
                            <a:schemeClr val="accent2"/>
                          </a:solidFill>
                          <a:latin typeface="+mn-lt"/>
                        </a:rPr>
                        <a:t>3</a:t>
                      </a:r>
                      <a:endParaRPr lang="en-GB" sz="3000" b="1" dirty="0">
                        <a:solidFill>
                          <a:schemeClr val="accent2"/>
                        </a:solidFill>
                        <a:latin typeface="+mn-lt"/>
                      </a:endParaRP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de-DE" sz="2000" b="0" i="0" kern="1200" dirty="0" err="1">
                          <a:solidFill>
                            <a:schemeClr val="tx1"/>
                          </a:solidFill>
                          <a:latin typeface="+mn-lt"/>
                          <a:ea typeface="+mn-ea"/>
                          <a:cs typeface="+mn-cs"/>
                        </a:rPr>
                        <a:t>Sector</a:t>
                      </a:r>
                      <a:r>
                        <a:rPr lang="de-DE" sz="2000" b="0" i="0" kern="1200" dirty="0">
                          <a:solidFill>
                            <a:schemeClr val="tx1"/>
                          </a:solidFill>
                          <a:latin typeface="+mn-lt"/>
                          <a:ea typeface="+mn-ea"/>
                          <a:cs typeface="+mn-cs"/>
                        </a:rPr>
                        <a:t> Indices</a:t>
                      </a: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de-DE" sz="3000" b="1" i="0" kern="1200" dirty="0">
                          <a:solidFill>
                            <a:schemeClr val="accent2"/>
                          </a:solidFill>
                          <a:latin typeface="+mn-lt"/>
                          <a:ea typeface="+mj-ea"/>
                          <a:cs typeface="+mj-cs"/>
                        </a:rPr>
                        <a:t>7</a:t>
                      </a:r>
                      <a:endParaRPr lang="en-GB" sz="3000" b="1" i="0" kern="1200" dirty="0">
                        <a:solidFill>
                          <a:schemeClr val="accent2"/>
                        </a:solidFill>
                        <a:latin typeface="+mn-lt"/>
                        <a:ea typeface="+mj-ea"/>
                        <a:cs typeface="+mj-cs"/>
                      </a:endParaRPr>
                    </a:p>
                  </a:txBody>
                  <a:tcPr>
                    <a:lnL>
                      <a:noFill/>
                    </a:lnL>
                    <a:lnR>
                      <a:noFill/>
                    </a:lnR>
                    <a:lnT>
                      <a:noFill/>
                    </a:lnT>
                    <a:lnB>
                      <a:noFill/>
                    </a:lnB>
                    <a:lnTlToBr>
                      <a:noFill/>
                    </a:lnTlToBr>
                    <a:lnBlToTr>
                      <a:noFill/>
                    </a:lnBlToTr>
                    <a:no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de-DE" sz="2000" b="0" i="0" kern="1200" dirty="0">
                          <a:solidFill>
                            <a:schemeClr val="tx1"/>
                          </a:solidFill>
                          <a:latin typeface="+mn-lt"/>
                          <a:ea typeface="+mn-ea"/>
                          <a:cs typeface="+mn-cs"/>
                        </a:rPr>
                        <a:t>Eurex Trade Entry Services</a:t>
                      </a:r>
                    </a:p>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a:noFill/>
                    </a:lnT>
                    <a:lnB>
                      <a:noFill/>
                    </a:lnB>
                    <a:lnTlToBr>
                      <a:noFill/>
                    </a:lnTlToBr>
                    <a:lnBlToTr>
                      <a:noFill/>
                    </a:lnBlToTr>
                    <a:noFill/>
                  </a:tcPr>
                </a:tc>
                <a:extLst>
                  <a:ext uri="{0D108BD9-81ED-4DB2-BD59-A6C34878D82A}">
                    <a16:rowId xmlns:a16="http://schemas.microsoft.com/office/drawing/2014/main" val="2759129389"/>
                  </a:ext>
                </a:extLst>
              </a:tr>
              <a:tr h="370840">
                <a:tc>
                  <a:txBody>
                    <a:bodyPr/>
                    <a:lstStyle/>
                    <a:p>
                      <a:r>
                        <a:rPr lang="de-DE" sz="3000" b="1" dirty="0">
                          <a:solidFill>
                            <a:schemeClr val="accent2"/>
                          </a:solidFill>
                          <a:latin typeface="+mn-lt"/>
                        </a:rPr>
                        <a:t>4</a:t>
                      </a:r>
                      <a:endParaRPr lang="en-GB" sz="3000" b="1" dirty="0">
                        <a:solidFill>
                          <a:schemeClr val="accent2"/>
                        </a:solidFill>
                        <a:latin typeface="+mn-lt"/>
                      </a:endParaRP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de-DE" sz="2000" b="0" i="0" kern="1200" dirty="0" err="1">
                          <a:solidFill>
                            <a:schemeClr val="tx1"/>
                          </a:solidFill>
                          <a:latin typeface="+mn-lt"/>
                          <a:ea typeface="+mn-ea"/>
                          <a:cs typeface="+mn-cs"/>
                        </a:rPr>
                        <a:t>Broadbased</a:t>
                      </a:r>
                      <a:r>
                        <a:rPr lang="de-DE" sz="2000" b="0" i="0" kern="1200" dirty="0">
                          <a:solidFill>
                            <a:schemeClr val="tx1"/>
                          </a:solidFill>
                          <a:latin typeface="+mn-lt"/>
                          <a:ea typeface="+mn-ea"/>
                          <a:cs typeface="+mn-cs"/>
                        </a:rPr>
                        <a:t> and Size Indices</a:t>
                      </a: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de-DE" sz="3000" b="1" i="0" kern="1200" dirty="0">
                          <a:solidFill>
                            <a:schemeClr val="accent2"/>
                          </a:solidFill>
                          <a:latin typeface="+mn-lt"/>
                          <a:ea typeface="+mj-ea"/>
                          <a:cs typeface="+mj-cs"/>
                        </a:rPr>
                        <a:t>8</a:t>
                      </a:r>
                      <a:endParaRPr lang="en-GB" sz="3000" b="1" i="0" kern="1200" dirty="0">
                        <a:solidFill>
                          <a:schemeClr val="accent2"/>
                        </a:solidFill>
                        <a:latin typeface="+mn-lt"/>
                        <a:ea typeface="+mj-ea"/>
                        <a:cs typeface="+mj-cs"/>
                      </a:endParaRPr>
                    </a:p>
                  </a:txBody>
                  <a:tcPr>
                    <a:lnL>
                      <a:noFill/>
                    </a:lnL>
                    <a:lnR>
                      <a:noFill/>
                    </a:lnR>
                    <a:lnT>
                      <a:noFill/>
                    </a:lnT>
                    <a:lnB>
                      <a:noFill/>
                    </a:lnB>
                    <a:lnTlToBr>
                      <a:noFill/>
                    </a:lnTlToBr>
                    <a:lnBlToTr>
                      <a:noFill/>
                    </a:lnBlToTr>
                    <a:no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de-DE" sz="2000" b="0" i="0" kern="1200" dirty="0">
                          <a:solidFill>
                            <a:schemeClr val="tx1"/>
                          </a:solidFill>
                          <a:latin typeface="+mn-lt"/>
                          <a:ea typeface="+mn-ea"/>
                          <a:cs typeface="+mn-cs"/>
                        </a:rPr>
                        <a:t>STOXX® Equity Indexes</a:t>
                      </a:r>
                    </a:p>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a:noFill/>
                    </a:lnT>
                    <a:lnB>
                      <a:noFill/>
                    </a:lnB>
                    <a:lnTlToBr>
                      <a:noFill/>
                    </a:lnTlToBr>
                    <a:lnBlToTr>
                      <a:noFill/>
                    </a:lnBlToTr>
                    <a:noFill/>
                  </a:tcPr>
                </a:tc>
                <a:extLst>
                  <a:ext uri="{0D108BD9-81ED-4DB2-BD59-A6C34878D82A}">
                    <a16:rowId xmlns:a16="http://schemas.microsoft.com/office/drawing/2014/main" val="107230305"/>
                  </a:ext>
                </a:extLst>
              </a:tr>
            </a:tbl>
          </a:graphicData>
        </a:graphic>
      </p:graphicFrame>
      <p:sp>
        <p:nvSpPr>
          <p:cNvPr id="2" name="Date Placeholder 1">
            <a:extLst>
              <a:ext uri="{FF2B5EF4-FFF2-40B4-BE49-F238E27FC236}">
                <a16:creationId xmlns:a16="http://schemas.microsoft.com/office/drawing/2014/main" id="{DF43AF23-E3A2-4F86-9EB0-B1E246E6F7F3}"/>
              </a:ext>
            </a:extLst>
          </p:cNvPr>
          <p:cNvSpPr>
            <a:spLocks noGrp="1"/>
          </p:cNvSpPr>
          <p:nvPr>
            <p:ph type="dt" sz="half" idx="10"/>
          </p:nvPr>
        </p:nvSpPr>
        <p:spPr/>
        <p:txBody>
          <a:bodyPr/>
          <a:lstStyle/>
          <a:p>
            <a:fld id="{46363667-F2E1-45AA-896D-CF843D47D60C}" type="datetime3">
              <a:rPr lang="en-US" smtClean="0"/>
              <a:t>7 October 2020</a:t>
            </a:fld>
            <a:endParaRPr lang="en-US"/>
          </a:p>
        </p:txBody>
      </p:sp>
      <p:sp>
        <p:nvSpPr>
          <p:cNvPr id="6" name="Slide Number Placeholder 5">
            <a:extLst>
              <a:ext uri="{FF2B5EF4-FFF2-40B4-BE49-F238E27FC236}">
                <a16:creationId xmlns:a16="http://schemas.microsoft.com/office/drawing/2014/main" id="{5677F265-6BCA-4187-94DD-056794125180}"/>
              </a:ext>
            </a:extLst>
          </p:cNvPr>
          <p:cNvSpPr>
            <a:spLocks noGrp="1"/>
          </p:cNvSpPr>
          <p:nvPr>
            <p:ph type="sldNum" sz="quarter" idx="11"/>
          </p:nvPr>
        </p:nvSpPr>
        <p:spPr/>
        <p:txBody>
          <a:bodyPr/>
          <a:lstStyle/>
          <a:p>
            <a:fld id="{62CB3E74-FC4B-418A-B5F6-72ED80208EB2}" type="slidenum">
              <a:rPr lang="en-US" smtClean="0"/>
              <a:pPr/>
              <a:t>2</a:t>
            </a:fld>
            <a:endParaRPr lang="en-US"/>
          </a:p>
        </p:txBody>
      </p:sp>
    </p:spTree>
    <p:extLst>
      <p:ext uri="{BB962C8B-B14F-4D97-AF65-F5344CB8AC3E}">
        <p14:creationId xmlns:p14="http://schemas.microsoft.com/office/powerpoint/2010/main" val="403216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Broadbased</a:t>
            </a:r>
            <a:r>
              <a:rPr lang="en-GB" dirty="0"/>
              <a:t> &amp; Size Indices (2/2)</a:t>
            </a:r>
          </a:p>
        </p:txBody>
      </p:sp>
      <p:sp>
        <p:nvSpPr>
          <p:cNvPr id="3" name="Content Placeholder 2"/>
          <p:cNvSpPr>
            <a:spLocks noGrp="1"/>
          </p:cNvSpPr>
          <p:nvPr>
            <p:ph idx="1"/>
          </p:nvPr>
        </p:nvSpPr>
        <p:spPr>
          <a:xfrm>
            <a:off x="587375" y="1700214"/>
            <a:ext cx="5400675" cy="4429124"/>
          </a:xfrm>
        </p:spPr>
        <p:txBody>
          <a:bodyPr/>
          <a:lstStyle/>
          <a:p>
            <a:pPr marL="342900" indent="-342900">
              <a:buFont typeface="Wingdings" panose="05000000000000000000" pitchFamily="2" charset="2"/>
              <a:buChar char="§"/>
            </a:pPr>
            <a:r>
              <a:rPr lang="en-GB" sz="1600" dirty="0"/>
              <a:t>To complete our existing offering and to create additional investment and hedging opportunities for clients wanting to gain exposure without currency risk, Eurex Exchange have extended the portfolio of derivatives on European size indices. The size index product family complements the highly liquid derivatives on the European blue chip index EURO STOXX 50</a:t>
            </a:r>
            <a:r>
              <a:rPr lang="en-GB" sz="1600" baseline="30000" dirty="0"/>
              <a:t>®</a:t>
            </a:r>
            <a:r>
              <a:rPr lang="en-GB" sz="1600" dirty="0"/>
              <a:t>.</a:t>
            </a:r>
          </a:p>
          <a:p>
            <a:pPr marL="342900" indent="-342900">
              <a:buFont typeface="Wingdings" panose="05000000000000000000" pitchFamily="2" charset="2"/>
              <a:buChar char="§"/>
            </a:pPr>
            <a:endParaRPr lang="en-GB" sz="1600" dirty="0"/>
          </a:p>
          <a:p>
            <a:pPr marL="342900" indent="-342900">
              <a:buFont typeface="Wingdings" panose="05000000000000000000" pitchFamily="2" charset="2"/>
              <a:buChar char="§"/>
            </a:pPr>
            <a:r>
              <a:rPr lang="en-GB" sz="1600" dirty="0"/>
              <a:t>Eurex Exchange offers futures and options on 200 stocks of the large, mid and small cap segment, giving investors the possibility to participate in the performance of pan-European stocks with specific market capitalisation.</a:t>
            </a:r>
          </a:p>
        </p:txBody>
      </p:sp>
      <p:sp>
        <p:nvSpPr>
          <p:cNvPr id="7" name="TextBox 6">
            <a:extLst>
              <a:ext uri="{FF2B5EF4-FFF2-40B4-BE49-F238E27FC236}">
                <a16:creationId xmlns:a16="http://schemas.microsoft.com/office/drawing/2014/main" id="{DB32A24F-F714-47E0-BCD9-30A54F3B332F}"/>
              </a:ext>
            </a:extLst>
          </p:cNvPr>
          <p:cNvSpPr txBox="1"/>
          <p:nvPr/>
        </p:nvSpPr>
        <p:spPr>
          <a:xfrm>
            <a:off x="535335" y="827501"/>
            <a:ext cx="8152951" cy="411972"/>
          </a:xfrm>
          <a:prstGeom prst="rect">
            <a:avLst/>
          </a:prstGeom>
          <a:noFill/>
        </p:spPr>
        <p:txBody>
          <a:bodyPr wrap="square" rtlCol="0">
            <a:spAutoFit/>
          </a:bodyPr>
          <a:lstStyle/>
          <a:p>
            <a:r>
              <a:rPr lang="en-GB" sz="2000" dirty="0"/>
              <a:t>STOXX</a:t>
            </a:r>
            <a:r>
              <a:rPr lang="en-GB" sz="2000" dirty="0">
                <a:latin typeface="Calibri" panose="020F0502020204030204" pitchFamily="34" charset="0"/>
              </a:rPr>
              <a:t>®</a:t>
            </a:r>
            <a:r>
              <a:rPr lang="en-GB" sz="2000" dirty="0"/>
              <a:t> Europe 600 – the broader benchmark for Europe </a:t>
            </a:r>
          </a:p>
        </p:txBody>
      </p:sp>
      <p:sp>
        <p:nvSpPr>
          <p:cNvPr id="6" name="Date Placeholder 5">
            <a:extLst>
              <a:ext uri="{FF2B5EF4-FFF2-40B4-BE49-F238E27FC236}">
                <a16:creationId xmlns:a16="http://schemas.microsoft.com/office/drawing/2014/main" id="{D6A17574-B28F-4FA3-8D19-6D51720CC1ED}"/>
              </a:ext>
            </a:extLst>
          </p:cNvPr>
          <p:cNvSpPr>
            <a:spLocks noGrp="1"/>
          </p:cNvSpPr>
          <p:nvPr>
            <p:ph type="dt" sz="half" idx="10"/>
          </p:nvPr>
        </p:nvSpPr>
        <p:spPr/>
        <p:txBody>
          <a:bodyPr/>
          <a:lstStyle/>
          <a:p>
            <a:fld id="{8BA3D6F7-BCCE-4A3D-82CB-7106CF4E73D2}" type="datetime3">
              <a:rPr lang="en-US" noProof="0" smtClean="0"/>
              <a:t>7 October 2020</a:t>
            </a:fld>
            <a:endParaRPr lang="en-US" noProof="0"/>
          </a:p>
        </p:txBody>
      </p:sp>
      <p:sp>
        <p:nvSpPr>
          <p:cNvPr id="10" name="Slide Number Placeholder 9">
            <a:extLst>
              <a:ext uri="{FF2B5EF4-FFF2-40B4-BE49-F238E27FC236}">
                <a16:creationId xmlns:a16="http://schemas.microsoft.com/office/drawing/2014/main" id="{CB7BE697-1193-4F38-8963-8288E0F1FD0F}"/>
              </a:ext>
            </a:extLst>
          </p:cNvPr>
          <p:cNvSpPr>
            <a:spLocks noGrp="1"/>
          </p:cNvSpPr>
          <p:nvPr>
            <p:ph type="sldNum" sz="quarter" idx="11"/>
          </p:nvPr>
        </p:nvSpPr>
        <p:spPr/>
        <p:txBody>
          <a:bodyPr/>
          <a:lstStyle/>
          <a:p>
            <a:fld id="{62CB3E74-FC4B-418A-B5F6-72ED80208EB2}" type="slidenum">
              <a:rPr lang="en-US" noProof="0" smtClean="0"/>
              <a:pPr/>
              <a:t>20</a:t>
            </a:fld>
            <a:endParaRPr lang="en-US" noProof="0"/>
          </a:p>
        </p:txBody>
      </p:sp>
      <p:sp>
        <p:nvSpPr>
          <p:cNvPr id="8" name="Inhaltsplatzhalter 14">
            <a:extLst>
              <a:ext uri="{FF2B5EF4-FFF2-40B4-BE49-F238E27FC236}">
                <a16:creationId xmlns:a16="http://schemas.microsoft.com/office/drawing/2014/main" id="{5B454010-0EB2-46E6-A429-CF610BB4DBA9}"/>
              </a:ext>
            </a:extLst>
          </p:cNvPr>
          <p:cNvSpPr txBox="1">
            <a:spLocks/>
          </p:cNvSpPr>
          <p:nvPr/>
        </p:nvSpPr>
        <p:spPr>
          <a:xfrm>
            <a:off x="6203950" y="1700213"/>
            <a:ext cx="5400675" cy="4429125"/>
          </a:xfrm>
          <a:prstGeom prst="rect">
            <a:avLst/>
          </a:prstGeom>
        </p:spPr>
        <p:txBody>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285750" indent="-285750">
              <a:buFont typeface="Wingdings" panose="05000000000000000000" pitchFamily="2" charset="2"/>
              <a:buChar char="§"/>
            </a:pPr>
            <a:r>
              <a:rPr lang="en-US" sz="1600" dirty="0"/>
              <a:t>The product offering is complemented by derivatives on the pan-European STOXX® Europe 600 index. As a subset of it, the EURO STOXX index represents approximately 300 companies from the Eurozone.</a:t>
            </a:r>
          </a:p>
        </p:txBody>
      </p:sp>
    </p:spTree>
    <p:extLst>
      <p:ext uri="{BB962C8B-B14F-4D97-AF65-F5344CB8AC3E}">
        <p14:creationId xmlns:p14="http://schemas.microsoft.com/office/powerpoint/2010/main" val="2973744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9698"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3000" b="1" dirty="0" err="1">
              <a:latin typeface="Arial" panose="020B0604020202020204" pitchFamily="34" charset="0"/>
              <a:ea typeface="+mj-ea"/>
              <a:cs typeface="+mj-cs"/>
              <a:sym typeface="Arial" panose="020B0604020202020204" pitchFamily="34" charset="0"/>
            </a:endParaRPr>
          </a:p>
        </p:txBody>
      </p:sp>
      <p:sp>
        <p:nvSpPr>
          <p:cNvPr id="3" name="Date Placeholder 2">
            <a:extLst>
              <a:ext uri="{FF2B5EF4-FFF2-40B4-BE49-F238E27FC236}">
                <a16:creationId xmlns:a16="http://schemas.microsoft.com/office/drawing/2014/main" id="{641D6573-1356-4318-A82A-130793C30423}"/>
              </a:ext>
            </a:extLst>
          </p:cNvPr>
          <p:cNvSpPr>
            <a:spLocks noGrp="1"/>
          </p:cNvSpPr>
          <p:nvPr>
            <p:ph type="dt" sz="half" idx="18"/>
          </p:nvPr>
        </p:nvSpPr>
        <p:spPr/>
        <p:txBody>
          <a:bodyPr/>
          <a:lstStyle/>
          <a:p>
            <a:fld id="{3D22C89A-75D3-467C-8E7B-C2998547F750}"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460C0EF7-9C40-4BB0-B4B6-8E6967750FD8}"/>
              </a:ext>
            </a:extLst>
          </p:cNvPr>
          <p:cNvSpPr>
            <a:spLocks noGrp="1"/>
          </p:cNvSpPr>
          <p:nvPr>
            <p:ph type="sldNum" sz="quarter" idx="19"/>
          </p:nvPr>
        </p:nvSpPr>
        <p:spPr/>
        <p:txBody>
          <a:bodyPr/>
          <a:lstStyle/>
          <a:p>
            <a:fld id="{62CB3E74-FC4B-418A-B5F6-72ED80208EB2}" type="slidenum">
              <a:rPr lang="en-US" noProof="0" smtClean="0"/>
              <a:pPr/>
              <a:t>21</a:t>
            </a:fld>
            <a:endParaRPr lang="en-US" noProof="0"/>
          </a:p>
        </p:txBody>
      </p:sp>
      <p:sp>
        <p:nvSpPr>
          <p:cNvPr id="6" name="Titel 5">
            <a:extLst>
              <a:ext uri="{FF2B5EF4-FFF2-40B4-BE49-F238E27FC236}">
                <a16:creationId xmlns:a16="http://schemas.microsoft.com/office/drawing/2014/main" id="{5D95C3A7-CB5C-4146-9205-EA860794FA9B}"/>
              </a:ext>
            </a:extLst>
          </p:cNvPr>
          <p:cNvSpPr>
            <a:spLocks noGrp="1"/>
          </p:cNvSpPr>
          <p:nvPr>
            <p:ph type="title"/>
          </p:nvPr>
        </p:nvSpPr>
        <p:spPr/>
        <p:txBody>
          <a:bodyPr/>
          <a:lstStyle/>
          <a:p>
            <a:r>
              <a:rPr lang="en-GB" dirty="0"/>
              <a:t>Standardised Contract Specifications</a:t>
            </a:r>
            <a:br>
              <a:rPr lang="en-GB" dirty="0"/>
            </a:br>
            <a:r>
              <a:rPr lang="en-GB" sz="2000" b="0" dirty="0"/>
              <a:t>Sector, </a:t>
            </a:r>
            <a:r>
              <a:rPr lang="en-GB" sz="2000" b="0" dirty="0" err="1"/>
              <a:t>Broadbased</a:t>
            </a:r>
            <a:r>
              <a:rPr lang="en-GB" sz="2000" b="0" dirty="0"/>
              <a:t>, Size Index Derivatives</a:t>
            </a:r>
            <a:endParaRPr lang="de-DE" dirty="0"/>
          </a:p>
        </p:txBody>
      </p:sp>
      <p:graphicFrame>
        <p:nvGraphicFramePr>
          <p:cNvPr id="11" name="Tabelle 10">
            <a:extLst>
              <a:ext uri="{FF2B5EF4-FFF2-40B4-BE49-F238E27FC236}">
                <a16:creationId xmlns:a16="http://schemas.microsoft.com/office/drawing/2014/main" id="{CAD5A1CD-AA05-448F-8D25-C7C4142772CB}"/>
              </a:ext>
            </a:extLst>
          </p:cNvPr>
          <p:cNvGraphicFramePr>
            <a:graphicFrameLocks/>
          </p:cNvGraphicFramePr>
          <p:nvPr>
            <p:extLst>
              <p:ext uri="{D42A27DB-BD31-4B8C-83A1-F6EECF244321}">
                <p14:modId xmlns:p14="http://schemas.microsoft.com/office/powerpoint/2010/main" val="1254986877"/>
              </p:ext>
            </p:extLst>
          </p:nvPr>
        </p:nvGraphicFramePr>
        <p:xfrm>
          <a:off x="587376" y="1916113"/>
          <a:ext cx="11017250" cy="4210340"/>
        </p:xfrm>
        <a:graphic>
          <a:graphicData uri="http://schemas.openxmlformats.org/drawingml/2006/table">
            <a:tbl>
              <a:tblPr firstRow="1">
                <a:tableStyleId>{2D5ABB26-0587-4C30-8999-92F81FD0307C}</a:tableStyleId>
              </a:tblPr>
              <a:tblGrid>
                <a:gridCol w="3343384">
                  <a:extLst>
                    <a:ext uri="{9D8B030D-6E8A-4147-A177-3AD203B41FA5}">
                      <a16:colId xmlns:a16="http://schemas.microsoft.com/office/drawing/2014/main" val="215981780"/>
                    </a:ext>
                  </a:extLst>
                </a:gridCol>
                <a:gridCol w="3936301">
                  <a:extLst>
                    <a:ext uri="{9D8B030D-6E8A-4147-A177-3AD203B41FA5}">
                      <a16:colId xmlns:a16="http://schemas.microsoft.com/office/drawing/2014/main" val="28288695"/>
                    </a:ext>
                  </a:extLst>
                </a:gridCol>
                <a:gridCol w="3737565">
                  <a:extLst>
                    <a:ext uri="{9D8B030D-6E8A-4147-A177-3AD203B41FA5}">
                      <a16:colId xmlns:a16="http://schemas.microsoft.com/office/drawing/2014/main" val="4277949936"/>
                    </a:ext>
                  </a:extLst>
                </a:gridCol>
              </a:tblGrid>
              <a:tr h="29879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noProof="0" dirty="0">
                        <a:ln>
                          <a:noFill/>
                        </a:ln>
                        <a:solidFill>
                          <a:schemeClr val="bg1"/>
                        </a:solidFill>
                        <a:effectLst/>
                        <a:latin typeface="+mn-lt"/>
                        <a:cs typeface="Arial"/>
                      </a:endParaRPr>
                    </a:p>
                  </a:txBody>
                  <a:tcPr marL="90000" marR="90000" marT="61200" marB="61200" anchor="ctr">
                    <a:noFill/>
                  </a:tcPr>
                </a:tc>
                <a:tc>
                  <a:txBody>
                    <a:bodyPr/>
                    <a:lstStyle/>
                    <a:p>
                      <a:r>
                        <a:rPr lang="en-US" sz="1200" b="1" noProof="0" dirty="0">
                          <a:solidFill>
                            <a:schemeClr val="bg1"/>
                          </a:solidFill>
                          <a:latin typeface="+mn-lt"/>
                        </a:rPr>
                        <a:t>Sector, </a:t>
                      </a:r>
                      <a:r>
                        <a:rPr lang="en-US" sz="1200" b="1" noProof="0" dirty="0" err="1">
                          <a:solidFill>
                            <a:schemeClr val="bg1"/>
                          </a:solidFill>
                          <a:latin typeface="+mn-lt"/>
                        </a:rPr>
                        <a:t>Broadbased</a:t>
                      </a:r>
                      <a:r>
                        <a:rPr lang="en-US" sz="1200" b="1" noProof="0" dirty="0">
                          <a:solidFill>
                            <a:schemeClr val="bg1"/>
                          </a:solidFill>
                          <a:latin typeface="+mn-lt"/>
                        </a:rPr>
                        <a:t>, Size Index Futures</a:t>
                      </a:r>
                    </a:p>
                  </a:txBody>
                  <a:tcPr marL="90000" marR="90000" marT="61200" marB="61200" anchor="ctr">
                    <a:lnR w="12700" cap="flat" cmpd="sng" algn="ctr">
                      <a:solidFill>
                        <a:schemeClr val="bg1"/>
                      </a:solidFill>
                      <a:prstDash val="solid"/>
                      <a:round/>
                      <a:headEnd type="none" w="med" len="med"/>
                      <a:tailEnd type="none" w="med" len="med"/>
                    </a:lnR>
                    <a:solidFill>
                      <a:schemeClr val="tx1"/>
                    </a:solidFill>
                  </a:tcPr>
                </a:tc>
                <a:tc>
                  <a:txBody>
                    <a:bodyPr/>
                    <a:lstStyle/>
                    <a:p>
                      <a:r>
                        <a:rPr lang="en-US" sz="1200" b="1" noProof="0" dirty="0">
                          <a:solidFill>
                            <a:schemeClr val="bg1"/>
                          </a:solidFill>
                          <a:latin typeface="+mn-lt"/>
                        </a:rPr>
                        <a:t>Sector, </a:t>
                      </a:r>
                      <a:r>
                        <a:rPr lang="en-US" sz="1200" b="1" noProof="0" dirty="0" err="1">
                          <a:solidFill>
                            <a:schemeClr val="bg1"/>
                          </a:solidFill>
                          <a:latin typeface="+mn-lt"/>
                        </a:rPr>
                        <a:t>Broadbased</a:t>
                      </a:r>
                      <a:r>
                        <a:rPr lang="en-US" sz="1200" b="1" noProof="0" dirty="0">
                          <a:solidFill>
                            <a:schemeClr val="bg1"/>
                          </a:solidFill>
                          <a:latin typeface="+mn-lt"/>
                        </a:rPr>
                        <a:t>, Size Index Options</a:t>
                      </a:r>
                    </a:p>
                  </a:txBody>
                  <a:tcPr marL="90000" marR="90000" marT="61200" marB="61200" anchor="ctr">
                    <a:lnL w="12700" cap="flat" cmpd="sng" algn="ctr">
                      <a:solidFill>
                        <a:schemeClr val="bg1"/>
                      </a:solidFill>
                      <a:prstDash val="solid"/>
                      <a:round/>
                      <a:headEnd type="none" w="med" len="med"/>
                      <a:tailEnd type="none" w="med" len="med"/>
                    </a:lnL>
                    <a:solidFill>
                      <a:schemeClr val="tx1"/>
                    </a:solidFill>
                  </a:tcPr>
                </a:tc>
                <a:extLst>
                  <a:ext uri="{0D108BD9-81ED-4DB2-BD59-A6C34878D82A}">
                    <a16:rowId xmlns:a16="http://schemas.microsoft.com/office/drawing/2014/main" val="3378295037"/>
                  </a:ext>
                </a:extLst>
              </a:tr>
              <a:tr h="26657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Contract Value</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B w="6350" cap="flat" cmpd="sng" algn="ctr">
                      <a:solidFill>
                        <a:srgbClr val="DCDCDC"/>
                      </a:solidFill>
                      <a:prstDash val="solid"/>
                      <a:round/>
                      <a:headEnd type="none" w="med" len="med"/>
                      <a:tailEnd type="none" w="med" len="med"/>
                    </a:lnB>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noProof="0" dirty="0">
                          <a:latin typeface="+mn-lt"/>
                        </a:rPr>
                        <a:t>EUR 50 per index point</a:t>
                      </a:r>
                      <a:endParaRPr kumimoji="0" lang="en-US" sz="1000" b="1" i="0" u="none" strike="noStrike" cap="none" normalizeH="0" baseline="0" noProof="0" dirty="0">
                        <a:ln>
                          <a:noFill/>
                        </a:ln>
                        <a:solidFill>
                          <a:srgbClr val="1C1854"/>
                        </a:solidFill>
                        <a:effectLst/>
                        <a:latin typeface="+mn-lt"/>
                      </a:endParaRPr>
                    </a:p>
                  </a:txBody>
                  <a:tcPr marL="90000" marR="90000" marT="61200" marB="61200" anchor="ctr" horzOverflow="overflow">
                    <a:lnB w="6350" cap="flat" cmpd="sng" algn="ctr">
                      <a:solidFill>
                        <a:srgbClr val="DCDCDC"/>
                      </a:solidFill>
                      <a:prstDash val="solid"/>
                      <a:round/>
                      <a:headEnd type="none" w="med" len="med"/>
                      <a:tailEnd type="none" w="med" len="med"/>
                    </a:lnB>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1583945350"/>
                  </a:ext>
                </a:extLst>
              </a:tr>
              <a:tr h="710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Contract</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noProof="0" dirty="0">
                          <a:latin typeface="+mn-lt"/>
                        </a:rPr>
                        <a:t>Up to 9 months (3 </a:t>
                      </a:r>
                      <a:r>
                        <a:rPr lang="en-US" sz="1000" noProof="0" dirty="0" err="1">
                          <a:latin typeface="+mn-lt"/>
                        </a:rPr>
                        <a:t>quaterly</a:t>
                      </a:r>
                      <a:r>
                        <a:rPr lang="en-US" sz="1000" noProof="0" dirty="0">
                          <a:latin typeface="+mn-lt"/>
                        </a:rPr>
                        <a:t> maturities)</a:t>
                      </a:r>
                      <a:endParaRPr kumimoji="0" lang="en-US" sz="1000" b="1" i="0" u="none" strike="noStrike" cap="none" normalizeH="0" baseline="0" noProof="0" dirty="0">
                        <a:ln>
                          <a:noFill/>
                        </a:ln>
                        <a:solidFill>
                          <a:srgbClr val="1C1854"/>
                        </a:solidFill>
                        <a:effectLst/>
                        <a:latin typeface="+mn-lt"/>
                      </a:endParaRPr>
                    </a:p>
                  </a:txBody>
                  <a:tcPr marL="90000" marR="90000" marT="61200" marB="61200" anchor="ctr" horzOverflow="overflow">
                    <a:lnR w="12700" cap="flat" cmpd="sng" algn="ctr">
                      <a:solidFill>
                        <a:schemeClr val="bg1"/>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Up to 5 years (for OESA, OESB, OESI, OESE, OEST, OESU, OSTA, OSTB, OSTG, OSTI, OSTE, OSTT, OSTU). Up to 2 years (for others). Up to 5 weeks (for weekly EURO STOXX</a:t>
                      </a:r>
                      <a:r>
                        <a:rPr lang="en-US" sz="1000" noProof="0" dirty="0">
                          <a:latin typeface="+mn-lt"/>
                        </a:rPr>
                        <a:t>®</a:t>
                      </a:r>
                      <a:r>
                        <a:rPr kumimoji="0" lang="en-US" sz="1000" u="none" strike="noStrike" cap="none" normalizeH="0" baseline="0" noProof="0" dirty="0">
                          <a:ln>
                            <a:noFill/>
                          </a:ln>
                          <a:effectLst/>
                          <a:latin typeface="+mn-lt"/>
                        </a:rPr>
                        <a:t> Bank Options)</a:t>
                      </a:r>
                      <a:endParaRPr kumimoji="0" lang="en-US" sz="1000" b="1" i="0" u="none" strike="noStrike" cap="none" normalizeH="0" baseline="0" noProof="0" dirty="0">
                        <a:ln>
                          <a:noFill/>
                        </a:ln>
                        <a:solidFill>
                          <a:srgbClr val="1C1854"/>
                        </a:solidFill>
                        <a:effectLst/>
                        <a:latin typeface="+mn-lt"/>
                      </a:endParaRPr>
                    </a:p>
                  </a:txBody>
                  <a:tcPr marL="90000" marR="90000" marT="61200" marB="61200" anchor="ctr" horzOverflow="overflow">
                    <a:lnL w="12700" cap="flat" cmpd="sng" algn="ctr">
                      <a:solidFill>
                        <a:schemeClr val="bg1"/>
                      </a:solidFill>
                      <a:prstDash val="solid"/>
                      <a:round/>
                      <a:headEnd type="none" w="med" len="med"/>
                      <a:tailEnd type="none" w="med" len="med"/>
                    </a:lnL>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bg2"/>
                    </a:solidFill>
                  </a:tcPr>
                </a:tc>
                <a:extLst>
                  <a:ext uri="{0D108BD9-81ED-4DB2-BD59-A6C34878D82A}">
                    <a16:rowId xmlns:a16="http://schemas.microsoft.com/office/drawing/2014/main" val="4043013960"/>
                  </a:ext>
                </a:extLst>
              </a:tr>
              <a:tr h="26657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Minimum Price Change</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1000" noProof="0" dirty="0">
                          <a:latin typeface="+mn-lt"/>
                        </a:rPr>
                        <a:t>0.1 index points, 0.02 (for FXXP)</a:t>
                      </a:r>
                      <a:endParaRPr kumimoji="0" lang="en-US" sz="1000" b="1" i="0" u="none" strike="noStrike" cap="none" normalizeH="0" baseline="0" noProof="0" dirty="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a:ln>
                            <a:noFill/>
                          </a:ln>
                          <a:effectLst/>
                          <a:latin typeface="+mn-lt"/>
                        </a:rPr>
                        <a:t>0.1 or 0.05 index points</a:t>
                      </a:r>
                      <a:endParaRPr kumimoji="0" lang="en-US" sz="1000" b="1" i="0" u="none" strike="noStrike" cap="none" normalizeH="0" baseline="0" noProof="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tcPr>
                </a:tc>
                <a:extLst>
                  <a:ext uri="{0D108BD9-81ED-4DB2-BD59-A6C34878D82A}">
                    <a16:rowId xmlns:a16="http://schemas.microsoft.com/office/drawing/2014/main" val="3716853752"/>
                  </a:ext>
                </a:extLst>
              </a:tr>
              <a:tr h="26657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Tick Value (EUR)</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5, 1 (for FXXP)</a:t>
                      </a:r>
                      <a:endParaRPr kumimoji="0" lang="en-US" sz="1000" b="1" i="0" u="none" strike="noStrike" cap="none" normalizeH="0" baseline="0" noProof="0" dirty="0">
                        <a:ln>
                          <a:noFill/>
                        </a:ln>
                        <a:solidFill>
                          <a:srgbClr val="1C1854"/>
                        </a:solidFill>
                        <a:effectLst/>
                        <a:latin typeface="+mn-lt"/>
                      </a:endParaRPr>
                    </a:p>
                  </a:txBody>
                  <a:tcPr marL="90000" marR="90000" marT="61200" marB="61200" anchor="ctr" horzOverflow="overflow">
                    <a:lnR w="12700" cap="flat" cmpd="sng" algn="ctr">
                      <a:solidFill>
                        <a:schemeClr val="bg1"/>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5 or 2.5</a:t>
                      </a:r>
                      <a:endParaRPr kumimoji="0" lang="en-US" sz="1000" b="1" i="0" u="none" strike="noStrike" cap="none" normalizeH="0" baseline="0" noProof="0" dirty="0">
                        <a:ln>
                          <a:noFill/>
                        </a:ln>
                        <a:solidFill>
                          <a:srgbClr val="1C1854"/>
                        </a:solidFill>
                        <a:effectLst/>
                        <a:latin typeface="+mn-lt"/>
                      </a:endParaRPr>
                    </a:p>
                  </a:txBody>
                  <a:tcPr marL="90000" marR="90000" marT="61200" marB="61200" anchor="ctr" horzOverflow="overflow">
                    <a:lnL w="12700" cap="flat" cmpd="sng" algn="ctr">
                      <a:solidFill>
                        <a:schemeClr val="bg1"/>
                      </a:solidFill>
                      <a:prstDash val="solid"/>
                      <a:round/>
                      <a:headEnd type="none" w="med" len="med"/>
                      <a:tailEnd type="none" w="med" len="med"/>
                    </a:lnL>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bg2"/>
                    </a:solidFill>
                  </a:tcPr>
                </a:tc>
                <a:extLst>
                  <a:ext uri="{0D108BD9-81ED-4DB2-BD59-A6C34878D82A}">
                    <a16:rowId xmlns:a16="http://schemas.microsoft.com/office/drawing/2014/main" val="2591812925"/>
                  </a:ext>
                </a:extLst>
              </a:tr>
              <a:tr h="26657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Settlement</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Cash Settlement</a:t>
                      </a:r>
                      <a:endParaRPr kumimoji="0" lang="en-US" sz="1000" b="0" i="0" u="none" strike="noStrike" cap="none" normalizeH="0" baseline="0" noProof="0" dirty="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1789024995"/>
                  </a:ext>
                </a:extLst>
              </a:tr>
              <a:tr h="26657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Final Settlement Price</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kern="1200" cap="none" normalizeH="0" baseline="0" noProof="0" dirty="0">
                          <a:ln>
                            <a:noFill/>
                          </a:ln>
                          <a:effectLst/>
                          <a:latin typeface="+mn-lt"/>
                        </a:rPr>
                        <a:t>Based on the average of the respective index </a:t>
                      </a:r>
                      <a:r>
                        <a:rPr kumimoji="0" lang="en-US" sz="1000" u="none" strike="noStrike" kern="1200" cap="none" normalizeH="0" baseline="0" noProof="0" dirty="0" err="1">
                          <a:ln>
                            <a:noFill/>
                          </a:ln>
                          <a:effectLst/>
                          <a:latin typeface="+mn-lt"/>
                        </a:rPr>
                        <a:t>calue</a:t>
                      </a:r>
                      <a:r>
                        <a:rPr kumimoji="0" lang="en-US" sz="1000" u="none" strike="noStrike" kern="1200" cap="none" normalizeH="0" baseline="0" noProof="0" dirty="0">
                          <a:ln>
                            <a:noFill/>
                          </a:ln>
                          <a:effectLst/>
                          <a:latin typeface="+mn-lt"/>
                        </a:rPr>
                        <a:t> calculated between 11:50 and 12:00 CET</a:t>
                      </a:r>
                      <a:endParaRPr kumimoji="0" lang="en-US" sz="1000" b="0" i="0" u="none" strike="noStrike" kern="1200" cap="none" normalizeH="0" baseline="0" noProof="0" dirty="0">
                        <a:ln>
                          <a:noFill/>
                        </a:ln>
                        <a:solidFill>
                          <a:srgbClr val="1C1854"/>
                        </a:solidFill>
                        <a:effectLst/>
                        <a:latin typeface="+mn-lt"/>
                        <a:ea typeface="+mn-ea"/>
                        <a:cs typeface="+mn-cs"/>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bg2"/>
                    </a:solidFill>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2973371790"/>
                  </a:ext>
                </a:extLst>
              </a:tr>
              <a:tr h="36662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Final Settlement Day</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Third Friday of the maturity/ expiration month. Close of trading in the maturing futures/ expiring option series is at 12:00 CET</a:t>
                      </a:r>
                      <a:endParaRPr kumimoji="0" lang="en-US" sz="1000" b="0" i="0" u="none" strike="noStrike" cap="none" normalizeH="0" baseline="0" noProof="0" dirty="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0"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2893763478"/>
                  </a:ext>
                </a:extLst>
              </a:tr>
              <a:tr h="26657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Last Trading Day</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000" u="none" strike="noStrike" cap="none" normalizeH="0" baseline="0" noProof="0" dirty="0">
                          <a:ln>
                            <a:noFill/>
                          </a:ln>
                          <a:effectLst/>
                          <a:latin typeface="+mn-lt"/>
                        </a:rPr>
                        <a:t>Third Friday of the maturity/ expiration month</a:t>
                      </a:r>
                      <a:endParaRPr kumimoji="0" lang="en-US" sz="1000" b="0" i="0" u="none" strike="noStrike" cap="none" normalizeH="0" baseline="0" noProof="0" dirty="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bg2"/>
                    </a:solidFill>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658887332"/>
                  </a:ext>
                </a:extLst>
              </a:tr>
              <a:tr h="26657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Continuous Trading</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a:ln>
                            <a:noFill/>
                          </a:ln>
                          <a:effectLst/>
                          <a:latin typeface="+mn-lt"/>
                        </a:rPr>
                        <a:t>08:00-22:00 CET</a:t>
                      </a:r>
                      <a:endParaRPr kumimoji="0" lang="en-US" sz="1000" b="0" i="0" u="none" strike="noStrike" cap="none" normalizeH="0" baseline="0" noProof="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09:00-17:30 CET</a:t>
                      </a:r>
                      <a:endParaRPr kumimoji="0" lang="en-US" sz="1000" b="0" i="0" u="none" strike="noStrike" cap="none" normalizeH="0" baseline="0" noProof="0" dirty="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tcPr>
                </a:tc>
                <a:extLst>
                  <a:ext uri="{0D108BD9-81ED-4DB2-BD59-A6C34878D82A}">
                    <a16:rowId xmlns:a16="http://schemas.microsoft.com/office/drawing/2014/main" val="828456738"/>
                  </a:ext>
                </a:extLst>
              </a:tr>
              <a:tr h="26657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err="1">
                          <a:ln>
                            <a:noFill/>
                          </a:ln>
                          <a:solidFill>
                            <a:schemeClr val="bg1"/>
                          </a:solidFill>
                          <a:effectLst/>
                          <a:latin typeface="+mn-lt"/>
                        </a:rPr>
                        <a:t>Eurex</a:t>
                      </a:r>
                      <a:r>
                        <a:rPr kumimoji="0" lang="en-US" sz="1000" b="1" u="none" strike="noStrike" cap="none" normalizeH="0" baseline="0" noProof="0" dirty="0">
                          <a:ln>
                            <a:noFill/>
                          </a:ln>
                          <a:solidFill>
                            <a:schemeClr val="bg1"/>
                          </a:solidFill>
                          <a:effectLst/>
                          <a:latin typeface="+mn-lt"/>
                        </a:rPr>
                        <a:t> T7 Entry Service</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08:00-22:00 CET</a:t>
                      </a:r>
                      <a:endParaRPr kumimoji="0" lang="en-US" sz="1000" b="0" i="0" u="none" strike="noStrike" cap="none" normalizeH="0" baseline="0" noProof="0" dirty="0">
                        <a:ln>
                          <a:noFill/>
                        </a:ln>
                        <a:solidFill>
                          <a:srgbClr val="1C1854"/>
                        </a:solidFill>
                        <a:effectLst/>
                        <a:latin typeface="+mn-lt"/>
                      </a:endParaRPr>
                    </a:p>
                  </a:txBody>
                  <a:tcPr marL="90000" marR="90000" marT="61200" marB="61200" anchor="ctr" horzOverflow="overflow">
                    <a:lnR w="12700" cap="flat" cmpd="sng" algn="ctr">
                      <a:solidFill>
                        <a:schemeClr val="bg1"/>
                      </a:solidFill>
                      <a:prstDash val="solid"/>
                      <a:round/>
                      <a:headEnd type="none" w="med" len="med"/>
                      <a:tailEnd type="none" w="med" len="med"/>
                    </a:lnR>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09:00-19:00 CET</a:t>
                      </a:r>
                      <a:endParaRPr kumimoji="0" lang="en-US" sz="1000" b="0" i="0" u="none" strike="noStrike" cap="none" normalizeH="0" baseline="0" noProof="0" dirty="0">
                        <a:ln>
                          <a:noFill/>
                        </a:ln>
                        <a:solidFill>
                          <a:srgbClr val="1C1854"/>
                        </a:solidFill>
                        <a:effectLst/>
                        <a:latin typeface="+mn-lt"/>
                      </a:endParaRPr>
                    </a:p>
                  </a:txBody>
                  <a:tcPr marL="90000" marR="90000" marT="61200" marB="61200" anchor="ctr" horzOverflow="overflow">
                    <a:lnL w="12700" cap="flat" cmpd="sng" algn="ctr">
                      <a:solidFill>
                        <a:schemeClr val="bg1"/>
                      </a:solidFill>
                      <a:prstDash val="solid"/>
                      <a:round/>
                      <a:headEnd type="none" w="med" len="med"/>
                      <a:tailEnd type="none" w="med" len="med"/>
                    </a:lnL>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bg2"/>
                    </a:solidFill>
                  </a:tcPr>
                </a:tc>
                <a:extLst>
                  <a:ext uri="{0D108BD9-81ED-4DB2-BD59-A6C34878D82A}">
                    <a16:rowId xmlns:a16="http://schemas.microsoft.com/office/drawing/2014/main" val="149784100"/>
                  </a:ext>
                </a:extLst>
              </a:tr>
              <a:tr h="26657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Flexible Contracts</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Available</a:t>
                      </a:r>
                      <a:endParaRPr kumimoji="0" lang="en-US" sz="1000" b="0" i="0" u="none" strike="noStrike" cap="none" normalizeH="0" baseline="0" noProof="0" dirty="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lnB w="6350" cap="flat" cmpd="sng" algn="ctr">
                      <a:solidFill>
                        <a:srgbClr val="DCDCDC"/>
                      </a:solidFill>
                      <a:prstDash val="solid"/>
                      <a:round/>
                      <a:headEnd type="none" w="med" len="med"/>
                      <a:tailEnd type="none" w="med" len="med"/>
                    </a:lnB>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3612242347"/>
                  </a:ext>
                </a:extLst>
              </a:tr>
              <a:tr h="33050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latin typeface="+mn-lt"/>
                        </a:rPr>
                        <a:t>Minimum Block Trade Size</a:t>
                      </a:r>
                      <a:endParaRPr kumimoji="0" lang="en-US" sz="1000" b="1" i="0" u="none" strike="noStrike" cap="none" normalizeH="0" baseline="0" noProof="0" dirty="0">
                        <a:ln>
                          <a:noFill/>
                        </a:ln>
                        <a:solidFill>
                          <a:schemeClr val="bg1"/>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solidFill>
                      <a:schemeClr val="tx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Sector: 250 contracts. BB &amp; Size: 100 </a:t>
                      </a:r>
                      <a:r>
                        <a:rPr kumimoji="0" lang="en-US" sz="1000" u="none" strike="noStrike" cap="none" normalizeH="0" baseline="0" noProof="0" dirty="0" err="1">
                          <a:ln>
                            <a:noFill/>
                          </a:ln>
                          <a:effectLst/>
                          <a:latin typeface="+mn-lt"/>
                        </a:rPr>
                        <a:t>comtracts</a:t>
                      </a:r>
                      <a:endParaRPr kumimoji="0" lang="en-US" sz="1000" b="0" i="0" u="none" strike="noStrike" cap="none" normalizeH="0" baseline="0" noProof="0" dirty="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solidFill>
                      <a:schemeClr val="bg2"/>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effectLst/>
                          <a:latin typeface="+mn-lt"/>
                        </a:rPr>
                        <a:t>100 contracts. Exception: 3000 contracts (for OESB)</a:t>
                      </a:r>
                      <a:endParaRPr kumimoji="0" lang="en-US" sz="1000" b="0" i="0" u="none" strike="noStrike" cap="none" normalizeH="0" baseline="0" noProof="0" dirty="0">
                        <a:ln>
                          <a:noFill/>
                        </a:ln>
                        <a:solidFill>
                          <a:srgbClr val="1C1854"/>
                        </a:solidFill>
                        <a:effectLst/>
                        <a:latin typeface="+mn-lt"/>
                      </a:endParaRPr>
                    </a:p>
                  </a:txBody>
                  <a:tcPr marL="90000" marR="90000" marT="61200" marB="61200" anchor="ctr" horzOverflow="overflow">
                    <a:lnT w="6350" cap="flat" cmpd="sng" algn="ctr">
                      <a:solidFill>
                        <a:srgbClr val="DCDCDC"/>
                      </a:solidFill>
                      <a:prstDash val="solid"/>
                      <a:round/>
                      <a:headEnd type="none" w="med" len="med"/>
                      <a:tailEnd type="none" w="med" len="med"/>
                    </a:lnT>
                    <a:solidFill>
                      <a:schemeClr val="bg2"/>
                    </a:solidFill>
                  </a:tcPr>
                </a:tc>
                <a:extLst>
                  <a:ext uri="{0D108BD9-81ED-4DB2-BD59-A6C34878D82A}">
                    <a16:rowId xmlns:a16="http://schemas.microsoft.com/office/drawing/2014/main" val="4193363465"/>
                  </a:ext>
                </a:extLst>
              </a:tr>
            </a:tbl>
          </a:graphicData>
        </a:graphic>
      </p:graphicFrame>
    </p:spTree>
    <p:extLst>
      <p:ext uri="{BB962C8B-B14F-4D97-AF65-F5344CB8AC3E}">
        <p14:creationId xmlns:p14="http://schemas.microsoft.com/office/powerpoint/2010/main" val="5200614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2B098E5E-2727-4916-A619-67C76A13A33F}"/>
              </a:ext>
            </a:extLst>
          </p:cNvPr>
          <p:cNvGraphicFramePr>
            <a:graphicFrameLocks/>
          </p:cNvGraphicFramePr>
          <p:nvPr>
            <p:extLst>
              <p:ext uri="{D42A27DB-BD31-4B8C-83A1-F6EECF244321}">
                <p14:modId xmlns:p14="http://schemas.microsoft.com/office/powerpoint/2010/main" val="3967760448"/>
              </p:ext>
            </p:extLst>
          </p:nvPr>
        </p:nvGraphicFramePr>
        <p:xfrm>
          <a:off x="609354" y="1700213"/>
          <a:ext cx="10973291" cy="4429087"/>
        </p:xfrm>
        <a:graphic>
          <a:graphicData uri="http://schemas.openxmlformats.org/drawingml/2006/chart">
            <c:chart xmlns:c="http://schemas.openxmlformats.org/drawingml/2006/chart" xmlns:r="http://schemas.openxmlformats.org/officeDocument/2006/relationships" r:id="rId3"/>
          </a:graphicData>
        </a:graphic>
      </p:graphicFrame>
      <p:sp>
        <p:nvSpPr>
          <p:cNvPr id="8" name="Date Placeholder 7">
            <a:extLst>
              <a:ext uri="{FF2B5EF4-FFF2-40B4-BE49-F238E27FC236}">
                <a16:creationId xmlns:a16="http://schemas.microsoft.com/office/drawing/2014/main" id="{40B1289E-AA69-490E-8069-CAC14F8F768D}"/>
              </a:ext>
            </a:extLst>
          </p:cNvPr>
          <p:cNvSpPr>
            <a:spLocks noGrp="1"/>
          </p:cNvSpPr>
          <p:nvPr>
            <p:ph type="dt" sz="half" idx="10"/>
          </p:nvPr>
        </p:nvSpPr>
        <p:spPr/>
        <p:txBody>
          <a:bodyPr/>
          <a:lstStyle/>
          <a:p>
            <a:fld id="{E8941F63-A3F2-4026-B11A-D20F73BA5080}" type="datetime3">
              <a:rPr lang="en-US" noProof="0" smtClean="0"/>
              <a:t>7 October 2020</a:t>
            </a:fld>
            <a:endParaRPr lang="en-US" noProof="0"/>
          </a:p>
        </p:txBody>
      </p:sp>
      <p:sp>
        <p:nvSpPr>
          <p:cNvPr id="9" name="Slide Number Placeholder 8">
            <a:extLst>
              <a:ext uri="{FF2B5EF4-FFF2-40B4-BE49-F238E27FC236}">
                <a16:creationId xmlns:a16="http://schemas.microsoft.com/office/drawing/2014/main" id="{0E612301-CC1B-40B8-BD70-71F61C025A36}"/>
              </a:ext>
            </a:extLst>
          </p:cNvPr>
          <p:cNvSpPr>
            <a:spLocks noGrp="1"/>
          </p:cNvSpPr>
          <p:nvPr>
            <p:ph type="sldNum" sz="quarter" idx="11"/>
          </p:nvPr>
        </p:nvSpPr>
        <p:spPr/>
        <p:txBody>
          <a:bodyPr/>
          <a:lstStyle/>
          <a:p>
            <a:fld id="{62CB3E74-FC4B-418A-B5F6-72ED80208EB2}" type="slidenum">
              <a:rPr lang="en-US" noProof="0" smtClean="0"/>
              <a:pPr/>
              <a:t>22</a:t>
            </a:fld>
            <a:endParaRPr lang="en-US" noProof="0"/>
          </a:p>
        </p:txBody>
      </p:sp>
      <p:sp>
        <p:nvSpPr>
          <p:cNvPr id="10" name="Titel 9">
            <a:extLst>
              <a:ext uri="{FF2B5EF4-FFF2-40B4-BE49-F238E27FC236}">
                <a16:creationId xmlns:a16="http://schemas.microsoft.com/office/drawing/2014/main" id="{13DF5EAA-E730-4A29-BBCE-7E3B2278221B}"/>
              </a:ext>
            </a:extLst>
          </p:cNvPr>
          <p:cNvSpPr>
            <a:spLocks noGrp="1"/>
          </p:cNvSpPr>
          <p:nvPr>
            <p:ph type="title"/>
          </p:nvPr>
        </p:nvSpPr>
        <p:spPr/>
        <p:txBody>
          <a:bodyPr/>
          <a:lstStyle/>
          <a:p>
            <a:r>
              <a:rPr lang="en-GB" dirty="0"/>
              <a:t>Eurex STOXX</a:t>
            </a:r>
            <a:r>
              <a:rPr lang="en-GB" sz="2800" dirty="0">
                <a:latin typeface="Calibri" panose="020F0502020204030204" pitchFamily="34" charset="0"/>
              </a:rPr>
              <a:t>®</a:t>
            </a:r>
            <a:r>
              <a:rPr lang="en-GB" dirty="0"/>
              <a:t> Select indices (1/2)</a:t>
            </a:r>
            <a:endParaRPr lang="de-DE" dirty="0"/>
          </a:p>
        </p:txBody>
      </p:sp>
    </p:spTree>
    <p:extLst>
      <p:ext uri="{BB962C8B-B14F-4D97-AF65-F5344CB8AC3E}">
        <p14:creationId xmlns:p14="http://schemas.microsoft.com/office/powerpoint/2010/main" val="2698959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3A13-1FF7-4BC4-80E8-316BC834C3BB}"/>
              </a:ext>
            </a:extLst>
          </p:cNvPr>
          <p:cNvSpPr>
            <a:spLocks noGrp="1"/>
          </p:cNvSpPr>
          <p:nvPr>
            <p:ph type="title"/>
          </p:nvPr>
        </p:nvSpPr>
        <p:spPr/>
        <p:txBody>
          <a:bodyPr/>
          <a:lstStyle/>
          <a:p>
            <a:r>
              <a:rPr lang="en-GB" dirty="0"/>
              <a:t>Eurex STOXX</a:t>
            </a:r>
            <a:r>
              <a:rPr lang="en-GB" sz="2800" dirty="0">
                <a:latin typeface="Calibri" panose="020F0502020204030204" pitchFamily="34" charset="0"/>
              </a:rPr>
              <a:t>®</a:t>
            </a:r>
            <a:r>
              <a:rPr lang="en-GB" dirty="0"/>
              <a:t> Select indices (2/2)</a:t>
            </a:r>
            <a:br>
              <a:rPr lang="en-GB" dirty="0"/>
            </a:br>
            <a:br>
              <a:rPr lang="en-GB" b="0" dirty="0"/>
            </a:br>
            <a:endParaRPr lang="en-GB" dirty="0"/>
          </a:p>
        </p:txBody>
      </p:sp>
      <p:sp>
        <p:nvSpPr>
          <p:cNvPr id="3" name="Content Placeholder 2">
            <a:extLst>
              <a:ext uri="{FF2B5EF4-FFF2-40B4-BE49-F238E27FC236}">
                <a16:creationId xmlns:a16="http://schemas.microsoft.com/office/drawing/2014/main" id="{243D357D-9180-4EAD-9872-3ABA2B864151}"/>
              </a:ext>
            </a:extLst>
          </p:cNvPr>
          <p:cNvSpPr>
            <a:spLocks noGrp="1"/>
          </p:cNvSpPr>
          <p:nvPr>
            <p:ph idx="1"/>
          </p:nvPr>
        </p:nvSpPr>
        <p:spPr>
          <a:xfrm>
            <a:off x="587375" y="1700214"/>
            <a:ext cx="5400675" cy="4429124"/>
          </a:xfrm>
        </p:spPr>
        <p:txBody>
          <a:bodyPr/>
          <a:lstStyle/>
          <a:p>
            <a:pPr marL="285750" indent="-285750">
              <a:buFont typeface="Wingdings" panose="05000000000000000000" pitchFamily="2" charset="2"/>
              <a:buChar char="§"/>
            </a:pPr>
            <a:r>
              <a:rPr lang="en-GB" sz="1600" dirty="0"/>
              <a:t>Whether you are looking to gain exposure to high dividend yielding segments or hedge your equity portfolio, Eurex were the first mover offering listed futures and options on dividend weighted benchmarks.</a:t>
            </a:r>
          </a:p>
          <a:p>
            <a:pPr marL="285750" indent="-285750">
              <a:buFont typeface="Wingdings" panose="05000000000000000000" pitchFamily="2" charset="2"/>
              <a:buChar char="§"/>
            </a:pPr>
            <a:endParaRPr lang="en-GB" sz="1600" dirty="0"/>
          </a:p>
          <a:p>
            <a:pPr marL="285750" indent="-285750">
              <a:buFont typeface="Wingdings" panose="05000000000000000000" pitchFamily="2" charset="2"/>
              <a:buChar char="§"/>
            </a:pPr>
            <a:r>
              <a:rPr lang="en-GB" sz="1600" dirty="0"/>
              <a:t>The STOXX</a:t>
            </a:r>
            <a:r>
              <a:rPr lang="en-GB" sz="1600" b="1" baseline="30000" dirty="0"/>
              <a:t>®</a:t>
            </a:r>
            <a:r>
              <a:rPr lang="en-GB" sz="1600" dirty="0"/>
              <a:t> Select indexes are designed to measure the performance of the highest dividend-paying stocks relative to their home markets and offer market participants an investment and hedging tool for a high dividend yield strategy. Stocks are screened for consistent, above average dividend payments with low volatility, taking into account liquidity, cap factors, resulting in diversified, transparent and investable dividend weighted benchmarks.</a:t>
            </a:r>
          </a:p>
        </p:txBody>
      </p:sp>
      <p:sp>
        <p:nvSpPr>
          <p:cNvPr id="8" name="Date Placeholder 7">
            <a:extLst>
              <a:ext uri="{FF2B5EF4-FFF2-40B4-BE49-F238E27FC236}">
                <a16:creationId xmlns:a16="http://schemas.microsoft.com/office/drawing/2014/main" id="{40B1289E-AA69-490E-8069-CAC14F8F768D}"/>
              </a:ext>
            </a:extLst>
          </p:cNvPr>
          <p:cNvSpPr>
            <a:spLocks noGrp="1"/>
          </p:cNvSpPr>
          <p:nvPr>
            <p:ph type="dt" sz="half" idx="10"/>
          </p:nvPr>
        </p:nvSpPr>
        <p:spPr/>
        <p:txBody>
          <a:bodyPr/>
          <a:lstStyle/>
          <a:p>
            <a:fld id="{E8941F63-A3F2-4026-B11A-D20F73BA5080}" type="datetime3">
              <a:rPr lang="en-US" noProof="0" smtClean="0"/>
              <a:t>7 October 2020</a:t>
            </a:fld>
            <a:endParaRPr lang="en-US" noProof="0"/>
          </a:p>
        </p:txBody>
      </p:sp>
      <p:sp>
        <p:nvSpPr>
          <p:cNvPr id="9" name="Slide Number Placeholder 8">
            <a:extLst>
              <a:ext uri="{FF2B5EF4-FFF2-40B4-BE49-F238E27FC236}">
                <a16:creationId xmlns:a16="http://schemas.microsoft.com/office/drawing/2014/main" id="{0E612301-CC1B-40B8-BD70-71F61C025A36}"/>
              </a:ext>
            </a:extLst>
          </p:cNvPr>
          <p:cNvSpPr>
            <a:spLocks noGrp="1"/>
          </p:cNvSpPr>
          <p:nvPr>
            <p:ph type="sldNum" sz="quarter" idx="11"/>
          </p:nvPr>
        </p:nvSpPr>
        <p:spPr/>
        <p:txBody>
          <a:bodyPr/>
          <a:lstStyle/>
          <a:p>
            <a:fld id="{62CB3E74-FC4B-418A-B5F6-72ED80208EB2}" type="slidenum">
              <a:rPr lang="en-US" noProof="0" smtClean="0"/>
              <a:pPr/>
              <a:t>23</a:t>
            </a:fld>
            <a:endParaRPr lang="en-US" noProof="0"/>
          </a:p>
        </p:txBody>
      </p:sp>
      <p:sp>
        <p:nvSpPr>
          <p:cNvPr id="10" name="Inhaltsplatzhalter 14">
            <a:extLst>
              <a:ext uri="{FF2B5EF4-FFF2-40B4-BE49-F238E27FC236}">
                <a16:creationId xmlns:a16="http://schemas.microsoft.com/office/drawing/2014/main" id="{C635A895-9326-402C-8E6C-28C2FF675D18}"/>
              </a:ext>
            </a:extLst>
          </p:cNvPr>
          <p:cNvSpPr txBox="1">
            <a:spLocks/>
          </p:cNvSpPr>
          <p:nvPr/>
        </p:nvSpPr>
        <p:spPr>
          <a:xfrm>
            <a:off x="6203950" y="1700213"/>
            <a:ext cx="5400675" cy="4429125"/>
          </a:xfrm>
          <a:prstGeom prst="rect">
            <a:avLst/>
          </a:prstGeom>
        </p:spPr>
        <p:txBody>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285750" indent="-285750">
              <a:buFont typeface="Wingdings" panose="05000000000000000000" pitchFamily="2" charset="2"/>
              <a:buChar char="§"/>
            </a:pPr>
            <a:r>
              <a:rPr lang="en-US" sz="1600" dirty="0"/>
              <a:t>Select dividend indices are systematic rules-based indices that overweight stocks with above average dividend yields. They have a record of sustainable, persistent dividend payment, while retaining the benefits of the broad-based parent indices – broad market exposure, diversification, liquidity and transparency.</a:t>
            </a:r>
          </a:p>
        </p:txBody>
      </p:sp>
    </p:spTree>
    <p:extLst>
      <p:ext uri="{BB962C8B-B14F-4D97-AF65-F5344CB8AC3E}">
        <p14:creationId xmlns:p14="http://schemas.microsoft.com/office/powerpoint/2010/main" val="26977668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err="1"/>
              <a:t>iSTOXX</a:t>
            </a:r>
            <a:r>
              <a:rPr lang="en-GB" sz="3200" dirty="0">
                <a:latin typeface="Calibri" panose="020F0502020204030204" pitchFamily="34" charset="0"/>
              </a:rPr>
              <a:t> ®</a:t>
            </a:r>
            <a:r>
              <a:rPr lang="en-GB" altLang="en-US" dirty="0"/>
              <a:t> Europe Factor Index Futures (1/2)</a:t>
            </a:r>
            <a:endParaRPr lang="en-GB" dirty="0"/>
          </a:p>
        </p:txBody>
      </p:sp>
      <p:graphicFrame>
        <p:nvGraphicFramePr>
          <p:cNvPr id="42" name="Chart 41">
            <a:extLst>
              <a:ext uri="{FF2B5EF4-FFF2-40B4-BE49-F238E27FC236}">
                <a16:creationId xmlns:a16="http://schemas.microsoft.com/office/drawing/2014/main" id="{50DEF6D7-E7BE-425D-A76A-0D8CE1D3FA05}"/>
              </a:ext>
            </a:extLst>
          </p:cNvPr>
          <p:cNvGraphicFramePr>
            <a:graphicFrameLocks/>
          </p:cNvGraphicFramePr>
          <p:nvPr>
            <p:extLst>
              <p:ext uri="{D42A27DB-BD31-4B8C-83A1-F6EECF244321}">
                <p14:modId xmlns:p14="http://schemas.microsoft.com/office/powerpoint/2010/main" val="3578327763"/>
              </p:ext>
            </p:extLst>
          </p:nvPr>
        </p:nvGraphicFramePr>
        <p:xfrm>
          <a:off x="586042" y="1916113"/>
          <a:ext cx="5402008" cy="4213225"/>
        </p:xfrm>
        <a:graphic>
          <a:graphicData uri="http://schemas.openxmlformats.org/drawingml/2006/chart">
            <c:chart xmlns:c="http://schemas.openxmlformats.org/drawingml/2006/chart" xmlns:r="http://schemas.openxmlformats.org/officeDocument/2006/relationships" r:id="rId3"/>
          </a:graphicData>
        </a:graphic>
      </p:graphicFrame>
      <p:sp>
        <p:nvSpPr>
          <p:cNvPr id="6" name="Date Placeholder 5">
            <a:extLst>
              <a:ext uri="{FF2B5EF4-FFF2-40B4-BE49-F238E27FC236}">
                <a16:creationId xmlns:a16="http://schemas.microsoft.com/office/drawing/2014/main" id="{DE2911C5-8D5A-4F0E-97EF-0BC0FB41F90B}"/>
              </a:ext>
            </a:extLst>
          </p:cNvPr>
          <p:cNvSpPr>
            <a:spLocks noGrp="1"/>
          </p:cNvSpPr>
          <p:nvPr>
            <p:ph type="dt" sz="half" idx="10"/>
          </p:nvPr>
        </p:nvSpPr>
        <p:spPr/>
        <p:txBody>
          <a:bodyPr/>
          <a:lstStyle/>
          <a:p>
            <a:fld id="{E918EFBE-6AF0-4654-BF4E-AE5821660338}"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FDA3055C-C496-459E-BD0D-20A34B3FD77C}"/>
              </a:ext>
            </a:extLst>
          </p:cNvPr>
          <p:cNvSpPr>
            <a:spLocks noGrp="1"/>
          </p:cNvSpPr>
          <p:nvPr>
            <p:ph type="sldNum" sz="quarter" idx="11"/>
          </p:nvPr>
        </p:nvSpPr>
        <p:spPr/>
        <p:txBody>
          <a:bodyPr/>
          <a:lstStyle/>
          <a:p>
            <a:fld id="{62CB3E74-FC4B-418A-B5F6-72ED80208EB2}" type="slidenum">
              <a:rPr lang="en-US" noProof="0" smtClean="0"/>
              <a:pPr/>
              <a:t>24</a:t>
            </a:fld>
            <a:endParaRPr lang="en-US" noProof="0"/>
          </a:p>
        </p:txBody>
      </p:sp>
      <p:sp>
        <p:nvSpPr>
          <p:cNvPr id="45" name="Content Placeholder 2">
            <a:extLst>
              <a:ext uri="{FF2B5EF4-FFF2-40B4-BE49-F238E27FC236}">
                <a16:creationId xmlns:a16="http://schemas.microsoft.com/office/drawing/2014/main" id="{FA70033A-D280-47BB-B7E8-2698315E7656}"/>
              </a:ext>
            </a:extLst>
          </p:cNvPr>
          <p:cNvSpPr>
            <a:spLocks noGrp="1"/>
          </p:cNvSpPr>
          <p:nvPr>
            <p:ph idx="1"/>
          </p:nvPr>
        </p:nvSpPr>
        <p:spPr>
          <a:xfrm>
            <a:off x="6203950" y="1916112"/>
            <a:ext cx="5400675" cy="4213225"/>
          </a:xfrm>
        </p:spPr>
        <p:txBody>
          <a:bodyPr/>
          <a:lstStyle/>
          <a:p>
            <a:pPr marL="285750" indent="-285750">
              <a:spcBef>
                <a:spcPts val="500"/>
              </a:spcBef>
              <a:spcAft>
                <a:spcPts val="200"/>
              </a:spcAft>
              <a:buFont typeface="Wingdings" panose="05000000000000000000" pitchFamily="2" charset="2"/>
              <a:buChar char="§"/>
            </a:pPr>
            <a:r>
              <a:rPr lang="en-GB" sz="1400" dirty="0"/>
              <a:t>Evolution in indexing has filled the gap between active and passive investing. The iSTOXX</a:t>
            </a:r>
            <a:r>
              <a:rPr lang="en-GB" sz="1400" baseline="30000" dirty="0"/>
              <a:t> ®</a:t>
            </a:r>
            <a:r>
              <a:rPr lang="en-GB" sz="1400" dirty="0"/>
              <a:t> index concept developed by STOXX® and Alpha Centauri is a unique and innovative way to target and capture premia of six well-documented sources of systematic risk:</a:t>
            </a:r>
            <a:r>
              <a:rPr lang="en-GB" sz="1400" b="1" dirty="0"/>
              <a:t> Momentum, Quality, Size, Value, Carry and Low Risk.</a:t>
            </a:r>
          </a:p>
          <a:p>
            <a:pPr marL="285750" indent="-285750">
              <a:spcBef>
                <a:spcPts val="500"/>
              </a:spcBef>
              <a:buFont typeface="Wingdings" panose="05000000000000000000" pitchFamily="2" charset="2"/>
              <a:buChar char="§"/>
            </a:pPr>
            <a:r>
              <a:rPr lang="en-GB" sz="1400" dirty="0"/>
              <a:t>Selection process &amp; optimization: designed to maximize the exposure to the respective targeted factor and subject to a series of constraints chosen to achieve the best tradability/factor replication trade-off.</a:t>
            </a:r>
          </a:p>
          <a:p>
            <a:pPr marL="285750" indent="-285750">
              <a:spcBef>
                <a:spcPts val="500"/>
              </a:spcBef>
              <a:buFont typeface="Wingdings" panose="05000000000000000000" pitchFamily="2" charset="2"/>
              <a:buChar char="§"/>
            </a:pPr>
            <a:r>
              <a:rPr lang="en-GB" sz="1400" dirty="0"/>
              <a:t>Great source of diversification when used in addition to STOXX</a:t>
            </a:r>
            <a:r>
              <a:rPr lang="en-GB" sz="1400" baseline="30000" dirty="0"/>
              <a:t>®</a:t>
            </a:r>
            <a:r>
              <a:rPr lang="en-GB" sz="1400" dirty="0"/>
              <a:t> Europe 600 benchmark</a:t>
            </a:r>
          </a:p>
          <a:p>
            <a:endParaRPr lang="en-GB" sz="1800" dirty="0"/>
          </a:p>
        </p:txBody>
      </p:sp>
    </p:spTree>
    <p:extLst>
      <p:ext uri="{BB962C8B-B14F-4D97-AF65-F5344CB8AC3E}">
        <p14:creationId xmlns:p14="http://schemas.microsoft.com/office/powerpoint/2010/main" val="414445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hteck 13">
            <a:extLst>
              <a:ext uri="{FF2B5EF4-FFF2-40B4-BE49-F238E27FC236}">
                <a16:creationId xmlns:a16="http://schemas.microsoft.com/office/drawing/2014/main" id="{7FA7631C-130C-4209-A3B7-81CE39BB5013}"/>
              </a:ext>
            </a:extLst>
          </p:cNvPr>
          <p:cNvSpPr/>
          <p:nvPr/>
        </p:nvSpPr>
        <p:spPr>
          <a:xfrm>
            <a:off x="2601099" y="2480272"/>
            <a:ext cx="9010381" cy="48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a:solidFill>
                  <a:schemeClr val="tx1"/>
                </a:solidFill>
                <a:latin typeface="Arial" panose="020B0604020202020204" pitchFamily="34" charset="0"/>
                <a:cs typeface="Arial" panose="020B0604020202020204" pitchFamily="34" charset="0"/>
              </a:rPr>
              <a:t>Stocks that trade for less than their intrinsic values based on cash flow and earnings per share</a:t>
            </a:r>
            <a:endParaRPr lang="en-US" sz="1400" dirty="0">
              <a:solidFill>
                <a:schemeClr val="tx1"/>
              </a:solidFill>
              <a:latin typeface="Arial" panose="020B0604020202020204" pitchFamily="34" charset="0"/>
              <a:cs typeface="Arial" panose="020B0604020202020204" pitchFamily="34" charset="0"/>
            </a:endParaRPr>
          </a:p>
        </p:txBody>
      </p:sp>
      <p:sp>
        <p:nvSpPr>
          <p:cNvPr id="54" name="Rechteck 13">
            <a:extLst>
              <a:ext uri="{FF2B5EF4-FFF2-40B4-BE49-F238E27FC236}">
                <a16:creationId xmlns:a16="http://schemas.microsoft.com/office/drawing/2014/main" id="{77FF1B92-56CD-445D-80EF-89E5C64F499E}"/>
              </a:ext>
            </a:extLst>
          </p:cNvPr>
          <p:cNvSpPr/>
          <p:nvPr/>
        </p:nvSpPr>
        <p:spPr>
          <a:xfrm>
            <a:off x="2601099" y="1916832"/>
            <a:ext cx="9010381" cy="48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latin typeface="Arial" panose="020B0604020202020204" pitchFamily="34" charset="0"/>
                <a:cs typeface="Arial" panose="020B0604020202020204" pitchFamily="34" charset="0"/>
              </a:rPr>
              <a:t>Stocks with low market capitalization/ Enterprise value</a:t>
            </a:r>
          </a:p>
        </p:txBody>
      </p:sp>
      <p:sp>
        <p:nvSpPr>
          <p:cNvPr id="2" name="Title 1"/>
          <p:cNvSpPr>
            <a:spLocks noGrp="1"/>
          </p:cNvSpPr>
          <p:nvPr>
            <p:ph type="title"/>
          </p:nvPr>
        </p:nvSpPr>
        <p:spPr/>
        <p:txBody>
          <a:bodyPr/>
          <a:lstStyle/>
          <a:p>
            <a:r>
              <a:rPr lang="en-GB" altLang="en-US" dirty="0" err="1"/>
              <a:t>iSTOXX</a:t>
            </a:r>
            <a:r>
              <a:rPr lang="en-GB" sz="3200" dirty="0">
                <a:latin typeface="Calibri" panose="020F0502020204030204" pitchFamily="34" charset="0"/>
              </a:rPr>
              <a:t> ®</a:t>
            </a:r>
            <a:r>
              <a:rPr lang="en-GB" altLang="en-US" dirty="0"/>
              <a:t> Europe Factor Index Futures (2/2)</a:t>
            </a:r>
            <a:endParaRPr lang="en-GB" dirty="0"/>
          </a:p>
        </p:txBody>
      </p:sp>
      <p:sp>
        <p:nvSpPr>
          <p:cNvPr id="31" name="Rectangle 30">
            <a:extLst>
              <a:ext uri="{FF2B5EF4-FFF2-40B4-BE49-F238E27FC236}">
                <a16:creationId xmlns:a16="http://schemas.microsoft.com/office/drawing/2014/main" id="{5DC04291-7EA8-4D84-8051-A14D1B6BA62E}"/>
              </a:ext>
            </a:extLst>
          </p:cNvPr>
          <p:cNvSpPr/>
          <p:nvPr/>
        </p:nvSpPr>
        <p:spPr>
          <a:xfrm>
            <a:off x="587376" y="1917877"/>
            <a:ext cx="1921137" cy="482400"/>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bg1"/>
                </a:solidFill>
              </a:rPr>
              <a:t>Size</a:t>
            </a:r>
          </a:p>
        </p:txBody>
      </p:sp>
      <p:sp>
        <p:nvSpPr>
          <p:cNvPr id="58" name="Rechteck 13">
            <a:extLst>
              <a:ext uri="{FF2B5EF4-FFF2-40B4-BE49-F238E27FC236}">
                <a16:creationId xmlns:a16="http://schemas.microsoft.com/office/drawing/2014/main" id="{3116904B-DEED-48CF-A9C2-8321E072C589}"/>
              </a:ext>
            </a:extLst>
          </p:cNvPr>
          <p:cNvSpPr/>
          <p:nvPr/>
        </p:nvSpPr>
        <p:spPr>
          <a:xfrm>
            <a:off x="2601099" y="3050521"/>
            <a:ext cx="9010381" cy="48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a:solidFill>
                  <a:schemeClr val="tx1"/>
                </a:solidFill>
                <a:latin typeface="Arial" panose="020B0604020202020204" pitchFamily="34" charset="0"/>
                <a:cs typeface="Arial" panose="020B0604020202020204" pitchFamily="34" charset="0"/>
              </a:rPr>
              <a:t>Stocks with solid financial background based on debt coverage, earnings and other metrics</a:t>
            </a:r>
            <a:endParaRPr lang="en-US" sz="1400" dirty="0">
              <a:solidFill>
                <a:schemeClr val="tx1"/>
              </a:solidFill>
              <a:latin typeface="Arial" panose="020B0604020202020204" pitchFamily="34" charset="0"/>
              <a:cs typeface="Arial" panose="020B0604020202020204" pitchFamily="34" charset="0"/>
            </a:endParaRPr>
          </a:p>
        </p:txBody>
      </p:sp>
      <p:sp>
        <p:nvSpPr>
          <p:cNvPr id="59" name="Rechteck 13">
            <a:extLst>
              <a:ext uri="{FF2B5EF4-FFF2-40B4-BE49-F238E27FC236}">
                <a16:creationId xmlns:a16="http://schemas.microsoft.com/office/drawing/2014/main" id="{2DB989BA-9AED-461A-9515-DDA3EE39E95D}"/>
              </a:ext>
            </a:extLst>
          </p:cNvPr>
          <p:cNvSpPr/>
          <p:nvPr/>
        </p:nvSpPr>
        <p:spPr>
          <a:xfrm>
            <a:off x="2598239" y="3614223"/>
            <a:ext cx="9003527" cy="48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a:solidFill>
                  <a:schemeClr val="tx1"/>
                </a:solidFill>
                <a:latin typeface="Arial" panose="020B0604020202020204" pitchFamily="34" charset="0"/>
                <a:cs typeface="Arial" panose="020B0604020202020204" pitchFamily="34" charset="0"/>
              </a:rPr>
              <a:t>Stocks with exceptional historical price movements</a:t>
            </a:r>
            <a:endParaRPr lang="en-US" sz="1400" dirty="0">
              <a:solidFill>
                <a:schemeClr val="tx1"/>
              </a:solidFill>
              <a:latin typeface="Arial" panose="020B0604020202020204" pitchFamily="34" charset="0"/>
              <a:cs typeface="Arial" panose="020B0604020202020204" pitchFamily="34" charset="0"/>
            </a:endParaRPr>
          </a:p>
        </p:txBody>
      </p:sp>
      <p:sp>
        <p:nvSpPr>
          <p:cNvPr id="60" name="Rechteck 13">
            <a:extLst>
              <a:ext uri="{FF2B5EF4-FFF2-40B4-BE49-F238E27FC236}">
                <a16:creationId xmlns:a16="http://schemas.microsoft.com/office/drawing/2014/main" id="{420B3728-3FCA-4648-BC63-B1D5BB1EBAB2}"/>
              </a:ext>
            </a:extLst>
          </p:cNvPr>
          <p:cNvSpPr/>
          <p:nvPr/>
        </p:nvSpPr>
        <p:spPr>
          <a:xfrm>
            <a:off x="2603369" y="4181020"/>
            <a:ext cx="9003527" cy="48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a:solidFill>
                  <a:schemeClr val="tx1"/>
                </a:solidFill>
                <a:latin typeface="Arial" panose="020B0604020202020204" pitchFamily="34" charset="0"/>
                <a:cs typeface="Arial" panose="020B0604020202020204" pitchFamily="34" charset="0"/>
              </a:rPr>
              <a:t>Stocks with high growth potential based on earnings and dividend</a:t>
            </a:r>
            <a:endParaRPr lang="en-US" sz="1400" dirty="0">
              <a:solidFill>
                <a:schemeClr val="tx1"/>
              </a:solidFill>
              <a:latin typeface="Arial" panose="020B0604020202020204" pitchFamily="34" charset="0"/>
              <a:cs typeface="Arial" panose="020B0604020202020204" pitchFamily="34" charset="0"/>
            </a:endParaRPr>
          </a:p>
        </p:txBody>
      </p:sp>
      <p:sp>
        <p:nvSpPr>
          <p:cNvPr id="61" name="Rechteck 13">
            <a:extLst>
              <a:ext uri="{FF2B5EF4-FFF2-40B4-BE49-F238E27FC236}">
                <a16:creationId xmlns:a16="http://schemas.microsoft.com/office/drawing/2014/main" id="{5614E3FC-2FFE-492E-A0F9-D92B6A7BFC48}"/>
              </a:ext>
            </a:extLst>
          </p:cNvPr>
          <p:cNvSpPr/>
          <p:nvPr/>
        </p:nvSpPr>
        <p:spPr>
          <a:xfrm>
            <a:off x="2603369" y="4747817"/>
            <a:ext cx="9003527" cy="48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latin typeface="Arial" panose="020B0604020202020204" pitchFamily="34" charset="0"/>
                <a:cs typeface="Arial" panose="020B0604020202020204" pitchFamily="34" charset="0"/>
              </a:rPr>
              <a:t>Stocks with volatility levels below average</a:t>
            </a:r>
          </a:p>
        </p:txBody>
      </p:sp>
      <p:sp>
        <p:nvSpPr>
          <p:cNvPr id="67" name="Rectangle 66">
            <a:extLst>
              <a:ext uri="{FF2B5EF4-FFF2-40B4-BE49-F238E27FC236}">
                <a16:creationId xmlns:a16="http://schemas.microsoft.com/office/drawing/2014/main" id="{D62728FA-D7C0-434C-B873-CBAA78630AAC}"/>
              </a:ext>
            </a:extLst>
          </p:cNvPr>
          <p:cNvSpPr/>
          <p:nvPr/>
        </p:nvSpPr>
        <p:spPr>
          <a:xfrm>
            <a:off x="587376" y="2480271"/>
            <a:ext cx="1921138" cy="482400"/>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bg1"/>
                </a:solidFill>
              </a:rPr>
              <a:t>Value</a:t>
            </a:r>
          </a:p>
        </p:txBody>
      </p:sp>
      <p:sp>
        <p:nvSpPr>
          <p:cNvPr id="71" name="Rectangle 70">
            <a:extLst>
              <a:ext uri="{FF2B5EF4-FFF2-40B4-BE49-F238E27FC236}">
                <a16:creationId xmlns:a16="http://schemas.microsoft.com/office/drawing/2014/main" id="{C0DE3E06-D6D7-4B9C-92A4-A534E7597064}"/>
              </a:ext>
            </a:extLst>
          </p:cNvPr>
          <p:cNvSpPr/>
          <p:nvPr/>
        </p:nvSpPr>
        <p:spPr>
          <a:xfrm>
            <a:off x="587376" y="3050520"/>
            <a:ext cx="1921138" cy="482400"/>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bg1"/>
                </a:solidFill>
              </a:rPr>
              <a:t>Quality</a:t>
            </a:r>
          </a:p>
        </p:txBody>
      </p:sp>
      <p:sp>
        <p:nvSpPr>
          <p:cNvPr id="75" name="Rectangle 74">
            <a:extLst>
              <a:ext uri="{FF2B5EF4-FFF2-40B4-BE49-F238E27FC236}">
                <a16:creationId xmlns:a16="http://schemas.microsoft.com/office/drawing/2014/main" id="{D9855733-1C61-4D48-8A10-2FC270AB891C}"/>
              </a:ext>
            </a:extLst>
          </p:cNvPr>
          <p:cNvSpPr/>
          <p:nvPr/>
        </p:nvSpPr>
        <p:spPr>
          <a:xfrm>
            <a:off x="587375" y="3614852"/>
            <a:ext cx="1921138" cy="482400"/>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bg1"/>
                </a:solidFill>
              </a:rPr>
              <a:t>Momentum</a:t>
            </a:r>
          </a:p>
        </p:txBody>
      </p:sp>
      <p:sp>
        <p:nvSpPr>
          <p:cNvPr id="79" name="Rectangle 78">
            <a:extLst>
              <a:ext uri="{FF2B5EF4-FFF2-40B4-BE49-F238E27FC236}">
                <a16:creationId xmlns:a16="http://schemas.microsoft.com/office/drawing/2014/main" id="{752F794D-4966-46CD-BF89-EDD968941E9B}"/>
              </a:ext>
            </a:extLst>
          </p:cNvPr>
          <p:cNvSpPr/>
          <p:nvPr/>
        </p:nvSpPr>
        <p:spPr>
          <a:xfrm>
            <a:off x="587377" y="4181020"/>
            <a:ext cx="1921136" cy="482400"/>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a:solidFill>
                  <a:schemeClr val="bg1"/>
                </a:solidFill>
              </a:rPr>
              <a:t>Carry</a:t>
            </a:r>
            <a:endParaRPr lang="en-US" sz="1400" b="1" dirty="0">
              <a:solidFill>
                <a:schemeClr val="bg1"/>
              </a:solidFill>
            </a:endParaRPr>
          </a:p>
        </p:txBody>
      </p:sp>
      <p:sp>
        <p:nvSpPr>
          <p:cNvPr id="83" name="Rectangle 82">
            <a:extLst>
              <a:ext uri="{FF2B5EF4-FFF2-40B4-BE49-F238E27FC236}">
                <a16:creationId xmlns:a16="http://schemas.microsoft.com/office/drawing/2014/main" id="{FAAAE2B0-8C21-45AF-9053-60DB3483BAD0}"/>
              </a:ext>
            </a:extLst>
          </p:cNvPr>
          <p:cNvSpPr/>
          <p:nvPr/>
        </p:nvSpPr>
        <p:spPr>
          <a:xfrm>
            <a:off x="587377" y="4745844"/>
            <a:ext cx="1921137" cy="482400"/>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bg1"/>
                </a:solidFill>
              </a:rPr>
              <a:t>Low Risk</a:t>
            </a:r>
          </a:p>
        </p:txBody>
      </p:sp>
      <p:sp>
        <p:nvSpPr>
          <p:cNvPr id="6" name="Date Placeholder 5">
            <a:extLst>
              <a:ext uri="{FF2B5EF4-FFF2-40B4-BE49-F238E27FC236}">
                <a16:creationId xmlns:a16="http://schemas.microsoft.com/office/drawing/2014/main" id="{DE2911C5-8D5A-4F0E-97EF-0BC0FB41F90B}"/>
              </a:ext>
            </a:extLst>
          </p:cNvPr>
          <p:cNvSpPr>
            <a:spLocks noGrp="1"/>
          </p:cNvSpPr>
          <p:nvPr>
            <p:ph type="dt" sz="half" idx="10"/>
          </p:nvPr>
        </p:nvSpPr>
        <p:spPr/>
        <p:txBody>
          <a:bodyPr/>
          <a:lstStyle/>
          <a:p>
            <a:fld id="{E918EFBE-6AF0-4654-BF4E-AE5821660338}"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FDA3055C-C496-459E-BD0D-20A34B3FD77C}"/>
              </a:ext>
            </a:extLst>
          </p:cNvPr>
          <p:cNvSpPr>
            <a:spLocks noGrp="1"/>
          </p:cNvSpPr>
          <p:nvPr>
            <p:ph type="sldNum" sz="quarter" idx="11"/>
          </p:nvPr>
        </p:nvSpPr>
        <p:spPr/>
        <p:txBody>
          <a:bodyPr/>
          <a:lstStyle/>
          <a:p>
            <a:fld id="{62CB3E74-FC4B-418A-B5F6-72ED80208EB2}" type="slidenum">
              <a:rPr lang="en-US" noProof="0" smtClean="0"/>
              <a:pPr/>
              <a:t>25</a:t>
            </a:fld>
            <a:endParaRPr lang="en-US" noProof="0"/>
          </a:p>
        </p:txBody>
      </p:sp>
    </p:spTree>
    <p:extLst>
      <p:ext uri="{BB962C8B-B14F-4D97-AF65-F5344CB8AC3E}">
        <p14:creationId xmlns:p14="http://schemas.microsoft.com/office/powerpoint/2010/main" val="6514842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22"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3000" b="1" dirty="0" err="1">
              <a:latin typeface="Arial" panose="020B0604020202020204" pitchFamily="34" charset="0"/>
              <a:ea typeface="+mj-ea"/>
              <a:cs typeface="+mj-cs"/>
              <a:sym typeface="Arial" panose="020B0604020202020204" pitchFamily="34" charset="0"/>
            </a:endParaRPr>
          </a:p>
        </p:txBody>
      </p:sp>
      <p:graphicFrame>
        <p:nvGraphicFramePr>
          <p:cNvPr id="11" name="Tabelle 10">
            <a:extLst>
              <a:ext uri="{FF2B5EF4-FFF2-40B4-BE49-F238E27FC236}">
                <a16:creationId xmlns:a16="http://schemas.microsoft.com/office/drawing/2014/main" id="{DB7836FA-673B-4B5F-9495-CE252D105891}"/>
              </a:ext>
            </a:extLst>
          </p:cNvPr>
          <p:cNvGraphicFramePr>
            <a:graphicFrameLocks/>
          </p:cNvGraphicFramePr>
          <p:nvPr>
            <p:extLst>
              <p:ext uri="{D42A27DB-BD31-4B8C-83A1-F6EECF244321}">
                <p14:modId xmlns:p14="http://schemas.microsoft.com/office/powerpoint/2010/main" val="4077799026"/>
              </p:ext>
            </p:extLst>
          </p:nvPr>
        </p:nvGraphicFramePr>
        <p:xfrm>
          <a:off x="587375" y="1921156"/>
          <a:ext cx="11017250" cy="4208186"/>
        </p:xfrm>
        <a:graphic>
          <a:graphicData uri="http://schemas.openxmlformats.org/drawingml/2006/table">
            <a:tbl>
              <a:tblPr firstRow="1">
                <a:tableStyleId>{30FC0DDD-37FB-4523-A006-01308BA8B187}</a:tableStyleId>
              </a:tblPr>
              <a:tblGrid>
                <a:gridCol w="3486516">
                  <a:extLst>
                    <a:ext uri="{9D8B030D-6E8A-4147-A177-3AD203B41FA5}">
                      <a16:colId xmlns:a16="http://schemas.microsoft.com/office/drawing/2014/main" val="215981780"/>
                    </a:ext>
                  </a:extLst>
                </a:gridCol>
                <a:gridCol w="3793169">
                  <a:extLst>
                    <a:ext uri="{9D8B030D-6E8A-4147-A177-3AD203B41FA5}">
                      <a16:colId xmlns:a16="http://schemas.microsoft.com/office/drawing/2014/main" val="28288695"/>
                    </a:ext>
                  </a:extLst>
                </a:gridCol>
                <a:gridCol w="3737565">
                  <a:extLst>
                    <a:ext uri="{9D8B030D-6E8A-4147-A177-3AD203B41FA5}">
                      <a16:colId xmlns:a16="http://schemas.microsoft.com/office/drawing/2014/main" val="4277949936"/>
                    </a:ext>
                  </a:extLst>
                </a:gridCol>
              </a:tblGrid>
              <a:tr h="293881">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000" b="1" i="0" u="none" strike="noStrike" cap="none" normalizeH="0" baseline="0" noProof="0" dirty="0">
                        <a:ln>
                          <a:noFill/>
                        </a:ln>
                        <a:solidFill>
                          <a:schemeClr val="bg1"/>
                        </a:solidFill>
                        <a:effectLst/>
                        <a:latin typeface="+mj-lt"/>
                        <a:cs typeface="Arial"/>
                      </a:endParaRPr>
                    </a:p>
                  </a:txBody>
                  <a:tcPr marL="90000" marR="90000" marT="0" marB="0" anchor="ctr">
                    <a:lnR w="12700" cap="flat" cmpd="sng" algn="ctr">
                      <a:noFill/>
                      <a:prstDash val="solid"/>
                      <a:round/>
                      <a:headEnd type="none" w="med" len="med"/>
                      <a:tailEnd type="none" w="med" len="med"/>
                    </a:lnR>
                    <a:noFill/>
                  </a:tcPr>
                </a:tc>
                <a:tc>
                  <a:txBody>
                    <a:bodyPr/>
                    <a:lstStyle/>
                    <a:p>
                      <a:r>
                        <a:rPr lang="en-US" sz="1200" b="1" i="0" kern="1200" noProof="0" dirty="0" err="1">
                          <a:solidFill>
                            <a:schemeClr val="bg1"/>
                          </a:solidFill>
                          <a:latin typeface="+mj-lt"/>
                          <a:ea typeface="+mj-ea"/>
                          <a:cs typeface="+mj-cs"/>
                        </a:rPr>
                        <a:t>iSTOXX</a:t>
                      </a:r>
                      <a:r>
                        <a:rPr lang="en-US" sz="1200" noProof="0" dirty="0">
                          <a:solidFill>
                            <a:schemeClr val="bg1"/>
                          </a:solidFill>
                          <a:latin typeface="Calibri" panose="020F0502020204030204" pitchFamily="34" charset="0"/>
                        </a:rPr>
                        <a:t>® </a:t>
                      </a:r>
                      <a:r>
                        <a:rPr lang="en-US" sz="1200" b="1" i="0" kern="1200" noProof="0" dirty="0">
                          <a:solidFill>
                            <a:schemeClr val="bg1"/>
                          </a:solidFill>
                          <a:latin typeface="+mj-lt"/>
                          <a:ea typeface="+mj-ea"/>
                          <a:cs typeface="+mj-cs"/>
                        </a:rPr>
                        <a:t>Europe Factor Index Futures </a:t>
                      </a:r>
                    </a:p>
                  </a:txBody>
                  <a:tcPr marL="90000" marR="9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6350" cap="flat" cmpd="sng" algn="ctr">
                      <a:noFill/>
                      <a:prstDash val="solid"/>
                    </a:lnB>
                    <a:lnTlToBr>
                      <a:noFill/>
                    </a:lnTlToBr>
                    <a:lnBlToTr>
                      <a:noFill/>
                    </a:lnBlToTr>
                    <a:solidFill>
                      <a:schemeClr val="tx1"/>
                    </a:solidFill>
                  </a:tcPr>
                </a:tc>
                <a:tc>
                  <a:txBody>
                    <a:bodyPr/>
                    <a:lstStyle/>
                    <a:p>
                      <a:r>
                        <a:rPr lang="en-US" sz="1200" b="1" i="0" kern="1200" noProof="0" dirty="0">
                          <a:solidFill>
                            <a:schemeClr val="bg1"/>
                          </a:solidFill>
                          <a:latin typeface="+mj-lt"/>
                          <a:ea typeface="+mj-ea"/>
                          <a:cs typeface="+mj-cs"/>
                        </a:rPr>
                        <a:t>STOXX</a:t>
                      </a:r>
                      <a:r>
                        <a:rPr lang="en-US" sz="1200" noProof="0" dirty="0">
                          <a:solidFill>
                            <a:schemeClr val="bg1"/>
                          </a:solidFill>
                          <a:latin typeface="Calibri" panose="020F0502020204030204" pitchFamily="34" charset="0"/>
                        </a:rPr>
                        <a:t>® </a:t>
                      </a:r>
                      <a:r>
                        <a:rPr lang="en-US" sz="1200" b="1" i="0" kern="1200" noProof="0" dirty="0">
                          <a:solidFill>
                            <a:schemeClr val="bg1"/>
                          </a:solidFill>
                          <a:latin typeface="+mj-lt"/>
                          <a:ea typeface="+mj-ea"/>
                          <a:cs typeface="+mj-cs"/>
                        </a:rPr>
                        <a:t>Europe 600 Index Futures (FXXP)</a:t>
                      </a:r>
                    </a:p>
                  </a:txBody>
                  <a:tcPr marL="90000" marR="90000" marT="0" marB="0" anchor="ctr">
                    <a:lnL w="12700" cap="flat" cmpd="sng" algn="ctr">
                      <a:noFill/>
                      <a:prstDash val="solid"/>
                      <a:round/>
                      <a:headEnd type="none" w="med" len="med"/>
                      <a:tailEnd type="none" w="med" len="med"/>
                    </a:lnL>
                    <a:solidFill>
                      <a:schemeClr val="tx1"/>
                    </a:solidFill>
                  </a:tcPr>
                </a:tc>
                <a:extLst>
                  <a:ext uri="{0D108BD9-81ED-4DB2-BD59-A6C34878D82A}">
                    <a16:rowId xmlns:a16="http://schemas.microsoft.com/office/drawing/2014/main" val="3378295037"/>
                  </a:ext>
                </a:extLst>
              </a:tr>
              <a:tr h="401967">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pPr>
                      <a:r>
                        <a:rPr kumimoji="0" lang="en-US" sz="1000" b="1" i="0" u="none" strike="noStrike" cap="none" normalizeH="0" baseline="0" noProof="0" dirty="0">
                          <a:ln>
                            <a:noFill/>
                          </a:ln>
                          <a:solidFill>
                            <a:schemeClr val="bg1"/>
                          </a:solidFill>
                          <a:effectLst/>
                          <a:latin typeface="Arial" charset="0"/>
                        </a:rPr>
                        <a:t>Underlying Index</a:t>
                      </a:r>
                    </a:p>
                  </a:txBody>
                  <a:tcPr marL="90000" marR="90000" marT="0" marB="0" anchor="ctr" horzOverflow="overflow">
                    <a:lnR w="12700" cap="flat" cmpd="sng" algn="ctr">
                      <a:noFill/>
                      <a:prstDash val="solid"/>
                      <a:round/>
                      <a:headEnd type="none" w="med" len="med"/>
                      <a:tailEnd type="none" w="med" len="med"/>
                    </a:lnR>
                    <a:solidFill>
                      <a:schemeClr val="tx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b="0" i="0" kern="1200" noProof="0" dirty="0" err="1">
                          <a:solidFill>
                            <a:srgbClr val="1C1854"/>
                          </a:solidFill>
                          <a:latin typeface="+mn-lt"/>
                          <a:ea typeface="+mn-ea"/>
                          <a:cs typeface="+mn-cs"/>
                        </a:rPr>
                        <a:t>iSTOXX</a:t>
                      </a:r>
                      <a:r>
                        <a:rPr lang="en-US" sz="1000" noProof="0" dirty="0">
                          <a:latin typeface="Calibri" panose="020F0502020204030204" pitchFamily="34" charset="0"/>
                        </a:rPr>
                        <a:t>®</a:t>
                      </a:r>
                      <a:r>
                        <a:rPr lang="en-US" sz="1000" b="0" i="0" kern="1200" noProof="0" dirty="0">
                          <a:solidFill>
                            <a:srgbClr val="1C1854"/>
                          </a:solidFill>
                          <a:latin typeface="+mn-lt"/>
                          <a:ea typeface="+mn-ea"/>
                          <a:cs typeface="+mn-cs"/>
                        </a:rPr>
                        <a:t> Europe Low Risk, Momentum, Quality, Size, Value, Carry</a:t>
                      </a:r>
                    </a:p>
                  </a:txBody>
                  <a:tcPr marL="90000" marR="9000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lnT>
                    <a:lnB w="6350" cap="flat" cmpd="sng" algn="ctr">
                      <a:noFill/>
                      <a:prstDash val="solid"/>
                    </a:lnB>
                    <a:lnTlToBr>
                      <a:noFill/>
                    </a:lnTlToBr>
                    <a:lnBlToTr>
                      <a:noFill/>
                    </a:lnBlToTr>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b="0" i="0" kern="1200" noProof="0" dirty="0">
                          <a:solidFill>
                            <a:srgbClr val="1C1854"/>
                          </a:solidFill>
                          <a:latin typeface="+mn-lt"/>
                          <a:ea typeface="+mn-ea"/>
                          <a:cs typeface="+mn-cs"/>
                        </a:rPr>
                        <a:t>STOXX</a:t>
                      </a:r>
                      <a:r>
                        <a:rPr lang="en-US" sz="1000" noProof="0" dirty="0">
                          <a:latin typeface="Calibri" panose="020F0502020204030204" pitchFamily="34" charset="0"/>
                        </a:rPr>
                        <a:t>® </a:t>
                      </a:r>
                      <a:r>
                        <a:rPr lang="en-US" sz="1000" b="0" i="0" kern="1200" noProof="0" dirty="0">
                          <a:solidFill>
                            <a:srgbClr val="1C1854"/>
                          </a:solidFill>
                          <a:latin typeface="+mn-lt"/>
                          <a:ea typeface="+mn-ea"/>
                          <a:cs typeface="+mn-cs"/>
                        </a:rPr>
                        <a:t>Europe 600 Index</a:t>
                      </a:r>
                      <a:endParaRPr kumimoji="0" lang="en-US" sz="1000" b="1"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noFill/>
                      <a:prstDash val="solid"/>
                      <a:round/>
                      <a:headEnd type="none" w="med" len="med"/>
                      <a:tailEnd type="none" w="med" len="med"/>
                    </a:lnL>
                  </a:tcPr>
                </a:tc>
                <a:extLst>
                  <a:ext uri="{0D108BD9-81ED-4DB2-BD59-A6C34878D82A}">
                    <a16:rowId xmlns:a16="http://schemas.microsoft.com/office/drawing/2014/main" val="3944865922"/>
                  </a:ext>
                </a:extLst>
              </a:tr>
              <a:tr h="258569">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pPr>
                      <a:r>
                        <a:rPr kumimoji="0" lang="en-US" sz="1000" b="1" i="0" u="none" strike="noStrike" cap="none" normalizeH="0" baseline="0" noProof="0" dirty="0">
                          <a:ln>
                            <a:noFill/>
                          </a:ln>
                          <a:solidFill>
                            <a:schemeClr val="bg1"/>
                          </a:solidFill>
                          <a:effectLst/>
                          <a:latin typeface="Arial" charset="0"/>
                        </a:rPr>
                        <a:t>Index Type</a:t>
                      </a:r>
                    </a:p>
                  </a:txBody>
                  <a:tcPr marL="90000" marR="90000" marT="0" marB="0" anchor="ctr" horzOverflow="overflow">
                    <a:lnR w="12700" cap="flat" cmpd="sng" algn="ctr">
                      <a:noFill/>
                      <a:prstDash val="solid"/>
                      <a:round/>
                      <a:headEnd type="none" w="med" len="med"/>
                      <a:tailEnd type="none" w="med" len="med"/>
                    </a:lnR>
                    <a:solidFill>
                      <a:schemeClr val="tx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noProof="0" dirty="0">
                          <a:solidFill>
                            <a:srgbClr val="1C1854"/>
                          </a:solidFill>
                        </a:rPr>
                        <a:t>Net Return Index</a:t>
                      </a:r>
                      <a:endParaRPr kumimoji="0" lang="en-US" sz="1000" b="1"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lnT>
                    <a:lnB w="6350" cap="flat" cmpd="sng" algn="ctr">
                      <a:noFill/>
                      <a:prstDash val="soli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solidFill>
                            <a:srgbClr val="1C1854"/>
                          </a:solidFill>
                          <a:effectLst/>
                        </a:rPr>
                        <a:t>Price Index</a:t>
                      </a:r>
                      <a:endParaRPr kumimoji="0" lang="en-US" sz="1000" b="1"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noFill/>
                      <a:prstDash val="solid"/>
                      <a:round/>
                      <a:headEnd type="none" w="med" len="med"/>
                      <a:tailEnd type="none" w="med" len="med"/>
                    </a:lnL>
                    <a:lnB w="6350" cap="flat" cmpd="sng" algn="ctr">
                      <a:noFill/>
                      <a:prstDash val="solid"/>
                    </a:lnB>
                    <a:solidFill>
                      <a:schemeClr val="bg2"/>
                    </a:solidFill>
                  </a:tcPr>
                </a:tc>
                <a:extLst>
                  <a:ext uri="{0D108BD9-81ED-4DB2-BD59-A6C34878D82A}">
                    <a16:rowId xmlns:a16="http://schemas.microsoft.com/office/drawing/2014/main" val="925022502"/>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Contract Value</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noProof="0" dirty="0">
                          <a:solidFill>
                            <a:srgbClr val="1C1854"/>
                          </a:solidFill>
                        </a:rPr>
                        <a:t>EUR 50 per index point</a:t>
                      </a:r>
                      <a:endParaRPr kumimoji="0" lang="en-US" sz="1000" b="1"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1583945350"/>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Tick Value</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noProof="0" dirty="0"/>
                        <a:t>EUR 5</a:t>
                      </a:r>
                      <a:endParaRPr kumimoji="0" lang="en-US" sz="1000" b="1"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solidFill>
                      <a:schemeClr val="bg2"/>
                    </a:solidFill>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4043013960"/>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noProof="0" dirty="0">
                          <a:ln>
                            <a:noFill/>
                          </a:ln>
                          <a:solidFill>
                            <a:schemeClr val="bg1"/>
                          </a:solidFill>
                          <a:effectLst/>
                          <a:latin typeface="Arial" charset="0"/>
                        </a:rPr>
                        <a:t>Price Quotation</a:t>
                      </a: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noProof="0" dirty="0">
                          <a:solidFill>
                            <a:srgbClr val="1C1854"/>
                          </a:solidFill>
                        </a:rPr>
                        <a:t>In points with one decimal place</a:t>
                      </a:r>
                      <a:endParaRPr kumimoji="0" lang="en-US" sz="1000" b="1"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4158578666"/>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Minimum Price Change</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noProof="0" dirty="0"/>
                        <a:t>0.1 index points</a:t>
                      </a:r>
                      <a:endParaRPr kumimoji="0" lang="en-US" sz="1000" b="1"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solidFill>
                      <a:schemeClr val="bg2"/>
                    </a:solidFill>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3716853752"/>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Contract Months</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u="none" strike="noStrike" cap="none" normalizeH="0" baseline="0" noProof="0" dirty="0">
                          <a:ln>
                            <a:noFill/>
                          </a:ln>
                          <a:solidFill>
                            <a:srgbClr val="1C1854"/>
                          </a:solidFill>
                          <a:effectLst/>
                        </a:rPr>
                        <a:t>Up to 9 months; 3 quarterly months</a:t>
                      </a:r>
                      <a:endParaRPr kumimoji="0" lang="en-US" sz="1000" b="1"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2591812925"/>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u="none" strike="noStrike" cap="none" normalizeH="0" baseline="0" noProof="0" dirty="0">
                          <a:ln>
                            <a:noFill/>
                          </a:ln>
                          <a:solidFill>
                            <a:schemeClr val="bg1"/>
                          </a:solidFill>
                          <a:effectLst/>
                        </a:rPr>
                        <a:t>Settlement</a:t>
                      </a:r>
                      <a:endParaRPr kumimoji="0" lang="en-US" sz="1000" b="1" i="0" u="none" strike="noStrike" cap="none" normalizeH="0" baseline="0" noProof="0" dirty="0">
                        <a:ln>
                          <a:noFill/>
                        </a:ln>
                        <a:solidFill>
                          <a:schemeClr val="bg1"/>
                        </a:solidFill>
                        <a:effectLst/>
                        <a:latin typeface="Arial" charset="0"/>
                      </a:endParaRP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noProof="0" dirty="0">
                          <a:ln>
                            <a:noFill/>
                          </a:ln>
                          <a:solidFill>
                            <a:srgbClr val="1C1854"/>
                          </a:solidFill>
                          <a:effectLst/>
                          <a:latin typeface="Arial" charset="0"/>
                        </a:rPr>
                        <a:t>Cash settlement, payable on the first exchange day following the final settlement day</a:t>
                      </a: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solidFill>
                      <a:schemeClr val="bg2"/>
                    </a:solidFill>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1789024995"/>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noProof="0" dirty="0">
                          <a:ln>
                            <a:noFill/>
                          </a:ln>
                          <a:solidFill>
                            <a:schemeClr val="bg1"/>
                          </a:solidFill>
                          <a:effectLst/>
                          <a:latin typeface="Arial" charset="0"/>
                        </a:rPr>
                        <a:t>Final Settlement Price</a:t>
                      </a: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kern="1200" cap="none" normalizeH="0" baseline="0" noProof="0" dirty="0">
                          <a:ln>
                            <a:noFill/>
                          </a:ln>
                          <a:solidFill>
                            <a:srgbClr val="1C1854"/>
                          </a:solidFill>
                          <a:effectLst/>
                          <a:latin typeface="Arial" charset="0"/>
                          <a:ea typeface="+mn-ea"/>
                          <a:cs typeface="+mn-cs"/>
                        </a:rPr>
                        <a:t>Based on the average of the respective </a:t>
                      </a:r>
                      <a:r>
                        <a:rPr kumimoji="0" lang="en-US" sz="1000" b="0" i="0" u="none" strike="noStrike" kern="1200" cap="none" normalizeH="0" baseline="0" noProof="0" dirty="0" err="1">
                          <a:ln>
                            <a:noFill/>
                          </a:ln>
                          <a:solidFill>
                            <a:srgbClr val="1C1854"/>
                          </a:solidFill>
                          <a:effectLst/>
                          <a:latin typeface="Arial" charset="0"/>
                          <a:ea typeface="+mn-ea"/>
                          <a:cs typeface="+mn-cs"/>
                        </a:rPr>
                        <a:t>iSTOXX</a:t>
                      </a:r>
                      <a:r>
                        <a:rPr lang="en-US" sz="1000" noProof="0" dirty="0">
                          <a:latin typeface="Calibri" panose="020F0502020204030204" pitchFamily="34" charset="0"/>
                        </a:rPr>
                        <a:t>®/</a:t>
                      </a:r>
                      <a:r>
                        <a:rPr kumimoji="0" lang="en-US" sz="1000" b="0" i="0" u="none" strike="noStrike" kern="1200" cap="none" normalizeH="0" baseline="0" noProof="0" dirty="0">
                          <a:ln>
                            <a:noFill/>
                          </a:ln>
                          <a:solidFill>
                            <a:srgbClr val="1C1854"/>
                          </a:solidFill>
                          <a:effectLst/>
                          <a:latin typeface="Arial" charset="0"/>
                          <a:ea typeface="+mn-ea"/>
                          <a:cs typeface="+mn-cs"/>
                        </a:rPr>
                        <a:t> STOXX</a:t>
                      </a:r>
                      <a:r>
                        <a:rPr lang="en-US" sz="1000" noProof="0" dirty="0">
                          <a:latin typeface="Calibri" panose="020F0502020204030204" pitchFamily="34" charset="0"/>
                        </a:rPr>
                        <a:t>®</a:t>
                      </a:r>
                      <a:r>
                        <a:rPr kumimoji="0" lang="en-US" sz="1000" b="0" i="0" u="none" strike="noStrike" kern="1200" cap="none" normalizeH="0" baseline="0" noProof="0" dirty="0">
                          <a:ln>
                            <a:noFill/>
                          </a:ln>
                          <a:solidFill>
                            <a:srgbClr val="1C1854"/>
                          </a:solidFill>
                          <a:effectLst/>
                          <a:latin typeface="Arial" charset="0"/>
                          <a:ea typeface="+mn-ea"/>
                          <a:cs typeface="+mn-cs"/>
                        </a:rPr>
                        <a:t> index calculations from 11:50-12:00 CET</a:t>
                      </a: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2973371790"/>
                  </a:ext>
                </a:extLst>
              </a:tr>
              <a:tr h="40196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noProof="0" dirty="0">
                          <a:ln>
                            <a:noFill/>
                          </a:ln>
                          <a:solidFill>
                            <a:schemeClr val="bg1"/>
                          </a:solidFill>
                          <a:effectLst/>
                          <a:latin typeface="Arial" charset="0"/>
                        </a:rPr>
                        <a:t>Last Trading Day and Final Settlement Day</a:t>
                      </a: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noProof="0" dirty="0">
                          <a:ln>
                            <a:noFill/>
                          </a:ln>
                          <a:solidFill>
                            <a:srgbClr val="1C1854"/>
                          </a:solidFill>
                          <a:effectLst/>
                          <a:latin typeface="Arial" charset="0"/>
                        </a:rPr>
                        <a:t>3rd Friday of each expiration month </a:t>
                      </a:r>
                      <a:r>
                        <a:rPr kumimoji="0" lang="en-US" sz="1000" b="0" i="0" u="none" strike="noStrike" cap="none" normalizeH="0" baseline="0" noProof="0" dirty="0">
                          <a:ln>
                            <a:noFill/>
                          </a:ln>
                          <a:solidFill>
                            <a:schemeClr val="tx1"/>
                          </a:solidFill>
                          <a:effectLst/>
                          <a:latin typeface="+mn-lt"/>
                          <a:cs typeface="Arial" charset="0"/>
                        </a:rPr>
                        <a:t>if this is an exchange day; otherwise the exchange day immediately preceding that day. Close of trading in the maturing futures on the last trading day is at 12:00 CET.</a:t>
                      </a:r>
                      <a:endParaRPr kumimoji="0" lang="en-US" sz="1000" b="0" i="0" u="none" strike="noStrike" cap="none" normalizeH="0" baseline="0" noProof="0" dirty="0">
                        <a:ln>
                          <a:noFill/>
                        </a:ln>
                        <a:solidFill>
                          <a:srgbClr val="1C1854"/>
                        </a:solidFill>
                        <a:effectLst/>
                        <a:latin typeface="Arial" charset="0"/>
                      </a:endParaRP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solidFill>
                      <a:schemeClr val="bg2"/>
                    </a:solidFill>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0"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2893763478"/>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noProof="0" dirty="0">
                          <a:ln>
                            <a:noFill/>
                          </a:ln>
                          <a:solidFill>
                            <a:schemeClr val="bg1"/>
                          </a:solidFill>
                          <a:effectLst/>
                          <a:latin typeface="Arial" charset="0"/>
                        </a:rPr>
                        <a:t>Continuous/ TES</a:t>
                      </a: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noProof="0" dirty="0">
                          <a:ln>
                            <a:noFill/>
                          </a:ln>
                          <a:solidFill>
                            <a:srgbClr val="1C1854"/>
                          </a:solidFill>
                          <a:effectLst/>
                          <a:latin typeface="Arial" charset="0"/>
                        </a:rPr>
                        <a:t>08:00 – 22:00 CET</a:t>
                      </a: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828456738"/>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noProof="0" dirty="0">
                          <a:ln>
                            <a:noFill/>
                          </a:ln>
                          <a:solidFill>
                            <a:schemeClr val="bg1"/>
                          </a:solidFill>
                          <a:effectLst/>
                          <a:latin typeface="Arial" charset="0"/>
                        </a:rPr>
                        <a:t>Flexible Contracts</a:t>
                      </a: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noProof="0" dirty="0">
                          <a:ln>
                            <a:noFill/>
                          </a:ln>
                          <a:solidFill>
                            <a:srgbClr val="1C1854"/>
                          </a:solidFill>
                          <a:effectLst/>
                          <a:latin typeface="Arial" charset="0"/>
                        </a:rPr>
                        <a:t>Available</a:t>
                      </a: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w="6350" cap="flat" cmpd="sng" algn="ctr">
                      <a:noFill/>
                      <a:prstDash val="solid"/>
                    </a:lnB>
                    <a:lnTlToBr>
                      <a:noFill/>
                    </a:lnTlToBr>
                    <a:lnBlToTr>
                      <a:noFill/>
                    </a:lnBlToTr>
                    <a:solidFill>
                      <a:schemeClr val="bg2"/>
                    </a:solidFill>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0"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149784100"/>
                  </a:ext>
                </a:extLst>
              </a:tr>
              <a:tr h="258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noProof="0" dirty="0">
                          <a:ln>
                            <a:noFill/>
                          </a:ln>
                          <a:solidFill>
                            <a:schemeClr val="bg1"/>
                          </a:solidFill>
                          <a:effectLst/>
                          <a:latin typeface="Arial" charset="0"/>
                        </a:rPr>
                        <a:t>Min. Block Trade Size</a:t>
                      </a:r>
                    </a:p>
                  </a:txBody>
                  <a:tcPr marL="90000" marR="90000" marT="0" marB="0" anchor="ctr" horzOverflow="overflow">
                    <a:lnR w="12700" cap="flat" cmpd="sng" algn="ctr">
                      <a:noFill/>
                      <a:prstDash val="solid"/>
                      <a:round/>
                      <a:headEnd type="none" w="med" len="med"/>
                      <a:tailEnd type="none" w="med" len="med"/>
                    </a:lnR>
                    <a:solidFill>
                      <a:schemeClr val="tx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noProof="0" dirty="0">
                          <a:ln>
                            <a:noFill/>
                          </a:ln>
                          <a:solidFill>
                            <a:srgbClr val="1C1854"/>
                          </a:solidFill>
                          <a:effectLst/>
                          <a:latin typeface="Arial" charset="0"/>
                        </a:rPr>
                        <a:t>50 contracts</a:t>
                      </a:r>
                    </a:p>
                  </a:txBody>
                  <a:tcPr marL="90000" marR="9000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lnT>
                    <a:lnB w="6350" cap="flat" cmpd="sng" algn="ctr">
                      <a:noFill/>
                      <a:prstDash val="solid"/>
                    </a:lnB>
                    <a:lnTlToBr>
                      <a:noFill/>
                    </a:lnTlToBr>
                    <a:lnBlToTr>
                      <a:noFill/>
                    </a:lnBlToTr>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noProof="0" dirty="0">
                          <a:ln>
                            <a:noFill/>
                          </a:ln>
                          <a:solidFill>
                            <a:srgbClr val="1C1854"/>
                          </a:solidFill>
                          <a:effectLst/>
                          <a:latin typeface="Arial" charset="0"/>
                        </a:rPr>
                        <a:t>                         100 contracts</a:t>
                      </a:r>
                    </a:p>
                  </a:txBody>
                  <a:tcPr marL="90000" marR="90000" marT="0" marB="0" anchor="ctr" horzOverflow="overflow">
                    <a:lnL w="12700" cap="flat" cmpd="sng" algn="ctr">
                      <a:noFill/>
                      <a:prstDash val="solid"/>
                      <a:round/>
                      <a:headEnd type="none" w="med" len="med"/>
                      <a:tailEnd type="none" w="med" len="med"/>
                    </a:lnL>
                    <a:lnT w="6350" cap="flat" cmpd="sng" algn="ctr">
                      <a:noFill/>
                      <a:prstDash val="solid"/>
                    </a:lnT>
                    <a:lnB w="6350" cap="flat" cmpd="sng" algn="ctr">
                      <a:noFill/>
                      <a:prstDash val="solid"/>
                    </a:lnB>
                  </a:tcPr>
                </a:tc>
                <a:extLst>
                  <a:ext uri="{0D108BD9-81ED-4DB2-BD59-A6C34878D82A}">
                    <a16:rowId xmlns:a16="http://schemas.microsoft.com/office/drawing/2014/main" val="3612242347"/>
                  </a:ext>
                </a:extLst>
              </a:tr>
              <a:tr h="26611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noProof="0" dirty="0">
                          <a:ln>
                            <a:noFill/>
                          </a:ln>
                          <a:solidFill>
                            <a:schemeClr val="bg1"/>
                          </a:solidFill>
                          <a:effectLst/>
                          <a:latin typeface="Arial" charset="0"/>
                        </a:rPr>
                        <a:t>Fees</a:t>
                      </a:r>
                    </a:p>
                  </a:txBody>
                  <a:tcPr marL="90000" marR="90000" marT="0" marB="0" anchor="ctr" horzOverflow="overflow">
                    <a:lnR w="12700" cap="flat" cmpd="sng" algn="ctr">
                      <a:noFill/>
                      <a:prstDash val="solid"/>
                      <a:round/>
                      <a:headEnd type="none" w="med" len="med"/>
                      <a:tailEnd type="none" w="med" len="med"/>
                    </a:lnR>
                    <a:solidFill>
                      <a:schemeClr val="tx1"/>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noProof="0" dirty="0">
                          <a:ln>
                            <a:noFill/>
                          </a:ln>
                          <a:solidFill>
                            <a:srgbClr val="1C1854"/>
                          </a:solidFill>
                          <a:effectLst/>
                          <a:latin typeface="Arial" charset="0"/>
                        </a:rPr>
                        <a:t>0.30 EUR (order-book) – 0.45 EUR (off-book)</a:t>
                      </a:r>
                    </a:p>
                  </a:txBody>
                  <a:tcPr marL="90000" marR="90000" marT="0" marB="0" anchor="ctr" horzOverflow="overflow">
                    <a:lnL w="12700" cap="flat" cmpd="sng" algn="ctr">
                      <a:noFill/>
                      <a:prstDash val="solid"/>
                      <a:round/>
                      <a:headEnd type="none" w="med" len="med"/>
                      <a:tailEnd type="none" w="med" len="med"/>
                    </a:lnL>
                    <a:lnR>
                      <a:noFill/>
                    </a:lnR>
                    <a:lnT w="6350" cap="flat" cmpd="sng" algn="ctr">
                      <a:noFill/>
                      <a:prstDash val="solid"/>
                    </a:lnT>
                    <a:lnB>
                      <a:noFill/>
                    </a:lnB>
                    <a:lnTlToBr>
                      <a:noFill/>
                    </a:lnTlToBr>
                    <a:lnBlToTr>
                      <a:noFill/>
                    </a:lnBlToTr>
                    <a:solidFill>
                      <a:schemeClr val="bg2"/>
                    </a:solidFill>
                  </a:tcPr>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0"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4193363465"/>
                  </a:ext>
                </a:extLst>
              </a:tr>
            </a:tbl>
          </a:graphicData>
        </a:graphic>
      </p:graphicFrame>
      <p:sp>
        <p:nvSpPr>
          <p:cNvPr id="3" name="Date Placeholder 2">
            <a:extLst>
              <a:ext uri="{FF2B5EF4-FFF2-40B4-BE49-F238E27FC236}">
                <a16:creationId xmlns:a16="http://schemas.microsoft.com/office/drawing/2014/main" id="{0F2AF802-904F-47C9-9A11-85BD4ABBD62C}"/>
              </a:ext>
            </a:extLst>
          </p:cNvPr>
          <p:cNvSpPr>
            <a:spLocks noGrp="1"/>
          </p:cNvSpPr>
          <p:nvPr>
            <p:ph type="dt" sz="half" idx="18"/>
          </p:nvPr>
        </p:nvSpPr>
        <p:spPr/>
        <p:txBody>
          <a:bodyPr/>
          <a:lstStyle/>
          <a:p>
            <a:fld id="{6A4D4335-DCC5-4FF8-B157-C887826681D5}"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482A2E25-F874-4047-8B67-C8FC7950493A}"/>
              </a:ext>
            </a:extLst>
          </p:cNvPr>
          <p:cNvSpPr>
            <a:spLocks noGrp="1"/>
          </p:cNvSpPr>
          <p:nvPr>
            <p:ph type="sldNum" sz="quarter" idx="19"/>
          </p:nvPr>
        </p:nvSpPr>
        <p:spPr/>
        <p:txBody>
          <a:bodyPr/>
          <a:lstStyle/>
          <a:p>
            <a:fld id="{62CB3E74-FC4B-418A-B5F6-72ED80208EB2}" type="slidenum">
              <a:rPr lang="en-US" noProof="0" smtClean="0"/>
              <a:pPr/>
              <a:t>26</a:t>
            </a:fld>
            <a:endParaRPr lang="en-US" noProof="0"/>
          </a:p>
        </p:txBody>
      </p:sp>
      <p:sp>
        <p:nvSpPr>
          <p:cNvPr id="6" name="Titel 5">
            <a:extLst>
              <a:ext uri="{FF2B5EF4-FFF2-40B4-BE49-F238E27FC236}">
                <a16:creationId xmlns:a16="http://schemas.microsoft.com/office/drawing/2014/main" id="{59EB9F2F-30FD-4305-A83E-81E5B7AB8D5C}"/>
              </a:ext>
            </a:extLst>
          </p:cNvPr>
          <p:cNvSpPr>
            <a:spLocks noGrp="1"/>
          </p:cNvSpPr>
          <p:nvPr>
            <p:ph type="title"/>
          </p:nvPr>
        </p:nvSpPr>
        <p:spPr/>
        <p:txBody>
          <a:bodyPr/>
          <a:lstStyle/>
          <a:p>
            <a:r>
              <a:rPr lang="en-GB" dirty="0"/>
              <a:t>Contract Specifications</a:t>
            </a:r>
            <a:br>
              <a:rPr lang="en-GB" dirty="0"/>
            </a:br>
            <a:r>
              <a:rPr lang="en-GB" sz="2000" b="0" dirty="0" err="1"/>
              <a:t>iSTOXX</a:t>
            </a:r>
            <a:r>
              <a:rPr lang="en-GB" sz="2000" b="0" dirty="0">
                <a:latin typeface="Calibri" panose="020F0502020204030204" pitchFamily="34" charset="0"/>
              </a:rPr>
              <a:t>®</a:t>
            </a:r>
            <a:r>
              <a:rPr lang="en-GB" sz="2000" b="0" dirty="0"/>
              <a:t> Europe Factor Index Futures in comparison to benchmark STOXX</a:t>
            </a:r>
            <a:r>
              <a:rPr lang="en-GB" sz="2000" b="0" dirty="0">
                <a:latin typeface="Calibri" panose="020F0502020204030204" pitchFamily="34" charset="0"/>
              </a:rPr>
              <a:t>®</a:t>
            </a:r>
            <a:r>
              <a:rPr lang="en-GB" sz="2000" b="0" dirty="0"/>
              <a:t> Europe 600</a:t>
            </a:r>
            <a:br>
              <a:rPr lang="en-GB" sz="3200" dirty="0"/>
            </a:br>
            <a:endParaRPr lang="de-DE" dirty="0"/>
          </a:p>
        </p:txBody>
      </p:sp>
    </p:spTree>
    <p:extLst>
      <p:ext uri="{BB962C8B-B14F-4D97-AF65-F5344CB8AC3E}">
        <p14:creationId xmlns:p14="http://schemas.microsoft.com/office/powerpoint/2010/main" val="10351940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372736C-421C-4929-83CF-2C93F7E1EF6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746"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372736C-421C-4929-83CF-2C93F7E1EF6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B11B9E9F-C98A-4D36-A1E8-5EE26BF22F7F}"/>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3800" b="1" dirty="0">
              <a:latin typeface="Arial" panose="020B0604020202020204" pitchFamily="34" charset="0"/>
              <a:ea typeface="+mj-ea"/>
              <a:cs typeface="+mj-cs"/>
              <a:sym typeface="Arial" panose="020B0604020202020204" pitchFamily="34" charset="0"/>
            </a:endParaRPr>
          </a:p>
        </p:txBody>
      </p:sp>
      <p:sp>
        <p:nvSpPr>
          <p:cNvPr id="5" name="Text Placeholder 4">
            <a:extLst>
              <a:ext uri="{FF2B5EF4-FFF2-40B4-BE49-F238E27FC236}">
                <a16:creationId xmlns:a16="http://schemas.microsoft.com/office/drawing/2014/main" id="{159F1CD1-A2EC-4828-8234-9A6D0D1294CC}"/>
              </a:ext>
            </a:extLst>
          </p:cNvPr>
          <p:cNvSpPr>
            <a:spLocks noGrp="1"/>
          </p:cNvSpPr>
          <p:nvPr>
            <p:ph type="body" sz="quarter" idx="10"/>
          </p:nvPr>
        </p:nvSpPr>
        <p:spPr/>
        <p:txBody>
          <a:bodyPr/>
          <a:lstStyle/>
          <a:p>
            <a:r>
              <a:rPr lang="en-GB" dirty="0"/>
              <a:t>5</a:t>
            </a:r>
            <a:endParaRPr lang="en-US" dirty="0"/>
          </a:p>
        </p:txBody>
      </p:sp>
      <p:sp>
        <p:nvSpPr>
          <p:cNvPr id="3" name="Date Placeholder 2">
            <a:extLst>
              <a:ext uri="{FF2B5EF4-FFF2-40B4-BE49-F238E27FC236}">
                <a16:creationId xmlns:a16="http://schemas.microsoft.com/office/drawing/2014/main" id="{A0EAD7A6-2AD4-463B-9E7D-78A6EFAA295B}"/>
              </a:ext>
            </a:extLst>
          </p:cNvPr>
          <p:cNvSpPr>
            <a:spLocks noGrp="1"/>
          </p:cNvSpPr>
          <p:nvPr>
            <p:ph type="dt" sz="half" idx="11"/>
          </p:nvPr>
        </p:nvSpPr>
        <p:spPr/>
        <p:txBody>
          <a:bodyPr/>
          <a:lstStyle/>
          <a:p>
            <a:fld id="{1E9A7BB4-AB74-441C-87C3-708D663EB7A3}"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9ACE2EE3-C67D-4B0B-92F8-AD2D806913E7}"/>
              </a:ext>
            </a:extLst>
          </p:cNvPr>
          <p:cNvSpPr>
            <a:spLocks noGrp="1"/>
          </p:cNvSpPr>
          <p:nvPr>
            <p:ph type="sldNum" sz="quarter" idx="12"/>
          </p:nvPr>
        </p:nvSpPr>
        <p:spPr/>
        <p:txBody>
          <a:bodyPr/>
          <a:lstStyle/>
          <a:p>
            <a:fld id="{62CB3E74-FC4B-418A-B5F6-72ED80208EB2}" type="slidenum">
              <a:rPr lang="en-US" noProof="0" smtClean="0"/>
              <a:pPr/>
              <a:t>27</a:t>
            </a:fld>
            <a:endParaRPr lang="en-US" noProof="0"/>
          </a:p>
        </p:txBody>
      </p:sp>
      <p:sp>
        <p:nvSpPr>
          <p:cNvPr id="9" name="Titel 8">
            <a:extLst>
              <a:ext uri="{FF2B5EF4-FFF2-40B4-BE49-F238E27FC236}">
                <a16:creationId xmlns:a16="http://schemas.microsoft.com/office/drawing/2014/main" id="{5E6CD70C-A378-4C88-99B5-E3B421630F40}"/>
              </a:ext>
            </a:extLst>
          </p:cNvPr>
          <p:cNvSpPr>
            <a:spLocks noGrp="1"/>
          </p:cNvSpPr>
          <p:nvPr>
            <p:ph type="title"/>
          </p:nvPr>
        </p:nvSpPr>
        <p:spPr bwMode="black"/>
        <p:txBody>
          <a:bodyPr/>
          <a:lstStyle/>
          <a:p>
            <a:r>
              <a:rPr lang="de-DE" dirty="0"/>
              <a:t>Eurex </a:t>
            </a:r>
            <a:r>
              <a:rPr lang="de-DE" dirty="0" err="1"/>
              <a:t>Liquidity</a:t>
            </a:r>
            <a:r>
              <a:rPr lang="de-DE" dirty="0"/>
              <a:t> </a:t>
            </a:r>
            <a:r>
              <a:rPr lang="de-DE" dirty="0" err="1"/>
              <a:t>Measure</a:t>
            </a:r>
            <a:endParaRPr lang="de-DE" dirty="0"/>
          </a:p>
        </p:txBody>
      </p:sp>
    </p:spTree>
    <p:extLst>
      <p:ext uri="{BB962C8B-B14F-4D97-AF65-F5344CB8AC3E}">
        <p14:creationId xmlns:p14="http://schemas.microsoft.com/office/powerpoint/2010/main" val="7726281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7376" y="1700213"/>
            <a:ext cx="11017250" cy="4429125"/>
          </a:xfrm>
        </p:spPr>
        <p:txBody>
          <a:bodyPr/>
          <a:lstStyle/>
          <a:p>
            <a:pPr marL="180975" indent="-180975" algn="just">
              <a:spcAft>
                <a:spcPts val="600"/>
              </a:spcAft>
              <a:buFont typeface="Wingdings" panose="05000000000000000000" pitchFamily="2" charset="2"/>
              <a:buChar char="§"/>
            </a:pPr>
            <a:r>
              <a:rPr lang="en-US" sz="1600" dirty="0"/>
              <a:t>Eurex Liquidity Measure is a measure to identify the spread width and the book depth of a given market.</a:t>
            </a:r>
          </a:p>
          <a:p>
            <a:pPr marL="180975" indent="-180975" algn="just">
              <a:spcAft>
                <a:spcPts val="600"/>
              </a:spcAft>
              <a:buFont typeface="Wingdings" panose="05000000000000000000" pitchFamily="2" charset="2"/>
              <a:buChar char="§"/>
            </a:pPr>
            <a:r>
              <a:rPr lang="en-US" sz="1600" dirty="0"/>
              <a:t>It accounts for the round-trip market impact cost of executing a market order (say, notional of EUR 10 million) against the order-book</a:t>
            </a:r>
          </a:p>
          <a:p>
            <a:pPr marL="180975" indent="-180975" algn="just">
              <a:spcAft>
                <a:spcPts val="600"/>
              </a:spcAft>
              <a:buFont typeface="Wingdings" panose="05000000000000000000" pitchFamily="2" charset="2"/>
              <a:buChar char="§"/>
            </a:pPr>
            <a:r>
              <a:rPr lang="en-GB" sz="1600" dirty="0"/>
              <a:t>The ELM is based on the market depth methodology to produce a reliable liquidity measure.</a:t>
            </a:r>
          </a:p>
          <a:p>
            <a:pPr marL="180975" indent="-180975" algn="just">
              <a:spcAft>
                <a:spcPts val="600"/>
              </a:spcAft>
              <a:buFont typeface="Wingdings" panose="05000000000000000000" pitchFamily="2" charset="2"/>
              <a:buChar char="§"/>
            </a:pPr>
            <a:r>
              <a:rPr lang="en-US" sz="1600" dirty="0"/>
              <a:t>ELM provides a theoretical market impact for “aggressor” orders of different lot sizes</a:t>
            </a:r>
          </a:p>
          <a:p>
            <a:pPr marL="180975" indent="-180975" algn="just">
              <a:spcAft>
                <a:spcPts val="600"/>
              </a:spcAft>
              <a:buFont typeface="Wingdings" panose="05000000000000000000" pitchFamily="2" charset="2"/>
              <a:buChar char="§"/>
            </a:pPr>
            <a:r>
              <a:rPr lang="en-US" sz="1600" dirty="0"/>
              <a:t>It is calculated daily and at fixed time intervals.</a:t>
            </a:r>
            <a:endParaRPr lang="en-GB" sz="1600" dirty="0"/>
          </a:p>
        </p:txBody>
      </p:sp>
      <p:sp>
        <p:nvSpPr>
          <p:cNvPr id="8" name="Date Placeholder 7">
            <a:extLst>
              <a:ext uri="{FF2B5EF4-FFF2-40B4-BE49-F238E27FC236}">
                <a16:creationId xmlns:a16="http://schemas.microsoft.com/office/drawing/2014/main" id="{94DADDC5-8F13-4E29-B357-F1CEC9F31000}"/>
              </a:ext>
            </a:extLst>
          </p:cNvPr>
          <p:cNvSpPr>
            <a:spLocks noGrp="1"/>
          </p:cNvSpPr>
          <p:nvPr>
            <p:ph type="dt" sz="half" idx="10"/>
          </p:nvPr>
        </p:nvSpPr>
        <p:spPr/>
        <p:txBody>
          <a:bodyPr/>
          <a:lstStyle/>
          <a:p>
            <a:fld id="{64781DE3-EFDC-492C-B366-7CBDD71BF5B0}" type="datetime3">
              <a:rPr lang="en-US" noProof="0" smtClean="0"/>
              <a:t>7 October 2020</a:t>
            </a:fld>
            <a:endParaRPr lang="en-US" noProof="0"/>
          </a:p>
        </p:txBody>
      </p:sp>
      <p:sp>
        <p:nvSpPr>
          <p:cNvPr id="9" name="Slide Number Placeholder 8">
            <a:extLst>
              <a:ext uri="{FF2B5EF4-FFF2-40B4-BE49-F238E27FC236}">
                <a16:creationId xmlns:a16="http://schemas.microsoft.com/office/drawing/2014/main" id="{AAD0ECC2-0E10-4D99-90E7-D34C1DE3416C}"/>
              </a:ext>
            </a:extLst>
          </p:cNvPr>
          <p:cNvSpPr>
            <a:spLocks noGrp="1"/>
          </p:cNvSpPr>
          <p:nvPr>
            <p:ph type="sldNum" sz="quarter" idx="11"/>
          </p:nvPr>
        </p:nvSpPr>
        <p:spPr/>
        <p:txBody>
          <a:bodyPr/>
          <a:lstStyle/>
          <a:p>
            <a:fld id="{62CB3E74-FC4B-418A-B5F6-72ED80208EB2}" type="slidenum">
              <a:rPr lang="en-US" noProof="0" smtClean="0"/>
              <a:pPr/>
              <a:t>28</a:t>
            </a:fld>
            <a:endParaRPr lang="en-US" noProof="0"/>
          </a:p>
        </p:txBody>
      </p:sp>
      <p:sp>
        <p:nvSpPr>
          <p:cNvPr id="6" name="Titel 5">
            <a:extLst>
              <a:ext uri="{FF2B5EF4-FFF2-40B4-BE49-F238E27FC236}">
                <a16:creationId xmlns:a16="http://schemas.microsoft.com/office/drawing/2014/main" id="{67E20EFC-4E63-4510-9A9C-8DAB0C783D42}"/>
              </a:ext>
            </a:extLst>
          </p:cNvPr>
          <p:cNvSpPr>
            <a:spLocks noGrp="1"/>
          </p:cNvSpPr>
          <p:nvPr>
            <p:ph type="title"/>
          </p:nvPr>
        </p:nvSpPr>
        <p:spPr/>
        <p:txBody>
          <a:bodyPr/>
          <a:lstStyle/>
          <a:p>
            <a:r>
              <a:rPr lang="de-DE" dirty="0"/>
              <a:t>Eurex </a:t>
            </a:r>
            <a:r>
              <a:rPr lang="de-DE" dirty="0" err="1"/>
              <a:t>Liquidity</a:t>
            </a:r>
            <a:r>
              <a:rPr lang="de-DE" dirty="0"/>
              <a:t> </a:t>
            </a:r>
            <a:r>
              <a:rPr lang="de-DE" dirty="0" err="1"/>
              <a:t>Measure</a:t>
            </a:r>
            <a:br>
              <a:rPr lang="de-DE" dirty="0"/>
            </a:br>
            <a:r>
              <a:rPr lang="en-GB" sz="2000" b="0" dirty="0"/>
              <a:t>Overview</a:t>
            </a:r>
            <a:endParaRPr lang="de-DE" dirty="0"/>
          </a:p>
        </p:txBody>
      </p:sp>
    </p:spTree>
    <p:extLst>
      <p:ext uri="{BB962C8B-B14F-4D97-AF65-F5344CB8AC3E}">
        <p14:creationId xmlns:p14="http://schemas.microsoft.com/office/powerpoint/2010/main" val="10584467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9DA0031B-1532-4254-A7F9-710A4AFA8AA5}"/>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2770" name="think-cell Slide" r:id="rId5" imgW="286" imgH="286" progId="TCLayout.ActiveDocument.1">
                  <p:embed/>
                </p:oleObj>
              </mc:Choice>
              <mc:Fallback>
                <p:oleObj name="think-cell Slide" r:id="rId5" imgW="286" imgH="286" progId="TCLayout.ActiveDocument.1">
                  <p:embed/>
                  <p:pic>
                    <p:nvPicPr>
                      <p:cNvPr id="12" name="Object 11" hidden="1">
                        <a:extLst>
                          <a:ext uri="{FF2B5EF4-FFF2-40B4-BE49-F238E27FC236}">
                            <a16:creationId xmlns:a16="http://schemas.microsoft.com/office/drawing/2014/main" id="{9DA0031B-1532-4254-A7F9-710A4AFA8AA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Content Placeholder 2"/>
          <p:cNvSpPr>
            <a:spLocks noGrp="1"/>
          </p:cNvSpPr>
          <p:nvPr>
            <p:ph sz="quarter" idx="16"/>
          </p:nvPr>
        </p:nvSpPr>
        <p:spPr>
          <a:xfrm>
            <a:off x="587375" y="1916113"/>
            <a:ext cx="5400675" cy="4213225"/>
          </a:xfrm>
        </p:spPr>
        <p:txBody>
          <a:bodyPr/>
          <a:lstStyle/>
          <a:p>
            <a:pPr>
              <a:spcAft>
                <a:spcPts val="600"/>
              </a:spcAft>
            </a:pPr>
            <a:r>
              <a:rPr lang="en-GB" sz="1200" b="1" dirty="0"/>
              <a:t>Liquidity Premium (LP) </a:t>
            </a:r>
            <a:br>
              <a:rPr lang="en-GB" sz="1200" dirty="0"/>
            </a:br>
            <a:r>
              <a:rPr lang="en-GB" sz="1200" dirty="0">
                <a:solidFill>
                  <a:srgbClr val="00CE7D"/>
                </a:solidFill>
              </a:rPr>
              <a:t>(Spread cost of 1-lot round-trip market order)</a:t>
            </a:r>
          </a:p>
          <a:p>
            <a:pPr marL="173038" lvl="1" indent="-173038">
              <a:spcAft>
                <a:spcPts val="600"/>
              </a:spcAft>
            </a:pPr>
            <a:r>
              <a:rPr lang="en-GB" sz="1200" dirty="0"/>
              <a:t>The LP equals half of the bid-ask spread representing the minimum costs of liquidity consumption. </a:t>
            </a:r>
          </a:p>
          <a:p>
            <a:pPr marL="173038" lvl="1" indent="-173038">
              <a:spcAft>
                <a:spcPts val="600"/>
              </a:spcAft>
            </a:pPr>
            <a:r>
              <a:rPr lang="en-GB" sz="1200" dirty="0"/>
              <a:t>While LP reflects market breadth and is used as a reasonable figure to measure the retail orders’ trading costs, it is oversimplified for larger institutional orders. Thus, the need to measure market depth as well.</a:t>
            </a:r>
          </a:p>
          <a:p>
            <a:pPr>
              <a:spcAft>
                <a:spcPts val="600"/>
              </a:spcAft>
            </a:pPr>
            <a:endParaRPr lang="en-GB" sz="1600" dirty="0"/>
          </a:p>
        </p:txBody>
      </p:sp>
      <p:sp>
        <p:nvSpPr>
          <p:cNvPr id="11" name="Content Placeholder 10">
            <a:extLst>
              <a:ext uri="{FF2B5EF4-FFF2-40B4-BE49-F238E27FC236}">
                <a16:creationId xmlns:a16="http://schemas.microsoft.com/office/drawing/2014/main" id="{B01BB268-713E-4859-A798-E0EA7443B1D5}"/>
              </a:ext>
            </a:extLst>
          </p:cNvPr>
          <p:cNvSpPr>
            <a:spLocks noGrp="1"/>
          </p:cNvSpPr>
          <p:nvPr>
            <p:ph sz="quarter" idx="17"/>
          </p:nvPr>
        </p:nvSpPr>
        <p:spPr>
          <a:xfrm>
            <a:off x="6203950" y="1916113"/>
            <a:ext cx="5400675" cy="4213225"/>
          </a:xfrm>
        </p:spPr>
        <p:txBody>
          <a:bodyPr/>
          <a:lstStyle/>
          <a:p>
            <a:pPr>
              <a:spcAft>
                <a:spcPts val="600"/>
              </a:spcAft>
            </a:pPr>
            <a:r>
              <a:rPr lang="en-GB" sz="1200" b="1" dirty="0"/>
              <a:t>Adverse Price Movement (APM) </a:t>
            </a:r>
            <a:br>
              <a:rPr lang="en-GB" sz="1200" b="1" dirty="0"/>
            </a:br>
            <a:r>
              <a:rPr lang="en-GB" sz="1200" dirty="0">
                <a:solidFill>
                  <a:srgbClr val="00CE7D"/>
                </a:solidFill>
              </a:rPr>
              <a:t>(Additional market impact costs of executing the market order i.e. EUR 10 million in this case)</a:t>
            </a:r>
          </a:p>
          <a:p>
            <a:pPr marL="173038" lvl="1" indent="-173038">
              <a:spcAft>
                <a:spcPts val="600"/>
              </a:spcAft>
            </a:pPr>
            <a:r>
              <a:rPr lang="en-GB" sz="1200" dirty="0"/>
              <a:t>The market depth has to be included if the order volume in demand exceeds the quoted volume at the best bid or ask limit. </a:t>
            </a:r>
          </a:p>
          <a:p>
            <a:pPr marL="173038" lvl="1" indent="-173038">
              <a:spcAft>
                <a:spcPts val="600"/>
              </a:spcAft>
            </a:pPr>
            <a:r>
              <a:rPr lang="en-GB" sz="1200" dirty="0"/>
              <a:t>The calculated value of the APM corresponds to the marginal costs of liquidity consumption. </a:t>
            </a:r>
          </a:p>
          <a:p>
            <a:pPr marL="173038" lvl="1" indent="-173038">
              <a:spcAft>
                <a:spcPts val="600"/>
              </a:spcAft>
            </a:pPr>
            <a:r>
              <a:rPr lang="en-GB" sz="1200" dirty="0"/>
              <a:t>The larger the liquidity demand, the larger the value of the APM.</a:t>
            </a:r>
          </a:p>
          <a:p>
            <a:pPr>
              <a:spcAft>
                <a:spcPts val="600"/>
              </a:spcAft>
            </a:pPr>
            <a:endParaRPr lang="en-GB" sz="1600" dirty="0"/>
          </a:p>
          <a:p>
            <a:pPr>
              <a:spcAft>
                <a:spcPts val="600"/>
              </a:spcAft>
            </a:pPr>
            <a:endParaRPr lang="en-GB" dirty="0"/>
          </a:p>
        </p:txBody>
      </p:sp>
      <p:sp>
        <p:nvSpPr>
          <p:cNvPr id="7" name="Date Placeholder 6">
            <a:extLst>
              <a:ext uri="{FF2B5EF4-FFF2-40B4-BE49-F238E27FC236}">
                <a16:creationId xmlns:a16="http://schemas.microsoft.com/office/drawing/2014/main" id="{7A8728E1-27A8-4945-BAA4-16FCCE2AE02C}"/>
              </a:ext>
            </a:extLst>
          </p:cNvPr>
          <p:cNvSpPr>
            <a:spLocks noGrp="1"/>
          </p:cNvSpPr>
          <p:nvPr>
            <p:ph type="dt" sz="half" idx="18"/>
          </p:nvPr>
        </p:nvSpPr>
        <p:spPr/>
        <p:txBody>
          <a:bodyPr/>
          <a:lstStyle/>
          <a:p>
            <a:fld id="{D79764DF-816D-44A4-9F7D-A8B3DA66DEBE}"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43953572-70F7-4AFB-9F10-4DB7D2021A35}"/>
              </a:ext>
            </a:extLst>
          </p:cNvPr>
          <p:cNvSpPr>
            <a:spLocks noGrp="1"/>
          </p:cNvSpPr>
          <p:nvPr>
            <p:ph type="sldNum" sz="quarter" idx="19"/>
          </p:nvPr>
        </p:nvSpPr>
        <p:spPr/>
        <p:txBody>
          <a:bodyPr/>
          <a:lstStyle/>
          <a:p>
            <a:fld id="{62CB3E74-FC4B-418A-B5F6-72ED80208EB2}" type="slidenum">
              <a:rPr lang="en-US" noProof="0" smtClean="0"/>
              <a:pPr/>
              <a:t>29</a:t>
            </a:fld>
            <a:endParaRPr lang="en-US" noProof="0"/>
          </a:p>
        </p:txBody>
      </p:sp>
      <p:sp>
        <p:nvSpPr>
          <p:cNvPr id="5" name="Titel 4">
            <a:extLst>
              <a:ext uri="{FF2B5EF4-FFF2-40B4-BE49-F238E27FC236}">
                <a16:creationId xmlns:a16="http://schemas.microsoft.com/office/drawing/2014/main" id="{21192992-33C5-4F24-8F25-F128FAD59B31}"/>
              </a:ext>
            </a:extLst>
          </p:cNvPr>
          <p:cNvSpPr>
            <a:spLocks noGrp="1"/>
          </p:cNvSpPr>
          <p:nvPr>
            <p:ph type="title"/>
          </p:nvPr>
        </p:nvSpPr>
        <p:spPr/>
        <p:txBody>
          <a:bodyPr/>
          <a:lstStyle/>
          <a:p>
            <a:r>
              <a:rPr lang="de-DE" dirty="0" err="1"/>
              <a:t>Methodology</a:t>
            </a:r>
            <a:endParaRPr lang="de-DE" dirty="0"/>
          </a:p>
        </p:txBody>
      </p:sp>
      <p:sp>
        <p:nvSpPr>
          <p:cNvPr id="2" name="Rectangle 1">
            <a:extLst>
              <a:ext uri="{FF2B5EF4-FFF2-40B4-BE49-F238E27FC236}">
                <a16:creationId xmlns:a16="http://schemas.microsoft.com/office/drawing/2014/main" id="{233E9B1D-868F-4273-9C11-96CCECF34F71}"/>
              </a:ext>
            </a:extLst>
          </p:cNvPr>
          <p:cNvSpPr/>
          <p:nvPr/>
        </p:nvSpPr>
        <p:spPr>
          <a:xfrm>
            <a:off x="587375" y="1481627"/>
            <a:ext cx="4203074" cy="218586"/>
          </a:xfrm>
          <a:prstGeom prst="rect">
            <a:avLst/>
          </a:prstGeom>
        </p:spPr>
        <p:txBody>
          <a:bodyPr wrap="none" lIns="0" tIns="0" rIns="0" bIns="0">
            <a:spAutoFit/>
          </a:bodyPr>
          <a:lstStyle/>
          <a:p>
            <a:pPr>
              <a:spcAft>
                <a:spcPts val="600"/>
              </a:spcAft>
            </a:pPr>
            <a:r>
              <a:rPr lang="en-GB" sz="1400" b="1" dirty="0"/>
              <a:t>The ELM comprises of two different components:</a:t>
            </a:r>
          </a:p>
        </p:txBody>
      </p:sp>
    </p:spTree>
    <p:extLst>
      <p:ext uri="{BB962C8B-B14F-4D97-AF65-F5344CB8AC3E}">
        <p14:creationId xmlns:p14="http://schemas.microsoft.com/office/powerpoint/2010/main" val="3828945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8A2AA4A4-DC39-4ECD-A38F-541F9F19D986}"/>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34"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8A2AA4A4-DC39-4ECD-A38F-541F9F19D98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91C6D9EF-8352-4F38-9752-6EEE312146B4}"/>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3800" b="1" dirty="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544B6428-CF16-4939-8419-1F2DCE861754}"/>
              </a:ext>
            </a:extLst>
          </p:cNvPr>
          <p:cNvSpPr>
            <a:spLocks noGrp="1"/>
          </p:cNvSpPr>
          <p:nvPr>
            <p:ph type="title"/>
          </p:nvPr>
        </p:nvSpPr>
        <p:spPr bwMode="black"/>
        <p:txBody>
          <a:bodyPr/>
          <a:lstStyle/>
          <a:p>
            <a:r>
              <a:rPr lang="en-US" dirty="0"/>
              <a:t>Introduction to STOXX® Index Products</a:t>
            </a:r>
            <a:br>
              <a:rPr lang="en-US" dirty="0"/>
            </a:br>
            <a:endParaRPr lang="en-US" dirty="0"/>
          </a:p>
        </p:txBody>
      </p:sp>
      <p:sp>
        <p:nvSpPr>
          <p:cNvPr id="3" name="Textplatzhalter 2">
            <a:extLst>
              <a:ext uri="{FF2B5EF4-FFF2-40B4-BE49-F238E27FC236}">
                <a16:creationId xmlns:a16="http://schemas.microsoft.com/office/drawing/2014/main" id="{646B512E-EA21-4D4D-B98D-2464B8327D42}"/>
              </a:ext>
            </a:extLst>
          </p:cNvPr>
          <p:cNvSpPr>
            <a:spLocks noGrp="1"/>
          </p:cNvSpPr>
          <p:nvPr>
            <p:ph type="body" sz="quarter" idx="10"/>
          </p:nvPr>
        </p:nvSpPr>
        <p:spPr/>
        <p:txBody>
          <a:bodyPr/>
          <a:lstStyle/>
          <a:p>
            <a:r>
              <a:rPr lang="en-US"/>
              <a:t>1</a:t>
            </a:r>
          </a:p>
        </p:txBody>
      </p:sp>
      <p:sp>
        <p:nvSpPr>
          <p:cNvPr id="8" name="Date Placeholder 7">
            <a:extLst>
              <a:ext uri="{FF2B5EF4-FFF2-40B4-BE49-F238E27FC236}">
                <a16:creationId xmlns:a16="http://schemas.microsoft.com/office/drawing/2014/main" id="{851F5DB6-B9CB-465E-A21E-E23698B31153}"/>
              </a:ext>
            </a:extLst>
          </p:cNvPr>
          <p:cNvSpPr>
            <a:spLocks noGrp="1"/>
          </p:cNvSpPr>
          <p:nvPr>
            <p:ph type="dt" sz="half" idx="11"/>
          </p:nvPr>
        </p:nvSpPr>
        <p:spPr/>
        <p:txBody>
          <a:bodyPr/>
          <a:lstStyle/>
          <a:p>
            <a:fld id="{F7023ECE-3E66-4B13-AD82-E16FC099B686}" type="datetime3">
              <a:rPr lang="en-US" smtClean="0"/>
              <a:t>7 October 2020</a:t>
            </a:fld>
            <a:endParaRPr lang="en-US"/>
          </a:p>
        </p:txBody>
      </p:sp>
      <p:sp>
        <p:nvSpPr>
          <p:cNvPr id="9" name="Slide Number Placeholder 8">
            <a:extLst>
              <a:ext uri="{FF2B5EF4-FFF2-40B4-BE49-F238E27FC236}">
                <a16:creationId xmlns:a16="http://schemas.microsoft.com/office/drawing/2014/main" id="{260DFB6C-1A7F-4CE8-AC99-B7D4BE71F003}"/>
              </a:ext>
            </a:extLst>
          </p:cNvPr>
          <p:cNvSpPr>
            <a:spLocks noGrp="1"/>
          </p:cNvSpPr>
          <p:nvPr>
            <p:ph type="sldNum" sz="quarter" idx="12"/>
          </p:nvPr>
        </p:nvSpPr>
        <p:spPr/>
        <p:txBody>
          <a:bodyPr/>
          <a:lstStyle/>
          <a:p>
            <a:fld id="{62CB3E74-FC4B-418A-B5F6-72ED80208EB2}" type="slidenum">
              <a:rPr lang="en-US" smtClean="0"/>
              <a:pPr/>
              <a:t>3</a:t>
            </a:fld>
            <a:endParaRPr lang="en-US"/>
          </a:p>
        </p:txBody>
      </p:sp>
    </p:spTree>
    <p:extLst>
      <p:ext uri="{BB962C8B-B14F-4D97-AF65-F5344CB8AC3E}">
        <p14:creationId xmlns:p14="http://schemas.microsoft.com/office/powerpoint/2010/main" val="6141591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14" hidden="1">
            <a:extLst>
              <a:ext uri="{FF2B5EF4-FFF2-40B4-BE49-F238E27FC236}">
                <a16:creationId xmlns:a16="http://schemas.microsoft.com/office/drawing/2014/main" id="{0DD3986D-5B05-4800-B3E0-C22021CBEA02}"/>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794" name="think-cell Slide" r:id="rId6" imgW="286" imgH="286" progId="TCLayout.ActiveDocument.1">
                  <p:embed/>
                </p:oleObj>
              </mc:Choice>
              <mc:Fallback>
                <p:oleObj name="think-cell Slide" r:id="rId6" imgW="286" imgH="286" progId="TCLayout.ActiveDocument.1">
                  <p:embed/>
                  <p:pic>
                    <p:nvPicPr>
                      <p:cNvPr id="15" name="Object 14" hidden="1">
                        <a:extLst>
                          <a:ext uri="{FF2B5EF4-FFF2-40B4-BE49-F238E27FC236}">
                            <a16:creationId xmlns:a16="http://schemas.microsoft.com/office/drawing/2014/main" id="{0DD3986D-5B05-4800-B3E0-C22021CBEA0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4" name="Rectangle 13" hidden="1">
            <a:extLst>
              <a:ext uri="{FF2B5EF4-FFF2-40B4-BE49-F238E27FC236}">
                <a16:creationId xmlns:a16="http://schemas.microsoft.com/office/drawing/2014/main" id="{47B67138-BCC0-4F17-BBA9-F1895DDFBD21}"/>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GB" sz="3000" b="1"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lstStyle/>
          <a:p>
            <a:r>
              <a:rPr lang="en-GB" altLang="en-US" dirty="0">
                <a:latin typeface="Arial" panose="020B0604020202020204" pitchFamily="34" charset="0"/>
              </a:rPr>
              <a:t>ELM measures market quality</a:t>
            </a:r>
            <a:endParaRPr lang="en-GB" dirty="0"/>
          </a:p>
        </p:txBody>
      </p:sp>
      <p:sp>
        <p:nvSpPr>
          <p:cNvPr id="7" name="Content Placeholder 2"/>
          <p:cNvSpPr>
            <a:spLocks noGrp="1"/>
          </p:cNvSpPr>
          <p:nvPr>
            <p:ph sz="quarter" idx="16"/>
          </p:nvPr>
        </p:nvSpPr>
        <p:spPr>
          <a:xfrm>
            <a:off x="587375" y="1700213"/>
            <a:ext cx="5796648" cy="4429125"/>
          </a:xfrm>
        </p:spPr>
        <p:txBody>
          <a:bodyPr/>
          <a:lstStyle/>
          <a:p>
            <a:pPr marL="182563" indent="-182563">
              <a:lnSpc>
                <a:spcPct val="100000"/>
              </a:lnSpc>
              <a:spcAft>
                <a:spcPts val="1200"/>
              </a:spcAft>
              <a:buFont typeface="Wingdings" panose="05000000000000000000" pitchFamily="2" charset="2"/>
              <a:buChar char="§"/>
            </a:pPr>
            <a:r>
              <a:rPr lang="en-GB" sz="1400" dirty="0"/>
              <a:t>Market Impact costs are paid by investors who demand liquidity and are collected by investors who supply liquidity via limit orders.</a:t>
            </a:r>
          </a:p>
          <a:p>
            <a:pPr marL="182563" indent="-182563">
              <a:lnSpc>
                <a:spcPct val="100000"/>
              </a:lnSpc>
              <a:spcAft>
                <a:spcPts val="1200"/>
              </a:spcAft>
              <a:buFont typeface="Wingdings" panose="05000000000000000000" pitchFamily="2" charset="2"/>
              <a:buChar char="§"/>
            </a:pPr>
            <a:r>
              <a:rPr lang="en-GB" sz="1400" dirty="0"/>
              <a:t>The provision of liquidity is thus rewarded and every transaction on a securities market leads to a redistribution of the Market Impact costs from investors demanding liquidity to investors supplying liquidity.</a:t>
            </a:r>
          </a:p>
          <a:p>
            <a:pPr marL="182563" indent="-182563">
              <a:lnSpc>
                <a:spcPct val="100000"/>
              </a:lnSpc>
              <a:spcAft>
                <a:spcPts val="1200"/>
              </a:spcAft>
              <a:buFont typeface="Wingdings" panose="05000000000000000000" pitchFamily="2" charset="2"/>
              <a:buChar char="§"/>
            </a:pPr>
            <a:r>
              <a:rPr lang="en-GB" sz="1400" dirty="0"/>
              <a:t>The ELM condenses the Market Impact information into one single figure.</a:t>
            </a:r>
          </a:p>
          <a:p>
            <a:pPr marL="182563" indent="-182563">
              <a:lnSpc>
                <a:spcPct val="100000"/>
              </a:lnSpc>
              <a:spcAft>
                <a:spcPts val="1200"/>
              </a:spcAft>
              <a:buFont typeface="Wingdings" panose="05000000000000000000" pitchFamily="2" charset="2"/>
              <a:buChar char="§"/>
            </a:pPr>
            <a:r>
              <a:rPr lang="en-GB" sz="1400" dirty="0"/>
              <a:t>The measure is the sum of the Market Impact on the bid and ask side of the Eurex order book in basis points for a given euro transaction volume.</a:t>
            </a:r>
          </a:p>
          <a:p>
            <a:pPr marL="182563" indent="-182563">
              <a:lnSpc>
                <a:spcPct val="100000"/>
              </a:lnSpc>
              <a:spcAft>
                <a:spcPts val="1200"/>
              </a:spcAft>
              <a:buFont typeface="Wingdings" panose="05000000000000000000" pitchFamily="2" charset="2"/>
              <a:buChar char="§"/>
            </a:pPr>
            <a:r>
              <a:rPr lang="en-GB" sz="1400" dirty="0"/>
              <a:t>ELM enhances the transparency in order execution.</a:t>
            </a:r>
          </a:p>
          <a:p>
            <a:pPr marL="182563" indent="-182563">
              <a:lnSpc>
                <a:spcPct val="100000"/>
              </a:lnSpc>
              <a:spcAft>
                <a:spcPts val="1200"/>
              </a:spcAft>
              <a:buFont typeface="Wingdings" panose="05000000000000000000" pitchFamily="2" charset="2"/>
              <a:buChar char="§"/>
            </a:pPr>
            <a:r>
              <a:rPr lang="en-GB" sz="1400" dirty="0"/>
              <a:t>Prior to order execution, it provides valuable indications for the assessment of the current liquidity relative to the average historical liquidity, and thus for the timing of order placements.</a:t>
            </a:r>
          </a:p>
        </p:txBody>
      </p:sp>
      <p:sp>
        <p:nvSpPr>
          <p:cNvPr id="9" name="Date Placeholder 8">
            <a:extLst>
              <a:ext uri="{FF2B5EF4-FFF2-40B4-BE49-F238E27FC236}">
                <a16:creationId xmlns:a16="http://schemas.microsoft.com/office/drawing/2014/main" id="{1AA4E3B4-CC74-4798-A7E7-BB4C2149E09B}"/>
              </a:ext>
            </a:extLst>
          </p:cNvPr>
          <p:cNvSpPr>
            <a:spLocks noGrp="1"/>
          </p:cNvSpPr>
          <p:nvPr>
            <p:ph type="dt" sz="half" idx="18"/>
          </p:nvPr>
        </p:nvSpPr>
        <p:spPr/>
        <p:txBody>
          <a:bodyPr/>
          <a:lstStyle/>
          <a:p>
            <a:fld id="{16A22067-ABD2-47C7-8152-C90F982228A6}" type="datetime3">
              <a:rPr lang="en-US" noProof="0" smtClean="0"/>
              <a:t>7 October 2020</a:t>
            </a:fld>
            <a:endParaRPr lang="en-US" noProof="0"/>
          </a:p>
        </p:txBody>
      </p:sp>
      <p:sp>
        <p:nvSpPr>
          <p:cNvPr id="12" name="Slide Number Placeholder 11">
            <a:extLst>
              <a:ext uri="{FF2B5EF4-FFF2-40B4-BE49-F238E27FC236}">
                <a16:creationId xmlns:a16="http://schemas.microsoft.com/office/drawing/2014/main" id="{61320808-4970-41EE-ACBC-EAEE38FF2B8A}"/>
              </a:ext>
            </a:extLst>
          </p:cNvPr>
          <p:cNvSpPr>
            <a:spLocks noGrp="1"/>
          </p:cNvSpPr>
          <p:nvPr>
            <p:ph type="sldNum" sz="quarter" idx="19"/>
          </p:nvPr>
        </p:nvSpPr>
        <p:spPr/>
        <p:txBody>
          <a:bodyPr/>
          <a:lstStyle/>
          <a:p>
            <a:fld id="{62CB3E74-FC4B-418A-B5F6-72ED80208EB2}" type="slidenum">
              <a:rPr lang="en-US" noProof="0" smtClean="0"/>
              <a:pPr/>
              <a:t>30</a:t>
            </a:fld>
            <a:endParaRPr lang="en-US" noProof="0"/>
          </a:p>
        </p:txBody>
      </p:sp>
      <p:grpSp>
        <p:nvGrpSpPr>
          <p:cNvPr id="4" name="Group 3">
            <a:extLst>
              <a:ext uri="{FF2B5EF4-FFF2-40B4-BE49-F238E27FC236}">
                <a16:creationId xmlns:a16="http://schemas.microsoft.com/office/drawing/2014/main" id="{8CCF5FBC-26F7-4A66-AF63-A17A1E9E787E}"/>
              </a:ext>
            </a:extLst>
          </p:cNvPr>
          <p:cNvGrpSpPr/>
          <p:nvPr/>
        </p:nvGrpSpPr>
        <p:grpSpPr>
          <a:xfrm>
            <a:off x="7572164" y="1700213"/>
            <a:ext cx="4045678" cy="4422581"/>
            <a:chOff x="7699102" y="1700213"/>
            <a:chExt cx="3918740" cy="4283817"/>
          </a:xfrm>
        </p:grpSpPr>
        <p:sp>
          <p:nvSpPr>
            <p:cNvPr id="3" name="Rectangle 2">
              <a:extLst>
                <a:ext uri="{FF2B5EF4-FFF2-40B4-BE49-F238E27FC236}">
                  <a16:creationId xmlns:a16="http://schemas.microsoft.com/office/drawing/2014/main" id="{51259DAF-EB78-4D51-82F7-81D7389E9DFE}"/>
                </a:ext>
              </a:extLst>
            </p:cNvPr>
            <p:cNvSpPr/>
            <p:nvPr/>
          </p:nvSpPr>
          <p:spPr>
            <a:xfrm>
              <a:off x="7699238" y="1700213"/>
              <a:ext cx="3913937" cy="41103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lnSpc>
                  <a:spcPct val="100000"/>
                </a:lnSpc>
              </a:pPr>
              <a:r>
                <a:rPr lang="en-GB" sz="1400" b="1" dirty="0"/>
                <a:t>Eurex Order-Book</a:t>
              </a:r>
              <a:endParaRPr lang="en-US" sz="1400" b="1" dirty="0"/>
            </a:p>
          </p:txBody>
        </p:sp>
        <p:sp>
          <p:nvSpPr>
            <p:cNvPr id="5" name="Rectangle 4">
              <a:extLst>
                <a:ext uri="{FF2B5EF4-FFF2-40B4-BE49-F238E27FC236}">
                  <a16:creationId xmlns:a16="http://schemas.microsoft.com/office/drawing/2014/main" id="{C1B752C9-6E68-4F95-BDA6-D9975E6148D2}"/>
                </a:ext>
              </a:extLst>
            </p:cNvPr>
            <p:cNvSpPr/>
            <p:nvPr/>
          </p:nvSpPr>
          <p:spPr>
            <a:xfrm>
              <a:off x="7699102" y="2111252"/>
              <a:ext cx="1308961" cy="3600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200" dirty="0">
                  <a:solidFill>
                    <a:srgbClr val="201751"/>
                  </a:solidFill>
                </a:rPr>
                <a:t>Bid</a:t>
              </a:r>
              <a:endParaRPr lang="en-US" sz="1200" dirty="0">
                <a:solidFill>
                  <a:srgbClr val="201751"/>
                </a:solidFill>
              </a:endParaRPr>
            </a:p>
          </p:txBody>
        </p:sp>
        <p:sp>
          <p:nvSpPr>
            <p:cNvPr id="10" name="Rectangle 9">
              <a:extLst>
                <a:ext uri="{FF2B5EF4-FFF2-40B4-BE49-F238E27FC236}">
                  <a16:creationId xmlns:a16="http://schemas.microsoft.com/office/drawing/2014/main" id="{F33C1DBE-9CD3-47D8-AE84-CE3B9B808C97}"/>
                </a:ext>
              </a:extLst>
            </p:cNvPr>
            <p:cNvSpPr/>
            <p:nvPr/>
          </p:nvSpPr>
          <p:spPr>
            <a:xfrm>
              <a:off x="9008063" y="2111252"/>
              <a:ext cx="1308961" cy="360040"/>
            </a:xfrm>
            <a:prstGeom prst="rect">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200" dirty="0">
                  <a:solidFill>
                    <a:srgbClr val="201751"/>
                  </a:solidFill>
                </a:rPr>
                <a:t>Spread</a:t>
              </a:r>
              <a:endParaRPr lang="en-US" sz="1200" dirty="0">
                <a:solidFill>
                  <a:srgbClr val="201751"/>
                </a:solidFill>
              </a:endParaRPr>
            </a:p>
          </p:txBody>
        </p:sp>
        <p:sp>
          <p:nvSpPr>
            <p:cNvPr id="11" name="Rectangle 10">
              <a:extLst>
                <a:ext uri="{FF2B5EF4-FFF2-40B4-BE49-F238E27FC236}">
                  <a16:creationId xmlns:a16="http://schemas.microsoft.com/office/drawing/2014/main" id="{C2BD5FC4-B93B-4649-AE64-62F978932EB0}"/>
                </a:ext>
              </a:extLst>
            </p:cNvPr>
            <p:cNvSpPr/>
            <p:nvPr/>
          </p:nvSpPr>
          <p:spPr>
            <a:xfrm>
              <a:off x="10304214" y="2111252"/>
              <a:ext cx="1308961" cy="3600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200" dirty="0">
                  <a:solidFill>
                    <a:srgbClr val="201751"/>
                  </a:solidFill>
                </a:rPr>
                <a:t>Ask</a:t>
              </a:r>
              <a:endParaRPr lang="en-US" sz="1200" dirty="0">
                <a:solidFill>
                  <a:srgbClr val="201751"/>
                </a:solidFill>
              </a:endParaRPr>
            </a:p>
          </p:txBody>
        </p:sp>
        <p:sp>
          <p:nvSpPr>
            <p:cNvPr id="6" name="Oval 5">
              <a:extLst>
                <a:ext uri="{FF2B5EF4-FFF2-40B4-BE49-F238E27FC236}">
                  <a16:creationId xmlns:a16="http://schemas.microsoft.com/office/drawing/2014/main" id="{A557DA97-D0E9-46B0-9655-CEAE9052B1F9}"/>
                </a:ext>
              </a:extLst>
            </p:cNvPr>
            <p:cNvSpPr/>
            <p:nvPr/>
          </p:nvSpPr>
          <p:spPr>
            <a:xfrm>
              <a:off x="7699102" y="2607043"/>
              <a:ext cx="360040" cy="360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lnSpc>
                  <a:spcPct val="100000"/>
                </a:lnSpc>
              </a:pPr>
              <a:r>
                <a:rPr lang="en-GB" sz="1200" dirty="0">
                  <a:solidFill>
                    <a:schemeClr val="bg1"/>
                  </a:solidFill>
                </a:rPr>
                <a:t>D</a:t>
              </a:r>
              <a:endParaRPr lang="en-US" sz="1200" dirty="0">
                <a:solidFill>
                  <a:schemeClr val="bg1"/>
                </a:solidFill>
              </a:endParaRPr>
            </a:p>
          </p:txBody>
        </p:sp>
        <p:sp>
          <p:nvSpPr>
            <p:cNvPr id="29" name="Oval 28">
              <a:extLst>
                <a:ext uri="{FF2B5EF4-FFF2-40B4-BE49-F238E27FC236}">
                  <a16:creationId xmlns:a16="http://schemas.microsoft.com/office/drawing/2014/main" id="{225EE043-42C1-4402-AB26-7B45C76969BC}"/>
                </a:ext>
              </a:extLst>
            </p:cNvPr>
            <p:cNvSpPr/>
            <p:nvPr/>
          </p:nvSpPr>
          <p:spPr>
            <a:xfrm>
              <a:off x="8648023" y="2607272"/>
              <a:ext cx="360040" cy="360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lnSpc>
                  <a:spcPct val="100000"/>
                </a:lnSpc>
              </a:pPr>
              <a:r>
                <a:rPr lang="en-GB" sz="1200" dirty="0">
                  <a:solidFill>
                    <a:schemeClr val="bg1"/>
                  </a:solidFill>
                </a:rPr>
                <a:t>A</a:t>
              </a:r>
              <a:endParaRPr lang="en-US" sz="1200" dirty="0">
                <a:solidFill>
                  <a:schemeClr val="bg1"/>
                </a:solidFill>
              </a:endParaRPr>
            </a:p>
          </p:txBody>
        </p:sp>
        <p:sp>
          <p:nvSpPr>
            <p:cNvPr id="30" name="Oval 29">
              <a:extLst>
                <a:ext uri="{FF2B5EF4-FFF2-40B4-BE49-F238E27FC236}">
                  <a16:creationId xmlns:a16="http://schemas.microsoft.com/office/drawing/2014/main" id="{207FCA7B-A86D-44A1-9EBC-05BC7F94694F}"/>
                </a:ext>
              </a:extLst>
            </p:cNvPr>
            <p:cNvSpPr/>
            <p:nvPr/>
          </p:nvSpPr>
          <p:spPr>
            <a:xfrm>
              <a:off x="9477980" y="2607272"/>
              <a:ext cx="360040" cy="360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lnSpc>
                  <a:spcPct val="100000"/>
                </a:lnSpc>
              </a:pPr>
              <a:r>
                <a:rPr lang="en-GB" sz="1200" dirty="0">
                  <a:solidFill>
                    <a:schemeClr val="bg1"/>
                  </a:solidFill>
                </a:rPr>
                <a:t>B</a:t>
              </a:r>
              <a:endParaRPr lang="en-US" sz="1200" dirty="0">
                <a:solidFill>
                  <a:schemeClr val="bg1"/>
                </a:solidFill>
              </a:endParaRPr>
            </a:p>
          </p:txBody>
        </p:sp>
        <p:sp>
          <p:nvSpPr>
            <p:cNvPr id="31" name="Oval 30">
              <a:extLst>
                <a:ext uri="{FF2B5EF4-FFF2-40B4-BE49-F238E27FC236}">
                  <a16:creationId xmlns:a16="http://schemas.microsoft.com/office/drawing/2014/main" id="{EEDFC9F1-FEE0-4B07-ADCA-048EE0B6DF1F}"/>
                </a:ext>
              </a:extLst>
            </p:cNvPr>
            <p:cNvSpPr/>
            <p:nvPr/>
          </p:nvSpPr>
          <p:spPr>
            <a:xfrm>
              <a:off x="10301878" y="2609621"/>
              <a:ext cx="360040" cy="360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lnSpc>
                  <a:spcPct val="100000"/>
                </a:lnSpc>
              </a:pPr>
              <a:r>
                <a:rPr lang="en-GB" sz="1200" dirty="0">
                  <a:solidFill>
                    <a:schemeClr val="bg1"/>
                  </a:solidFill>
                </a:rPr>
                <a:t>C</a:t>
              </a:r>
              <a:endParaRPr lang="en-US" sz="1200" dirty="0">
                <a:solidFill>
                  <a:schemeClr val="bg1"/>
                </a:solidFill>
              </a:endParaRPr>
            </a:p>
          </p:txBody>
        </p:sp>
        <p:sp>
          <p:nvSpPr>
            <p:cNvPr id="32" name="Oval 31">
              <a:extLst>
                <a:ext uri="{FF2B5EF4-FFF2-40B4-BE49-F238E27FC236}">
                  <a16:creationId xmlns:a16="http://schemas.microsoft.com/office/drawing/2014/main" id="{C1DBDDB5-328B-4E36-898D-949D575AC978}"/>
                </a:ext>
              </a:extLst>
            </p:cNvPr>
            <p:cNvSpPr/>
            <p:nvPr/>
          </p:nvSpPr>
          <p:spPr>
            <a:xfrm>
              <a:off x="11253135" y="2613781"/>
              <a:ext cx="353301" cy="35326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lnSpc>
                  <a:spcPct val="100000"/>
                </a:lnSpc>
              </a:pPr>
              <a:r>
                <a:rPr lang="en-GB" sz="1200" dirty="0">
                  <a:solidFill>
                    <a:schemeClr val="bg1"/>
                  </a:solidFill>
                </a:rPr>
                <a:t>D</a:t>
              </a:r>
              <a:endParaRPr lang="en-US" sz="1200" dirty="0">
                <a:solidFill>
                  <a:schemeClr val="bg1"/>
                </a:solidFill>
              </a:endParaRPr>
            </a:p>
          </p:txBody>
        </p:sp>
        <p:cxnSp>
          <p:nvCxnSpPr>
            <p:cNvPr id="33" name="Straight Arrow Connector 32">
              <a:extLst>
                <a:ext uri="{FF2B5EF4-FFF2-40B4-BE49-F238E27FC236}">
                  <a16:creationId xmlns:a16="http://schemas.microsoft.com/office/drawing/2014/main" id="{CF0E93DA-ABF8-46A3-B360-D0036054907B}"/>
                </a:ext>
              </a:extLst>
            </p:cNvPr>
            <p:cNvCxnSpPr>
              <a:stCxn id="6" idx="6"/>
              <a:endCxn id="29" idx="2"/>
            </p:cNvCxnSpPr>
            <p:nvPr/>
          </p:nvCxnSpPr>
          <p:spPr>
            <a:xfrm>
              <a:off x="8059142" y="2787043"/>
              <a:ext cx="588881" cy="22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FA916E4-082A-4EC6-8027-91B0910B91FD}"/>
                </a:ext>
              </a:extLst>
            </p:cNvPr>
            <p:cNvCxnSpPr>
              <a:stCxn id="30" idx="2"/>
              <a:endCxn id="29" idx="6"/>
            </p:cNvCxnSpPr>
            <p:nvPr/>
          </p:nvCxnSpPr>
          <p:spPr>
            <a:xfrm flipH="1">
              <a:off x="9008063" y="2787272"/>
              <a:ext cx="46991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EB97A11-850A-4E26-BA85-3C660D252704}"/>
                </a:ext>
              </a:extLst>
            </p:cNvPr>
            <p:cNvCxnSpPr>
              <a:cxnSpLocks/>
              <a:stCxn id="30" idx="6"/>
              <a:endCxn id="31" idx="2"/>
            </p:cNvCxnSpPr>
            <p:nvPr/>
          </p:nvCxnSpPr>
          <p:spPr>
            <a:xfrm>
              <a:off x="9838020" y="2787272"/>
              <a:ext cx="463858" cy="234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29A3DD09-E800-43CB-B573-F0398079896F}"/>
                </a:ext>
              </a:extLst>
            </p:cNvPr>
            <p:cNvCxnSpPr>
              <a:cxnSpLocks/>
              <a:stCxn id="32" idx="2"/>
              <a:endCxn id="31" idx="6"/>
            </p:cNvCxnSpPr>
            <p:nvPr/>
          </p:nvCxnSpPr>
          <p:spPr>
            <a:xfrm flipH="1" flipV="1">
              <a:off x="10661918" y="2789621"/>
              <a:ext cx="591217" cy="79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62CA251B-D411-43BD-92E2-38B6B894A76B}"/>
                </a:ext>
              </a:extLst>
            </p:cNvPr>
            <p:cNvSpPr txBox="1"/>
            <p:nvPr/>
          </p:nvSpPr>
          <p:spPr>
            <a:xfrm>
              <a:off x="9656140" y="3033608"/>
              <a:ext cx="1961702" cy="310919"/>
            </a:xfrm>
            <a:prstGeom prst="rect">
              <a:avLst/>
            </a:prstGeom>
            <a:solidFill>
              <a:schemeClr val="accent5"/>
            </a:solidFill>
          </p:spPr>
          <p:txBody>
            <a:bodyPr wrap="square" rtlCol="0">
              <a:spAutoFit/>
            </a:bodyPr>
            <a:lstStyle/>
            <a:p>
              <a:pPr algn="ctr"/>
              <a:r>
                <a:rPr lang="en-US" sz="1400" dirty="0">
                  <a:latin typeface="Arial" panose="020B0604020202020204" pitchFamily="34" charset="0"/>
                  <a:cs typeface="Arial" panose="020B0604020202020204" pitchFamily="34" charset="0"/>
                </a:rPr>
                <a:t>Buy Order</a:t>
              </a:r>
            </a:p>
          </p:txBody>
        </p:sp>
        <p:sp>
          <p:nvSpPr>
            <p:cNvPr id="48" name="TextBox 47">
              <a:extLst>
                <a:ext uri="{FF2B5EF4-FFF2-40B4-BE49-F238E27FC236}">
                  <a16:creationId xmlns:a16="http://schemas.microsoft.com/office/drawing/2014/main" id="{6ECA649F-C105-49EE-8428-02224DE86081}"/>
                </a:ext>
              </a:extLst>
            </p:cNvPr>
            <p:cNvSpPr txBox="1"/>
            <p:nvPr/>
          </p:nvSpPr>
          <p:spPr>
            <a:xfrm>
              <a:off x="7699102" y="3032956"/>
              <a:ext cx="1957037" cy="310919"/>
            </a:xfrm>
            <a:prstGeom prst="rect">
              <a:avLst/>
            </a:prstGeom>
            <a:solidFill>
              <a:schemeClr val="accent5"/>
            </a:solidFill>
          </p:spPr>
          <p:txBody>
            <a:bodyPr wrap="square" rtlCol="0">
              <a:spAutoFit/>
            </a:bodyPr>
            <a:lstStyle/>
            <a:p>
              <a:pPr algn="ctr"/>
              <a:r>
                <a:rPr lang="en-US" sz="1400" dirty="0">
                  <a:latin typeface="Arial" panose="020B0604020202020204" pitchFamily="34" charset="0"/>
                  <a:cs typeface="Arial" panose="020B0604020202020204" pitchFamily="34" charset="0"/>
                </a:rPr>
                <a:t>Sell Order</a:t>
              </a:r>
            </a:p>
          </p:txBody>
        </p:sp>
        <p:sp>
          <p:nvSpPr>
            <p:cNvPr id="49" name="Rectangle 48">
              <a:extLst>
                <a:ext uri="{FF2B5EF4-FFF2-40B4-BE49-F238E27FC236}">
                  <a16:creationId xmlns:a16="http://schemas.microsoft.com/office/drawing/2014/main" id="{3F6A103D-7FD5-41EF-94DA-9963A4B40591}"/>
                </a:ext>
              </a:extLst>
            </p:cNvPr>
            <p:cNvSpPr/>
            <p:nvPr/>
          </p:nvSpPr>
          <p:spPr>
            <a:xfrm>
              <a:off x="7699102" y="3502548"/>
              <a:ext cx="1073661" cy="3500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200" dirty="0">
                  <a:solidFill>
                    <a:srgbClr val="201751"/>
                  </a:solidFill>
                </a:rPr>
                <a:t>APM</a:t>
              </a:r>
              <a:endParaRPr lang="en-US" sz="1200" dirty="0">
                <a:solidFill>
                  <a:srgbClr val="201751"/>
                </a:solidFill>
              </a:endParaRPr>
            </a:p>
          </p:txBody>
        </p:sp>
        <p:sp>
          <p:nvSpPr>
            <p:cNvPr id="50" name="Rectangle 49">
              <a:extLst>
                <a:ext uri="{FF2B5EF4-FFF2-40B4-BE49-F238E27FC236}">
                  <a16:creationId xmlns:a16="http://schemas.microsoft.com/office/drawing/2014/main" id="{0B8C8CF8-0EF4-47EB-A0C1-BE2F365C8120}"/>
                </a:ext>
              </a:extLst>
            </p:cNvPr>
            <p:cNvSpPr/>
            <p:nvPr/>
          </p:nvSpPr>
          <p:spPr>
            <a:xfrm>
              <a:off x="8772763" y="3502548"/>
              <a:ext cx="856530" cy="350083"/>
            </a:xfrm>
            <a:prstGeom prst="rect">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200" dirty="0">
                  <a:solidFill>
                    <a:srgbClr val="201751"/>
                  </a:solidFill>
                </a:rPr>
                <a:t>LP</a:t>
              </a:r>
              <a:endParaRPr lang="en-US" sz="1200" dirty="0">
                <a:solidFill>
                  <a:srgbClr val="201751"/>
                </a:solidFill>
              </a:endParaRPr>
            </a:p>
          </p:txBody>
        </p:sp>
        <p:sp>
          <p:nvSpPr>
            <p:cNvPr id="51" name="Rectangle 50">
              <a:extLst>
                <a:ext uri="{FF2B5EF4-FFF2-40B4-BE49-F238E27FC236}">
                  <a16:creationId xmlns:a16="http://schemas.microsoft.com/office/drawing/2014/main" id="{7EA764BC-0937-4F79-BF46-45EBA7627F25}"/>
                </a:ext>
              </a:extLst>
            </p:cNvPr>
            <p:cNvSpPr/>
            <p:nvPr/>
          </p:nvSpPr>
          <p:spPr>
            <a:xfrm>
              <a:off x="9629238" y="3502548"/>
              <a:ext cx="865359" cy="350083"/>
            </a:xfrm>
            <a:prstGeom prst="rect">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200" dirty="0">
                  <a:solidFill>
                    <a:srgbClr val="201751"/>
                  </a:solidFill>
                </a:rPr>
                <a:t>LP</a:t>
              </a:r>
              <a:endParaRPr lang="en-US" sz="1200" dirty="0">
                <a:solidFill>
                  <a:srgbClr val="201751"/>
                </a:solidFill>
              </a:endParaRPr>
            </a:p>
          </p:txBody>
        </p:sp>
        <p:sp>
          <p:nvSpPr>
            <p:cNvPr id="52" name="Rectangle 51">
              <a:extLst>
                <a:ext uri="{FF2B5EF4-FFF2-40B4-BE49-F238E27FC236}">
                  <a16:creationId xmlns:a16="http://schemas.microsoft.com/office/drawing/2014/main" id="{E1ED978A-4BAD-41AA-BBB3-38C1B8909F90}"/>
                </a:ext>
              </a:extLst>
            </p:cNvPr>
            <p:cNvSpPr/>
            <p:nvPr/>
          </p:nvSpPr>
          <p:spPr>
            <a:xfrm>
              <a:off x="10494598" y="3502548"/>
              <a:ext cx="1112388" cy="3500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200" dirty="0">
                  <a:solidFill>
                    <a:srgbClr val="201751"/>
                  </a:solidFill>
                </a:rPr>
                <a:t>APM</a:t>
              </a:r>
              <a:endParaRPr lang="en-US" sz="1200" dirty="0">
                <a:solidFill>
                  <a:srgbClr val="201751"/>
                </a:solidFill>
              </a:endParaRPr>
            </a:p>
          </p:txBody>
        </p:sp>
        <p:sp>
          <p:nvSpPr>
            <p:cNvPr id="40" name="Rectangle 39">
              <a:extLst>
                <a:ext uri="{FF2B5EF4-FFF2-40B4-BE49-F238E27FC236}">
                  <a16:creationId xmlns:a16="http://schemas.microsoft.com/office/drawing/2014/main" id="{BBE13A08-0E5C-4240-9B63-1F151D160A8F}"/>
                </a:ext>
              </a:extLst>
            </p:cNvPr>
            <p:cNvSpPr/>
            <p:nvPr/>
          </p:nvSpPr>
          <p:spPr>
            <a:xfrm>
              <a:off x="7699102" y="3958970"/>
              <a:ext cx="1930191" cy="3208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200" dirty="0">
                  <a:solidFill>
                    <a:schemeClr val="tx1"/>
                  </a:solidFill>
                </a:rPr>
                <a:t>Market Impact Sell</a:t>
              </a:r>
              <a:endParaRPr lang="en-US" sz="1200" dirty="0">
                <a:solidFill>
                  <a:schemeClr val="tx1"/>
                </a:solidFill>
              </a:endParaRPr>
            </a:p>
          </p:txBody>
        </p:sp>
        <p:sp>
          <p:nvSpPr>
            <p:cNvPr id="56" name="Rectangle 55">
              <a:extLst>
                <a:ext uri="{FF2B5EF4-FFF2-40B4-BE49-F238E27FC236}">
                  <a16:creationId xmlns:a16="http://schemas.microsoft.com/office/drawing/2014/main" id="{DD1985CF-AEBE-4713-BFC9-4C2DA0D1CBBE}"/>
                </a:ext>
              </a:extLst>
            </p:cNvPr>
            <p:cNvSpPr/>
            <p:nvPr/>
          </p:nvSpPr>
          <p:spPr>
            <a:xfrm>
              <a:off x="9690747" y="3958734"/>
              <a:ext cx="1916240" cy="3208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200" dirty="0">
                  <a:solidFill>
                    <a:schemeClr val="tx1"/>
                  </a:solidFill>
                </a:rPr>
                <a:t>Market Impact Buy</a:t>
              </a:r>
              <a:endParaRPr lang="en-US" sz="1200" dirty="0">
                <a:solidFill>
                  <a:schemeClr val="tx1"/>
                </a:solidFill>
              </a:endParaRPr>
            </a:p>
          </p:txBody>
        </p:sp>
        <p:sp>
          <p:nvSpPr>
            <p:cNvPr id="57" name="Oval 56">
              <a:extLst>
                <a:ext uri="{FF2B5EF4-FFF2-40B4-BE49-F238E27FC236}">
                  <a16:creationId xmlns:a16="http://schemas.microsoft.com/office/drawing/2014/main" id="{B0D301E7-F25D-4B1D-A958-C0968226F17C}"/>
                </a:ext>
              </a:extLst>
            </p:cNvPr>
            <p:cNvSpPr/>
            <p:nvPr/>
          </p:nvSpPr>
          <p:spPr>
            <a:xfrm>
              <a:off x="9476118" y="4458233"/>
              <a:ext cx="360040" cy="360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lnSpc>
                  <a:spcPct val="100000"/>
                </a:lnSpc>
              </a:pPr>
              <a:r>
                <a:rPr lang="en-GB" sz="1200" dirty="0">
                  <a:solidFill>
                    <a:schemeClr val="bg1"/>
                  </a:solidFill>
                </a:rPr>
                <a:t>E</a:t>
              </a:r>
              <a:endParaRPr lang="en-US" sz="1200" dirty="0">
                <a:solidFill>
                  <a:schemeClr val="bg1"/>
                </a:solidFill>
              </a:endParaRPr>
            </a:p>
          </p:txBody>
        </p:sp>
        <p:sp>
          <p:nvSpPr>
            <p:cNvPr id="58" name="Rectangle 57">
              <a:extLst>
                <a:ext uri="{FF2B5EF4-FFF2-40B4-BE49-F238E27FC236}">
                  <a16:creationId xmlns:a16="http://schemas.microsoft.com/office/drawing/2014/main" id="{81113737-73B1-445E-9A45-5EF6B00257DE}"/>
                </a:ext>
              </a:extLst>
            </p:cNvPr>
            <p:cNvSpPr/>
            <p:nvPr/>
          </p:nvSpPr>
          <p:spPr>
            <a:xfrm>
              <a:off x="7699102" y="5082588"/>
              <a:ext cx="3914073" cy="404663"/>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400" b="1" dirty="0"/>
                <a:t>Round-trip Market Cost</a:t>
              </a:r>
              <a:endParaRPr lang="en-US" sz="1400" b="1" dirty="0"/>
            </a:p>
          </p:txBody>
        </p:sp>
        <p:sp>
          <p:nvSpPr>
            <p:cNvPr id="59" name="Rectangle 58">
              <a:extLst>
                <a:ext uri="{FF2B5EF4-FFF2-40B4-BE49-F238E27FC236}">
                  <a16:creationId xmlns:a16="http://schemas.microsoft.com/office/drawing/2014/main" id="{B3602A0C-2934-4FCA-97F3-69E6C2DB31D3}"/>
                </a:ext>
              </a:extLst>
            </p:cNvPr>
            <p:cNvSpPr/>
            <p:nvPr/>
          </p:nvSpPr>
          <p:spPr>
            <a:xfrm>
              <a:off x="7699239" y="5579367"/>
              <a:ext cx="3913936" cy="404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GB" sz="1400" b="1" dirty="0">
                  <a:solidFill>
                    <a:schemeClr val="tx1"/>
                  </a:solidFill>
                </a:rPr>
                <a:t>EUREX LIQUIDITY MEASURE (ELM)</a:t>
              </a:r>
              <a:endParaRPr lang="en-US" sz="1400" b="1" dirty="0">
                <a:solidFill>
                  <a:schemeClr val="tx1"/>
                </a:solidFill>
              </a:endParaRPr>
            </a:p>
          </p:txBody>
        </p:sp>
        <p:cxnSp>
          <p:nvCxnSpPr>
            <p:cNvPr id="62" name="Straight Arrow Connector 61">
              <a:extLst>
                <a:ext uri="{FF2B5EF4-FFF2-40B4-BE49-F238E27FC236}">
                  <a16:creationId xmlns:a16="http://schemas.microsoft.com/office/drawing/2014/main" id="{80181CB7-AEB7-40DD-A16E-2E90BF791B8A}"/>
                </a:ext>
              </a:extLst>
            </p:cNvPr>
            <p:cNvCxnSpPr>
              <a:cxnSpLocks/>
              <a:stCxn id="57" idx="4"/>
              <a:endCxn id="58" idx="0"/>
            </p:cNvCxnSpPr>
            <p:nvPr/>
          </p:nvCxnSpPr>
          <p:spPr>
            <a:xfrm>
              <a:off x="9656138" y="4818233"/>
              <a:ext cx="1" cy="26435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030" name="Connector: Elbow 1029">
              <a:extLst>
                <a:ext uri="{FF2B5EF4-FFF2-40B4-BE49-F238E27FC236}">
                  <a16:creationId xmlns:a16="http://schemas.microsoft.com/office/drawing/2014/main" id="{99201CBB-3F4A-4C1F-AC2A-984F8AD4452B}"/>
                </a:ext>
              </a:extLst>
            </p:cNvPr>
            <p:cNvCxnSpPr>
              <a:stCxn id="40" idx="2"/>
              <a:endCxn id="57" idx="2"/>
            </p:cNvCxnSpPr>
            <p:nvPr/>
          </p:nvCxnSpPr>
          <p:spPr>
            <a:xfrm rot="16200000" flipH="1">
              <a:off x="8890963" y="4053078"/>
              <a:ext cx="358390" cy="811920"/>
            </a:xfrm>
            <a:prstGeom prst="bentConnector2">
              <a:avLst/>
            </a:prstGeom>
            <a:ln w="12700"/>
          </p:spPr>
          <p:style>
            <a:lnRef idx="1">
              <a:schemeClr val="accent1"/>
            </a:lnRef>
            <a:fillRef idx="0">
              <a:schemeClr val="accent1"/>
            </a:fillRef>
            <a:effectRef idx="0">
              <a:schemeClr val="accent1"/>
            </a:effectRef>
            <a:fontRef idx="minor">
              <a:schemeClr val="tx1"/>
            </a:fontRef>
          </p:style>
        </p:cxnSp>
        <p:cxnSp>
          <p:nvCxnSpPr>
            <p:cNvPr id="1034" name="Connector: Elbow 1033">
              <a:extLst>
                <a:ext uri="{FF2B5EF4-FFF2-40B4-BE49-F238E27FC236}">
                  <a16:creationId xmlns:a16="http://schemas.microsoft.com/office/drawing/2014/main" id="{DE3E9E7C-23E1-4F5E-A6FB-8844074D2500}"/>
                </a:ext>
              </a:extLst>
            </p:cNvPr>
            <p:cNvCxnSpPr>
              <a:cxnSpLocks/>
              <a:stCxn id="56" idx="2"/>
              <a:endCxn id="57" idx="6"/>
            </p:cNvCxnSpPr>
            <p:nvPr/>
          </p:nvCxnSpPr>
          <p:spPr>
            <a:xfrm rot="5400000">
              <a:off x="10063200" y="4052566"/>
              <a:ext cx="358626" cy="812709"/>
            </a:xfrm>
            <a:prstGeom prst="bentConnector2">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59831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a:extLst>
              <a:ext uri="{FF2B5EF4-FFF2-40B4-BE49-F238E27FC236}">
                <a16:creationId xmlns:a16="http://schemas.microsoft.com/office/drawing/2014/main" id="{1A763FC0-85AF-43D7-852A-6317C6D26084}"/>
              </a:ext>
            </a:extLst>
          </p:cNvPr>
          <p:cNvSpPr txBox="1">
            <a:spLocks/>
          </p:cNvSpPr>
          <p:nvPr/>
        </p:nvSpPr>
        <p:spPr>
          <a:xfrm>
            <a:off x="587376" y="368300"/>
            <a:ext cx="11017250" cy="468412"/>
          </a:xfrm>
          <a:prstGeom prst="rect">
            <a:avLst/>
          </a:prstGeom>
        </p:spPr>
        <p:txBody>
          <a:bodyPr/>
          <a:lstStyle>
            <a:lvl1pPr algn="l" defTabSz="914400" rtl="0" eaLnBrk="1" latinLnBrk="0" hangingPunct="1">
              <a:lnSpc>
                <a:spcPts val="3300"/>
              </a:lnSpc>
              <a:spcBef>
                <a:spcPct val="0"/>
              </a:spcBef>
              <a:buNone/>
              <a:defRPr sz="3000" b="1" kern="1200">
                <a:solidFill>
                  <a:schemeClr val="tx1"/>
                </a:solidFill>
                <a:latin typeface="+mj-lt"/>
                <a:ea typeface="+mj-ea"/>
                <a:cs typeface="+mj-cs"/>
              </a:defRPr>
            </a:lvl1pPr>
          </a:lstStyle>
          <a:p>
            <a:pPr>
              <a:buFontTx/>
            </a:pPr>
            <a:r>
              <a:rPr lang="en-GB" dirty="0">
                <a:latin typeface="+mn-lt"/>
              </a:rPr>
              <a:t>ELM Workflow</a:t>
            </a:r>
            <a:br>
              <a:rPr lang="en-GB" sz="2800" dirty="0">
                <a:latin typeface="+mn-lt"/>
              </a:rPr>
            </a:br>
            <a:endParaRPr lang="en-GB" sz="2800" dirty="0">
              <a:latin typeface="+mn-lt"/>
            </a:endParaRPr>
          </a:p>
        </p:txBody>
      </p:sp>
      <p:sp>
        <p:nvSpPr>
          <p:cNvPr id="3" name="Date Placeholder 2">
            <a:extLst>
              <a:ext uri="{FF2B5EF4-FFF2-40B4-BE49-F238E27FC236}">
                <a16:creationId xmlns:a16="http://schemas.microsoft.com/office/drawing/2014/main" id="{A6523DD6-5EF6-4902-B503-55604C3F84B4}"/>
              </a:ext>
            </a:extLst>
          </p:cNvPr>
          <p:cNvSpPr>
            <a:spLocks noGrp="1"/>
          </p:cNvSpPr>
          <p:nvPr>
            <p:ph type="dt" sz="half" idx="10"/>
          </p:nvPr>
        </p:nvSpPr>
        <p:spPr/>
        <p:txBody>
          <a:bodyPr/>
          <a:lstStyle/>
          <a:p>
            <a:fld id="{94854E7A-E514-403B-8DE0-C9E0DD237C35}"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80262A6C-8A98-41C6-9AB4-4A82B4DB285F}"/>
              </a:ext>
            </a:extLst>
          </p:cNvPr>
          <p:cNvSpPr>
            <a:spLocks noGrp="1"/>
          </p:cNvSpPr>
          <p:nvPr>
            <p:ph type="sldNum" sz="quarter" idx="11"/>
          </p:nvPr>
        </p:nvSpPr>
        <p:spPr/>
        <p:txBody>
          <a:bodyPr/>
          <a:lstStyle/>
          <a:p>
            <a:fld id="{62CB3E74-FC4B-418A-B5F6-72ED80208EB2}" type="slidenum">
              <a:rPr lang="en-US" noProof="0" smtClean="0"/>
              <a:pPr/>
              <a:t>31</a:t>
            </a:fld>
            <a:endParaRPr lang="en-US" noProof="0"/>
          </a:p>
        </p:txBody>
      </p:sp>
      <p:grpSp>
        <p:nvGrpSpPr>
          <p:cNvPr id="2" name="Group 1">
            <a:extLst>
              <a:ext uri="{FF2B5EF4-FFF2-40B4-BE49-F238E27FC236}">
                <a16:creationId xmlns:a16="http://schemas.microsoft.com/office/drawing/2014/main" id="{B816D7D1-8626-40B2-9C7F-2B6F761642AF}"/>
              </a:ext>
            </a:extLst>
          </p:cNvPr>
          <p:cNvGrpSpPr/>
          <p:nvPr/>
        </p:nvGrpSpPr>
        <p:grpSpPr>
          <a:xfrm>
            <a:off x="568776" y="1916113"/>
            <a:ext cx="11035836" cy="4213225"/>
            <a:chOff x="574316" y="1699223"/>
            <a:chExt cx="11035836" cy="4430115"/>
          </a:xfrm>
        </p:grpSpPr>
        <p:sp>
          <p:nvSpPr>
            <p:cNvPr id="9249" name="Line 67"/>
            <p:cNvSpPr>
              <a:spLocks noChangeAspect="1" noChangeShapeType="1"/>
            </p:cNvSpPr>
            <p:nvPr/>
          </p:nvSpPr>
          <p:spPr bwMode="auto">
            <a:xfrm>
              <a:off x="4669077" y="2726538"/>
              <a:ext cx="1588" cy="1439862"/>
            </a:xfrm>
            <a:prstGeom prst="line">
              <a:avLst/>
            </a:prstGeom>
            <a:noFill/>
            <a:ln w="25400" cap="rnd">
              <a:solidFill>
                <a:srgbClr val="333399"/>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40" name="Line 52"/>
            <p:cNvSpPr>
              <a:spLocks noChangeAspect="1" noChangeShapeType="1"/>
            </p:cNvSpPr>
            <p:nvPr/>
          </p:nvSpPr>
          <p:spPr bwMode="auto">
            <a:xfrm rot="10800000" flipV="1">
              <a:off x="7517730" y="2648801"/>
              <a:ext cx="4090066" cy="0"/>
            </a:xfrm>
            <a:prstGeom prst="line">
              <a:avLst/>
            </a:prstGeom>
            <a:ln w="6350">
              <a:solidFill>
                <a:schemeClr val="tx1"/>
              </a:solidFill>
              <a:headEnd type="triangle" w="med" len="med"/>
              <a:tailEnd/>
            </a:ln>
            <a:extLst>
              <a:ext uri="{909E8E84-426E-40DD-AFC4-6F175D3DCCD1}">
                <a14:hiddenFill xmlns:a14="http://schemas.microsoft.com/office/drawing/2010/main">
                  <a:noFill/>
                </a14:hiddenFill>
              </a:ext>
            </a:extLst>
          </p:spPr>
          <p:style>
            <a:lnRef idx="3">
              <a:schemeClr val="accent2"/>
            </a:lnRef>
            <a:fillRef idx="0">
              <a:schemeClr val="accent2"/>
            </a:fillRef>
            <a:effectRef idx="2">
              <a:schemeClr val="accent2"/>
            </a:effectRef>
            <a:fontRef idx="minor">
              <a:schemeClr val="tx1"/>
            </a:fontRef>
          </p:style>
          <p:txBody>
            <a:bodyPr wrap="none" anchor="ctr"/>
            <a:lstStyle/>
            <a:p>
              <a:endParaRPr lang="en-GB"/>
            </a:p>
          </p:txBody>
        </p:sp>
        <p:sp>
          <p:nvSpPr>
            <p:cNvPr id="9220" name="Text Box 42"/>
            <p:cNvSpPr txBox="1">
              <a:spLocks noChangeAspect="1" noChangeArrowheads="1"/>
            </p:cNvSpPr>
            <p:nvPr/>
          </p:nvSpPr>
          <p:spPr bwMode="white">
            <a:xfrm>
              <a:off x="587377" y="5789613"/>
              <a:ext cx="11022775" cy="339725"/>
            </a:xfrm>
            <a:prstGeom prst="rect">
              <a:avLst/>
            </a:prstGeom>
            <a:solidFill>
              <a:schemeClr val="tx2"/>
            </a:solidFill>
            <a:ln>
              <a:noFill/>
            </a:ln>
          </p:spPr>
          <p:txBody>
            <a:bodyPr wrap="none"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400" b="1" dirty="0">
                  <a:solidFill>
                    <a:schemeClr val="tx1"/>
                  </a:solidFill>
                  <a:latin typeface="+mn-lt"/>
                </a:rPr>
                <a:t>Market Breadth &amp; Depth Impact /2 = Avg. Market Impact = Avg. </a:t>
              </a:r>
              <a:r>
                <a:rPr lang="en-US" altLang="en-US" sz="1400" b="1" dirty="0" err="1">
                  <a:solidFill>
                    <a:schemeClr val="tx1"/>
                  </a:solidFill>
                  <a:latin typeface="+mn-lt"/>
                </a:rPr>
                <a:t>Eurex</a:t>
              </a:r>
              <a:r>
                <a:rPr lang="en-US" altLang="en-US" sz="1400" b="1" dirty="0">
                  <a:solidFill>
                    <a:schemeClr val="tx1"/>
                  </a:solidFill>
                  <a:latin typeface="+mn-lt"/>
                </a:rPr>
                <a:t> Liquidity Measure</a:t>
              </a:r>
            </a:p>
          </p:txBody>
        </p:sp>
        <p:sp>
          <p:nvSpPr>
            <p:cNvPr id="9221" name="Line 5"/>
            <p:cNvSpPr>
              <a:spLocks noChangeAspect="1" noChangeShapeType="1"/>
            </p:cNvSpPr>
            <p:nvPr/>
          </p:nvSpPr>
          <p:spPr bwMode="auto">
            <a:xfrm>
              <a:off x="10315741" y="2510638"/>
              <a:ext cx="1587" cy="1871662"/>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22" name="Line 6"/>
            <p:cNvSpPr>
              <a:spLocks noChangeAspect="1" noChangeShapeType="1"/>
            </p:cNvSpPr>
            <p:nvPr/>
          </p:nvSpPr>
          <p:spPr bwMode="auto">
            <a:xfrm>
              <a:off x="8914107" y="2726538"/>
              <a:ext cx="1587" cy="1439862"/>
            </a:xfrm>
            <a:prstGeom prst="line">
              <a:avLst/>
            </a:prstGeom>
            <a:noFill/>
            <a:ln w="25400" cap="rnd">
              <a:solidFill>
                <a:srgbClr val="333399"/>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23" name="Line 7"/>
            <p:cNvSpPr>
              <a:spLocks noChangeAspect="1" noChangeShapeType="1"/>
            </p:cNvSpPr>
            <p:nvPr/>
          </p:nvSpPr>
          <p:spPr bwMode="auto">
            <a:xfrm>
              <a:off x="7514510" y="2697701"/>
              <a:ext cx="0" cy="1871662"/>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24" name="Rectangle 8"/>
            <p:cNvSpPr>
              <a:spLocks noChangeAspect="1" noChangeArrowheads="1"/>
            </p:cNvSpPr>
            <p:nvPr/>
          </p:nvSpPr>
          <p:spPr bwMode="auto">
            <a:xfrm>
              <a:off x="587375" y="1706782"/>
              <a:ext cx="4105274" cy="532191"/>
            </a:xfrm>
            <a:prstGeom prst="rect">
              <a:avLst/>
            </a:prstGeom>
            <a:solidFill>
              <a:schemeClr val="tx1"/>
            </a:solidFill>
            <a:ln>
              <a:noFill/>
            </a:ln>
          </p:spPr>
          <p:style>
            <a:lnRef idx="2">
              <a:schemeClr val="accent1"/>
            </a:lnRef>
            <a:fillRef idx="1">
              <a:schemeClr val="lt1"/>
            </a:fillRef>
            <a:effectRef idx="0">
              <a:schemeClr val="accent1"/>
            </a:effectRef>
            <a:fontRef idx="minor">
              <a:schemeClr val="dk1"/>
            </a:fontRef>
          </p:style>
          <p:txBody>
            <a:bodyPr wrap="none"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800" b="1" dirty="0">
                  <a:solidFill>
                    <a:schemeClr val="bg1"/>
                  </a:solidFill>
                  <a:latin typeface="+mn-lt"/>
                </a:rPr>
                <a:t>Bid</a:t>
              </a:r>
            </a:p>
          </p:txBody>
        </p:sp>
        <p:sp>
          <p:nvSpPr>
            <p:cNvPr id="9225" name="Rectangle 9"/>
            <p:cNvSpPr>
              <a:spLocks noChangeAspect="1" noChangeArrowheads="1"/>
            </p:cNvSpPr>
            <p:nvPr/>
          </p:nvSpPr>
          <p:spPr bwMode="auto">
            <a:xfrm>
              <a:off x="4860926" y="1706783"/>
              <a:ext cx="2459210" cy="541338"/>
            </a:xfrm>
            <a:prstGeom prst="rect">
              <a:avLst/>
            </a:prstGeom>
            <a:solidFill>
              <a:schemeClr val="tx1"/>
            </a:solidFill>
            <a:ln>
              <a:noFill/>
            </a:ln>
          </p:spPr>
          <p:style>
            <a:lnRef idx="2">
              <a:schemeClr val="accent1"/>
            </a:lnRef>
            <a:fillRef idx="1">
              <a:schemeClr val="lt1"/>
            </a:fillRef>
            <a:effectRef idx="0">
              <a:schemeClr val="accent1"/>
            </a:effectRef>
            <a:fontRef idx="minor">
              <a:schemeClr val="dk1"/>
            </a:fontRef>
          </p:style>
          <p:txBody>
            <a:bodyPr wrap="none" anchor="ctr"/>
            <a:lstStyle/>
            <a:p>
              <a:pPr algn="ctr" defTabSz="762000"/>
              <a:r>
                <a:rPr lang="en-US" altLang="en-US" sz="1800" b="1" dirty="0">
                  <a:solidFill>
                    <a:schemeClr val="bg1"/>
                  </a:solidFill>
                </a:rPr>
                <a:t>Spread</a:t>
              </a:r>
            </a:p>
          </p:txBody>
        </p:sp>
        <p:sp>
          <p:nvSpPr>
            <p:cNvPr id="9226" name="Line 10"/>
            <p:cNvSpPr>
              <a:spLocks noChangeAspect="1" noChangeShapeType="1"/>
            </p:cNvSpPr>
            <p:nvPr/>
          </p:nvSpPr>
          <p:spPr bwMode="auto">
            <a:xfrm>
              <a:off x="587377" y="2653548"/>
              <a:ext cx="4080484" cy="0"/>
            </a:xfrm>
            <a:prstGeom prst="line">
              <a:avLst/>
            </a:prstGeom>
            <a:ln w="6350">
              <a:solidFill>
                <a:schemeClr val="tx1"/>
              </a:solidFill>
              <a:headEnd type="triangle" w="med" len="med"/>
              <a:tailEnd/>
            </a:ln>
            <a:extLst>
              <a:ext uri="{909E8E84-426E-40DD-AFC4-6F175D3DCCD1}">
                <a14:hiddenFill xmlns:a14="http://schemas.microsoft.com/office/drawing/2010/main">
                  <a:noFill/>
                </a14:hiddenFill>
              </a:ext>
            </a:extLst>
          </p:spPr>
          <p:style>
            <a:lnRef idx="3">
              <a:schemeClr val="accent2"/>
            </a:lnRef>
            <a:fillRef idx="0">
              <a:schemeClr val="accent2"/>
            </a:fillRef>
            <a:effectRef idx="2">
              <a:schemeClr val="accent2"/>
            </a:effectRef>
            <a:fontRef idx="minor">
              <a:schemeClr val="tx1"/>
            </a:fontRef>
          </p:style>
          <p:txBody>
            <a:bodyPr wrap="none" anchor="ctr"/>
            <a:lstStyle/>
            <a:p>
              <a:endParaRPr lang="en-GB"/>
            </a:p>
          </p:txBody>
        </p:sp>
        <p:sp>
          <p:nvSpPr>
            <p:cNvPr id="9227" name="Line 12"/>
            <p:cNvSpPr>
              <a:spLocks noChangeAspect="1" noChangeShapeType="1"/>
            </p:cNvSpPr>
            <p:nvPr/>
          </p:nvSpPr>
          <p:spPr bwMode="auto">
            <a:xfrm rot="10800000">
              <a:off x="8925478" y="2482064"/>
              <a:ext cx="0" cy="398462"/>
            </a:xfrm>
            <a:prstGeom prst="line">
              <a:avLst/>
            </a:prstGeom>
            <a:noFill/>
            <a:ln w="635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28" name="Line 13"/>
            <p:cNvSpPr>
              <a:spLocks noChangeAspect="1" noChangeShapeType="1"/>
            </p:cNvSpPr>
            <p:nvPr/>
          </p:nvSpPr>
          <p:spPr bwMode="auto">
            <a:xfrm>
              <a:off x="4727849" y="2651174"/>
              <a:ext cx="2736304" cy="0"/>
            </a:xfrm>
            <a:prstGeom prst="line">
              <a:avLst/>
            </a:prstGeom>
            <a:ln w="6350">
              <a:solidFill>
                <a:schemeClr val="tx1"/>
              </a:solidFill>
              <a:headEnd type="triangle" w="med" len="med"/>
              <a:tailEnd type="triangle" w="med" len="med"/>
            </a:ln>
            <a:extLst>
              <a:ext uri="{909E8E84-426E-40DD-AFC4-6F175D3DCCD1}">
                <a14:hiddenFill xmlns:a14="http://schemas.microsoft.com/office/drawing/2010/main">
                  <a:noFill/>
                </a14:hiddenFill>
              </a:ext>
            </a:extLst>
          </p:spPr>
          <p:style>
            <a:lnRef idx="3">
              <a:schemeClr val="accent2"/>
            </a:lnRef>
            <a:fillRef idx="0">
              <a:schemeClr val="accent2"/>
            </a:fillRef>
            <a:effectRef idx="2">
              <a:schemeClr val="accent2"/>
            </a:effectRef>
            <a:fontRef idx="minor">
              <a:schemeClr val="tx1"/>
            </a:fontRef>
          </p:style>
          <p:txBody>
            <a:bodyPr wrap="none" anchor="ctr"/>
            <a:lstStyle/>
            <a:p>
              <a:endParaRPr lang="en-GB"/>
            </a:p>
          </p:txBody>
        </p:sp>
        <p:sp>
          <p:nvSpPr>
            <p:cNvPr id="9229" name="Line 14"/>
            <p:cNvSpPr>
              <a:spLocks noChangeAspect="1" noChangeShapeType="1"/>
            </p:cNvSpPr>
            <p:nvPr/>
          </p:nvSpPr>
          <p:spPr bwMode="auto">
            <a:xfrm flipH="1">
              <a:off x="6098381" y="2672563"/>
              <a:ext cx="0" cy="809625"/>
            </a:xfrm>
            <a:prstGeom prst="line">
              <a:avLst/>
            </a:prstGeom>
            <a:noFill/>
            <a:ln w="50800">
              <a:solidFill>
                <a:srgbClr val="002060"/>
              </a:solidFill>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9230" name="AutoShape 15"/>
            <p:cNvSpPr>
              <a:spLocks noChangeAspect="1" noChangeArrowheads="1"/>
            </p:cNvSpPr>
            <p:nvPr/>
          </p:nvSpPr>
          <p:spPr bwMode="auto">
            <a:xfrm>
              <a:off x="3409238" y="2981493"/>
              <a:ext cx="1152000" cy="493492"/>
            </a:xfrm>
            <a:prstGeom prst="rect">
              <a:avLst/>
            </a:prstGeom>
            <a:solidFill>
              <a:schemeClr val="bg2"/>
            </a:solidFill>
            <a:ln>
              <a:noFill/>
              <a:headEnd/>
              <a:tailEnd/>
            </a:ln>
          </p:spPr>
          <p:style>
            <a:lnRef idx="2">
              <a:schemeClr val="accent1"/>
            </a:lnRef>
            <a:fillRef idx="1">
              <a:schemeClr val="lt1"/>
            </a:fillRef>
            <a:effectRef idx="0">
              <a:schemeClr val="accent1"/>
            </a:effectRef>
            <a:fontRef idx="minor">
              <a:schemeClr val="dk1"/>
            </a:fontRef>
          </p:style>
          <p:txBody>
            <a:bodyPr lIns="36000" tIns="10800" rIns="36000" bIns="10800"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Best Bid </a:t>
              </a:r>
            </a:p>
          </p:txBody>
        </p:sp>
        <p:sp>
          <p:nvSpPr>
            <p:cNvPr id="9231" name="AutoShape 16"/>
            <p:cNvSpPr>
              <a:spLocks noChangeAspect="1" noChangeArrowheads="1"/>
            </p:cNvSpPr>
            <p:nvPr/>
          </p:nvSpPr>
          <p:spPr bwMode="auto">
            <a:xfrm>
              <a:off x="6208712" y="2973383"/>
              <a:ext cx="1111423" cy="492418"/>
            </a:xfrm>
            <a:prstGeom prst="rect">
              <a:avLst/>
            </a:prstGeom>
            <a:solidFill>
              <a:schemeClr val="bg2"/>
            </a:solidFill>
            <a:ln>
              <a:noFill/>
              <a:headEnd/>
              <a:tailEnd/>
            </a:ln>
          </p:spPr>
          <p:style>
            <a:lnRef idx="2">
              <a:schemeClr val="accent1"/>
            </a:lnRef>
            <a:fillRef idx="1">
              <a:schemeClr val="lt1"/>
            </a:fillRef>
            <a:effectRef idx="0">
              <a:schemeClr val="accent1"/>
            </a:effectRef>
            <a:fontRef idx="minor">
              <a:schemeClr val="dk1"/>
            </a:fontRef>
          </p:style>
          <p:txBody>
            <a:bodyPr lIns="36000" tIns="10800" rIns="36000" bIns="10800"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Midpoint</a:t>
              </a:r>
            </a:p>
          </p:txBody>
        </p:sp>
        <p:sp>
          <p:nvSpPr>
            <p:cNvPr id="9232" name="AutoShape 17"/>
            <p:cNvSpPr>
              <a:spLocks noChangeAspect="1" noChangeArrowheads="1"/>
            </p:cNvSpPr>
            <p:nvPr/>
          </p:nvSpPr>
          <p:spPr bwMode="auto">
            <a:xfrm>
              <a:off x="7628491" y="2979738"/>
              <a:ext cx="1152000" cy="485775"/>
            </a:xfrm>
            <a:prstGeom prst="rect">
              <a:avLst/>
            </a:prstGeom>
            <a:solidFill>
              <a:schemeClr val="bg2"/>
            </a:solidFill>
            <a:ln>
              <a:noFill/>
              <a:headEnd/>
              <a:tailEnd/>
            </a:ln>
          </p:spPr>
          <p:style>
            <a:lnRef idx="2">
              <a:schemeClr val="accent1"/>
            </a:lnRef>
            <a:fillRef idx="1">
              <a:schemeClr val="lt1"/>
            </a:fillRef>
            <a:effectRef idx="0">
              <a:schemeClr val="accent1"/>
            </a:effectRef>
            <a:fontRef idx="minor">
              <a:schemeClr val="dk1"/>
            </a:fontRef>
          </p:style>
          <p:txBody>
            <a:bodyPr lIns="36000" tIns="10800" rIns="36000" bIns="10800"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Best Ask</a:t>
              </a:r>
            </a:p>
          </p:txBody>
        </p:sp>
        <p:sp>
          <p:nvSpPr>
            <p:cNvPr id="9234" name="Line 19"/>
            <p:cNvSpPr>
              <a:spLocks noChangeAspect="1" noChangeShapeType="1"/>
            </p:cNvSpPr>
            <p:nvPr/>
          </p:nvSpPr>
          <p:spPr bwMode="auto">
            <a:xfrm rot="10800000">
              <a:off x="10325970" y="2482064"/>
              <a:ext cx="0" cy="398462"/>
            </a:xfrm>
            <a:prstGeom prst="line">
              <a:avLst/>
            </a:prstGeom>
            <a:noFill/>
            <a:ln w="635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35" name="AutoShape 20"/>
            <p:cNvSpPr>
              <a:spLocks noChangeAspect="1" noChangeArrowheads="1"/>
            </p:cNvSpPr>
            <p:nvPr/>
          </p:nvSpPr>
          <p:spPr bwMode="auto">
            <a:xfrm>
              <a:off x="9038588" y="2985303"/>
              <a:ext cx="1152000" cy="480498"/>
            </a:xfrm>
            <a:prstGeom prst="rect">
              <a:avLst/>
            </a:prstGeom>
            <a:solidFill>
              <a:schemeClr val="bg2"/>
            </a:solidFill>
            <a:ln>
              <a:noFill/>
              <a:headEnd/>
              <a:tailEnd/>
            </a:ln>
          </p:spPr>
          <p:style>
            <a:lnRef idx="2">
              <a:schemeClr val="accent1"/>
            </a:lnRef>
            <a:fillRef idx="1">
              <a:schemeClr val="lt1"/>
            </a:fillRef>
            <a:effectRef idx="0">
              <a:schemeClr val="accent1"/>
            </a:effectRef>
            <a:fontRef idx="minor">
              <a:schemeClr val="dk1"/>
            </a:fontRef>
          </p:style>
          <p:txBody>
            <a:bodyPr lIns="36000" tIns="10800" rIns="36000" bIns="10800"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Ask Limit </a:t>
              </a:r>
            </a:p>
            <a:p>
              <a:pPr algn="ctr">
                <a:spcBef>
                  <a:spcPct val="0"/>
                </a:spcBef>
                <a:buSzTx/>
                <a:buFontTx/>
                <a:buNone/>
              </a:pPr>
              <a:r>
                <a:rPr lang="en-US" altLang="en-US" sz="1200" dirty="0">
                  <a:solidFill>
                    <a:schemeClr val="tx1"/>
                  </a:solidFill>
                  <a:latin typeface="+mn-lt"/>
                </a:rPr>
                <a:t>1</a:t>
              </a:r>
            </a:p>
          </p:txBody>
        </p:sp>
        <p:sp>
          <p:nvSpPr>
            <p:cNvPr id="9236" name="Rectangle 29"/>
            <p:cNvSpPr>
              <a:spLocks noChangeAspect="1" noChangeArrowheads="1"/>
            </p:cNvSpPr>
            <p:nvPr/>
          </p:nvSpPr>
          <p:spPr bwMode="auto">
            <a:xfrm>
              <a:off x="7497762" y="4112426"/>
              <a:ext cx="4103685" cy="846138"/>
            </a:xfrm>
            <a:prstGeom prst="rect">
              <a:avLst/>
            </a:prstGeom>
            <a:solidFill>
              <a:srgbClr val="DCDCDC"/>
            </a:solidFill>
            <a:ln>
              <a:noFill/>
            </a:ln>
          </p:spPr>
          <p:style>
            <a:lnRef idx="2">
              <a:schemeClr val="accent1"/>
            </a:lnRef>
            <a:fillRef idx="1">
              <a:schemeClr val="lt1"/>
            </a:fillRef>
            <a:effectRef idx="0">
              <a:schemeClr val="accent1"/>
            </a:effectRef>
            <a:fontRef idx="minor">
              <a:schemeClr val="dk1"/>
            </a:fontRef>
          </p:style>
          <p:txBody>
            <a:bodyPr wrap="none" anchor="ctr"/>
            <a:lstStyle>
              <a:lvl1pPr>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a:spcBef>
                  <a:spcPct val="20000"/>
                </a:spcBef>
                <a:buChar char="–"/>
                <a:defRPr sz="1600">
                  <a:solidFill>
                    <a:srgbClr val="000099"/>
                  </a:solidFill>
                  <a:latin typeface="Arial" panose="020B0604020202020204" pitchFamily="34" charset="0"/>
                </a:defRPr>
              </a:lvl2pPr>
              <a:lvl3pPr marL="1143000" indent="-228600">
                <a:spcBef>
                  <a:spcPct val="20000"/>
                </a:spcBef>
                <a:buChar char="•"/>
                <a:defRPr sz="1600">
                  <a:solidFill>
                    <a:srgbClr val="000099"/>
                  </a:solidFill>
                  <a:latin typeface="Arial" panose="020B0604020202020204" pitchFamily="34" charset="0"/>
                </a:defRPr>
              </a:lvl3pPr>
              <a:lvl4pPr marL="1600200" indent="-228600">
                <a:spcBef>
                  <a:spcPct val="20000"/>
                </a:spcBef>
                <a:buChar char="–"/>
                <a:defRPr sz="1600">
                  <a:solidFill>
                    <a:srgbClr val="000099"/>
                  </a:solidFill>
                  <a:latin typeface="Arial" panose="020B0604020202020204" pitchFamily="34" charset="0"/>
                </a:defRPr>
              </a:lvl4pPr>
              <a:lvl5pPr marL="2057400" indent="-228600">
                <a:spcBef>
                  <a:spcPct val="20000"/>
                </a:spcBef>
                <a:buChar char="»"/>
                <a:defRPr sz="1600">
                  <a:solidFill>
                    <a:srgbClr val="000099"/>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APM buy order</a:t>
              </a:r>
            </a:p>
          </p:txBody>
        </p:sp>
        <p:sp>
          <p:nvSpPr>
            <p:cNvPr id="9237" name="Rectangle 43"/>
            <p:cNvSpPr>
              <a:spLocks noChangeAspect="1" noChangeArrowheads="1"/>
            </p:cNvSpPr>
            <p:nvPr/>
          </p:nvSpPr>
          <p:spPr bwMode="auto">
            <a:xfrm>
              <a:off x="7506152" y="1699223"/>
              <a:ext cx="4104000" cy="539374"/>
            </a:xfrm>
            <a:prstGeom prst="rect">
              <a:avLst/>
            </a:prstGeom>
            <a:solidFill>
              <a:srgbClr val="201751"/>
            </a:solidFill>
            <a:ln>
              <a:noFill/>
            </a:ln>
          </p:spPr>
          <p:style>
            <a:lnRef idx="2">
              <a:schemeClr val="accent1"/>
            </a:lnRef>
            <a:fillRef idx="1">
              <a:schemeClr val="lt1"/>
            </a:fillRef>
            <a:effectRef idx="0">
              <a:schemeClr val="accent1"/>
            </a:effectRef>
            <a:fontRef idx="minor">
              <a:schemeClr val="dk1"/>
            </a:fontRef>
          </p:style>
          <p:txBody>
            <a:bodyPr wrap="none" anchor="ctr"/>
            <a:lstStyle/>
            <a:p>
              <a:pPr algn="ctr" defTabSz="762000"/>
              <a:r>
                <a:rPr lang="en-US" altLang="en-US" sz="1800" b="1" dirty="0">
                  <a:solidFill>
                    <a:schemeClr val="bg1"/>
                  </a:solidFill>
                </a:rPr>
                <a:t>Ask</a:t>
              </a:r>
            </a:p>
          </p:txBody>
        </p:sp>
        <p:sp>
          <p:nvSpPr>
            <p:cNvPr id="9238" name="AutoShape 44"/>
            <p:cNvSpPr>
              <a:spLocks noChangeAspect="1" noChangeArrowheads="1"/>
            </p:cNvSpPr>
            <p:nvPr/>
          </p:nvSpPr>
          <p:spPr bwMode="auto">
            <a:xfrm>
              <a:off x="2005489" y="2967431"/>
              <a:ext cx="1152000" cy="492136"/>
            </a:xfrm>
            <a:prstGeom prst="rect">
              <a:avLst/>
            </a:prstGeom>
            <a:solidFill>
              <a:schemeClr val="bg2"/>
            </a:solidFill>
            <a:ln>
              <a:noFill/>
              <a:headEnd/>
              <a:tailEnd/>
            </a:ln>
          </p:spPr>
          <p:style>
            <a:lnRef idx="2">
              <a:schemeClr val="accent1"/>
            </a:lnRef>
            <a:fillRef idx="1">
              <a:schemeClr val="lt1"/>
            </a:fillRef>
            <a:effectRef idx="0">
              <a:schemeClr val="accent1"/>
            </a:effectRef>
            <a:fontRef idx="minor">
              <a:schemeClr val="dk1"/>
            </a:fontRef>
          </p:style>
          <p:txBody>
            <a:bodyPr lIns="36000" tIns="10800" rIns="36000" bIns="10800" anchor="ctr"/>
            <a:lstStyle/>
            <a:p>
              <a:pPr algn="ctr" defTabSz="762000"/>
              <a:r>
                <a:rPr lang="en-US" altLang="en-US" sz="1200" dirty="0">
                  <a:solidFill>
                    <a:schemeClr val="tx1"/>
                  </a:solidFill>
                </a:rPr>
                <a:t>Bid Limit </a:t>
              </a:r>
            </a:p>
            <a:p>
              <a:pPr algn="ctr" defTabSz="762000"/>
              <a:r>
                <a:rPr lang="en-US" altLang="en-US" sz="1200" dirty="0">
                  <a:solidFill>
                    <a:schemeClr val="tx1"/>
                  </a:solidFill>
                </a:rPr>
                <a:t>1</a:t>
              </a:r>
            </a:p>
          </p:txBody>
        </p:sp>
        <p:sp>
          <p:nvSpPr>
            <p:cNvPr id="9239" name="AutoShape 46"/>
            <p:cNvSpPr>
              <a:spLocks noChangeAspect="1" noChangeArrowheads="1"/>
            </p:cNvSpPr>
            <p:nvPr/>
          </p:nvSpPr>
          <p:spPr bwMode="auto">
            <a:xfrm>
              <a:off x="4860926" y="2976564"/>
              <a:ext cx="1127124" cy="489237"/>
            </a:xfrm>
            <a:prstGeom prst="rect">
              <a:avLst/>
            </a:prstGeom>
            <a:solidFill>
              <a:schemeClr val="bg2"/>
            </a:solidFill>
            <a:ln>
              <a:noFill/>
              <a:headEnd/>
              <a:tailEnd/>
            </a:ln>
          </p:spPr>
          <p:style>
            <a:lnRef idx="2">
              <a:schemeClr val="accent1"/>
            </a:lnRef>
            <a:fillRef idx="1">
              <a:schemeClr val="lt1"/>
            </a:fillRef>
            <a:effectRef idx="0">
              <a:schemeClr val="accent1"/>
            </a:effectRef>
            <a:fontRef idx="minor">
              <a:schemeClr val="dk1"/>
            </a:fontRef>
          </p:style>
          <p:txBody>
            <a:bodyPr lIns="36000" tIns="10800" rIns="36000" bIns="10800"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Midpoint</a:t>
              </a:r>
            </a:p>
          </p:txBody>
        </p:sp>
        <p:sp>
          <p:nvSpPr>
            <p:cNvPr id="9241" name="Line 55"/>
            <p:cNvSpPr>
              <a:spLocks noChangeAspect="1" noChangeShapeType="1"/>
            </p:cNvSpPr>
            <p:nvPr/>
          </p:nvSpPr>
          <p:spPr bwMode="auto">
            <a:xfrm>
              <a:off x="3279980" y="2483176"/>
              <a:ext cx="1588" cy="388938"/>
            </a:xfrm>
            <a:prstGeom prst="line">
              <a:avLst/>
            </a:prstGeom>
            <a:noFill/>
            <a:ln w="635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43" name="Rectangle 57"/>
            <p:cNvSpPr>
              <a:spLocks noChangeAspect="1" noChangeArrowheads="1"/>
            </p:cNvSpPr>
            <p:nvPr/>
          </p:nvSpPr>
          <p:spPr bwMode="auto">
            <a:xfrm>
              <a:off x="574316" y="4089805"/>
              <a:ext cx="4118333" cy="863600"/>
            </a:xfrm>
            <a:prstGeom prst="rect">
              <a:avLst/>
            </a:prstGeom>
            <a:solidFill>
              <a:schemeClr val="accent5"/>
            </a:solidFill>
            <a:ln>
              <a:noFill/>
            </a:ln>
          </p:spPr>
          <p:style>
            <a:lnRef idx="2">
              <a:schemeClr val="accent1"/>
            </a:lnRef>
            <a:fillRef idx="1">
              <a:schemeClr val="lt1"/>
            </a:fillRef>
            <a:effectRef idx="0">
              <a:schemeClr val="accent1"/>
            </a:effectRef>
            <a:fontRef idx="minor">
              <a:schemeClr val="dk1"/>
            </a:fontRef>
          </p:style>
          <p:txBody>
            <a:bodyPr wrap="none" anchor="ctr"/>
            <a:lstStyle>
              <a:lvl1pPr>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a:spcBef>
                  <a:spcPct val="20000"/>
                </a:spcBef>
                <a:buChar char="–"/>
                <a:defRPr sz="1600">
                  <a:solidFill>
                    <a:srgbClr val="000099"/>
                  </a:solidFill>
                  <a:latin typeface="Arial" panose="020B0604020202020204" pitchFamily="34" charset="0"/>
                </a:defRPr>
              </a:lvl2pPr>
              <a:lvl3pPr marL="1143000" indent="-228600">
                <a:spcBef>
                  <a:spcPct val="20000"/>
                </a:spcBef>
                <a:buChar char="•"/>
                <a:defRPr sz="1600">
                  <a:solidFill>
                    <a:srgbClr val="000099"/>
                  </a:solidFill>
                  <a:latin typeface="Arial" panose="020B0604020202020204" pitchFamily="34" charset="0"/>
                </a:defRPr>
              </a:lvl3pPr>
              <a:lvl4pPr marL="1600200" indent="-228600">
                <a:spcBef>
                  <a:spcPct val="20000"/>
                </a:spcBef>
                <a:buChar char="–"/>
                <a:defRPr sz="1600">
                  <a:solidFill>
                    <a:srgbClr val="000099"/>
                  </a:solidFill>
                  <a:latin typeface="Arial" panose="020B0604020202020204" pitchFamily="34" charset="0"/>
                </a:defRPr>
              </a:lvl4pPr>
              <a:lvl5pPr marL="2057400" indent="-228600">
                <a:spcBef>
                  <a:spcPct val="20000"/>
                </a:spcBef>
                <a:buChar char="»"/>
                <a:defRPr sz="1600">
                  <a:solidFill>
                    <a:srgbClr val="000099"/>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APM </a:t>
              </a:r>
            </a:p>
            <a:p>
              <a:pPr algn="ctr">
                <a:spcBef>
                  <a:spcPct val="0"/>
                </a:spcBef>
                <a:buSzTx/>
                <a:buFontTx/>
                <a:buNone/>
              </a:pPr>
              <a:r>
                <a:rPr lang="en-US" altLang="en-US" sz="1200" dirty="0">
                  <a:solidFill>
                    <a:schemeClr val="tx1"/>
                  </a:solidFill>
                  <a:latin typeface="+mn-lt"/>
                </a:rPr>
                <a:t>(</a:t>
              </a:r>
              <a:r>
                <a:rPr lang="en-GB" altLang="en-US" sz="1200" dirty="0">
                  <a:solidFill>
                    <a:schemeClr val="tx1"/>
                  </a:solidFill>
                  <a:latin typeface="+mn-lt"/>
                </a:rPr>
                <a:t>Adverse Price Movement)</a:t>
              </a:r>
            </a:p>
            <a:p>
              <a:pPr algn="ctr">
                <a:spcBef>
                  <a:spcPct val="0"/>
                </a:spcBef>
                <a:buSzTx/>
                <a:buFontTx/>
                <a:buNone/>
              </a:pPr>
              <a:r>
                <a:rPr lang="en-GB" altLang="en-US" sz="1200" dirty="0">
                  <a:solidFill>
                    <a:schemeClr val="tx1"/>
                  </a:solidFill>
                  <a:latin typeface="+mn-lt"/>
                </a:rPr>
                <a:t>sell order</a:t>
              </a:r>
              <a:endParaRPr lang="en-US" altLang="en-US" sz="1200" dirty="0">
                <a:solidFill>
                  <a:schemeClr val="tx1"/>
                </a:solidFill>
                <a:latin typeface="+mn-lt"/>
              </a:endParaRPr>
            </a:p>
          </p:txBody>
        </p:sp>
        <p:sp>
          <p:nvSpPr>
            <p:cNvPr id="9244" name="AutoShape 62"/>
            <p:cNvSpPr>
              <a:spLocks noChangeAspect="1" noChangeArrowheads="1"/>
            </p:cNvSpPr>
            <p:nvPr/>
          </p:nvSpPr>
          <p:spPr bwMode="auto">
            <a:xfrm>
              <a:off x="587377" y="2942172"/>
              <a:ext cx="1152000" cy="517764"/>
            </a:xfrm>
            <a:prstGeom prst="rect">
              <a:avLst/>
            </a:prstGeom>
            <a:solidFill>
              <a:schemeClr val="bg2"/>
            </a:solidFill>
            <a:ln>
              <a:noFill/>
              <a:headEnd/>
              <a:tailEnd/>
            </a:ln>
          </p:spPr>
          <p:style>
            <a:lnRef idx="2">
              <a:schemeClr val="accent1"/>
            </a:lnRef>
            <a:fillRef idx="1">
              <a:schemeClr val="lt1"/>
            </a:fillRef>
            <a:effectRef idx="0">
              <a:schemeClr val="accent1"/>
            </a:effectRef>
            <a:fontRef idx="minor">
              <a:schemeClr val="dk1"/>
            </a:fontRef>
          </p:style>
          <p:txBody>
            <a:bodyPr lIns="36000" tIns="10800" rIns="36000" bIns="10800"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Bid Limit </a:t>
              </a:r>
            </a:p>
            <a:p>
              <a:pPr algn="ctr">
                <a:spcBef>
                  <a:spcPct val="0"/>
                </a:spcBef>
                <a:buSzTx/>
                <a:buFontTx/>
                <a:buNone/>
              </a:pPr>
              <a:r>
                <a:rPr lang="en-US" altLang="en-US" sz="1200" dirty="0">
                  <a:solidFill>
                    <a:schemeClr val="tx1"/>
                  </a:solidFill>
                  <a:latin typeface="+mn-lt"/>
                </a:rPr>
                <a:t>2</a:t>
              </a:r>
            </a:p>
          </p:txBody>
        </p:sp>
        <p:sp>
          <p:nvSpPr>
            <p:cNvPr id="9245" name="Line 63"/>
            <p:cNvSpPr>
              <a:spLocks noChangeAspect="1" noChangeShapeType="1"/>
            </p:cNvSpPr>
            <p:nvPr/>
          </p:nvSpPr>
          <p:spPr bwMode="auto">
            <a:xfrm>
              <a:off x="1857897" y="2478094"/>
              <a:ext cx="1587" cy="388938"/>
            </a:xfrm>
            <a:prstGeom prst="line">
              <a:avLst/>
            </a:prstGeom>
            <a:noFill/>
            <a:ln w="635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46" name="Line 64"/>
            <p:cNvSpPr>
              <a:spLocks noChangeAspect="1" noChangeShapeType="1"/>
            </p:cNvSpPr>
            <p:nvPr/>
          </p:nvSpPr>
          <p:spPr bwMode="auto">
            <a:xfrm>
              <a:off x="3287543" y="2721301"/>
              <a:ext cx="3175" cy="1358900"/>
            </a:xfrm>
            <a:prstGeom prst="line">
              <a:avLst/>
            </a:prstGeom>
            <a:noFill/>
            <a:ln w="25400" cap="rnd">
              <a:solidFill>
                <a:srgbClr val="333399"/>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47" name="Line 65"/>
            <p:cNvSpPr>
              <a:spLocks noChangeAspect="1" noChangeShapeType="1"/>
            </p:cNvSpPr>
            <p:nvPr/>
          </p:nvSpPr>
          <p:spPr bwMode="auto">
            <a:xfrm>
              <a:off x="1868316" y="2738445"/>
              <a:ext cx="1587" cy="1336675"/>
            </a:xfrm>
            <a:prstGeom prst="line">
              <a:avLst/>
            </a:prstGeom>
            <a:noFill/>
            <a:ln w="25400" cap="rnd">
              <a:solidFill>
                <a:srgbClr val="333399"/>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48" name="Line 66"/>
            <p:cNvSpPr>
              <a:spLocks noChangeAspect="1" noChangeShapeType="1"/>
            </p:cNvSpPr>
            <p:nvPr/>
          </p:nvSpPr>
          <p:spPr bwMode="auto">
            <a:xfrm>
              <a:off x="4676502" y="2481276"/>
              <a:ext cx="0" cy="400361"/>
            </a:xfrm>
            <a:prstGeom prst="line">
              <a:avLst/>
            </a:prstGeom>
            <a:noFill/>
            <a:ln w="635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50" name="Rectangle 47"/>
            <p:cNvSpPr>
              <a:spLocks noChangeAspect="1" noChangeArrowheads="1"/>
            </p:cNvSpPr>
            <p:nvPr/>
          </p:nvSpPr>
          <p:spPr bwMode="auto">
            <a:xfrm>
              <a:off x="4857434" y="4112426"/>
              <a:ext cx="1130615" cy="846138"/>
            </a:xfrm>
            <a:prstGeom prst="rect">
              <a:avLst/>
            </a:prstGeom>
            <a:solidFill>
              <a:srgbClr val="DCDCDC"/>
            </a:solidFill>
            <a:ln>
              <a:noFill/>
            </a:ln>
          </p:spPr>
          <p:style>
            <a:lnRef idx="2">
              <a:schemeClr val="accent1"/>
            </a:lnRef>
            <a:fillRef idx="1">
              <a:schemeClr val="lt1"/>
            </a:fillRef>
            <a:effectRef idx="0">
              <a:schemeClr val="accent1"/>
            </a:effectRef>
            <a:fontRef idx="minor">
              <a:schemeClr val="dk1"/>
            </a:fontRef>
          </p:style>
          <p:txBody>
            <a:bodyPr anchor="ctr"/>
            <a:lstStyle>
              <a:lvl1pPr>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a:spcBef>
                  <a:spcPct val="20000"/>
                </a:spcBef>
                <a:buChar char="–"/>
                <a:defRPr sz="1600">
                  <a:solidFill>
                    <a:srgbClr val="000099"/>
                  </a:solidFill>
                  <a:latin typeface="Arial" panose="020B0604020202020204" pitchFamily="34" charset="0"/>
                </a:defRPr>
              </a:lvl2pPr>
              <a:lvl3pPr marL="1143000" indent="-228600">
                <a:spcBef>
                  <a:spcPct val="20000"/>
                </a:spcBef>
                <a:buChar char="•"/>
                <a:defRPr sz="1600">
                  <a:solidFill>
                    <a:srgbClr val="000099"/>
                  </a:solidFill>
                  <a:latin typeface="Arial" panose="020B0604020202020204" pitchFamily="34" charset="0"/>
                </a:defRPr>
              </a:lvl3pPr>
              <a:lvl4pPr marL="1600200" indent="-228600">
                <a:spcBef>
                  <a:spcPct val="20000"/>
                </a:spcBef>
                <a:buChar char="–"/>
                <a:defRPr sz="1600">
                  <a:solidFill>
                    <a:srgbClr val="000099"/>
                  </a:solidFill>
                  <a:latin typeface="Arial" panose="020B0604020202020204" pitchFamily="34" charset="0"/>
                </a:defRPr>
              </a:lvl4pPr>
              <a:lvl5pPr marL="2057400" indent="-228600">
                <a:spcBef>
                  <a:spcPct val="20000"/>
                </a:spcBef>
                <a:buChar char="»"/>
                <a:defRPr sz="1600">
                  <a:solidFill>
                    <a:srgbClr val="000099"/>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Liquidity       </a:t>
              </a:r>
            </a:p>
            <a:p>
              <a:pPr algn="ctr">
                <a:spcBef>
                  <a:spcPct val="0"/>
                </a:spcBef>
                <a:buSzTx/>
                <a:buFontTx/>
                <a:buNone/>
              </a:pPr>
              <a:r>
                <a:rPr lang="en-US" altLang="en-US" sz="1200" dirty="0">
                  <a:solidFill>
                    <a:schemeClr val="tx1"/>
                  </a:solidFill>
                  <a:latin typeface="+mn-lt"/>
                </a:rPr>
                <a:t>Premium </a:t>
              </a:r>
            </a:p>
            <a:p>
              <a:pPr algn="ctr">
                <a:spcBef>
                  <a:spcPct val="0"/>
                </a:spcBef>
                <a:buSzTx/>
                <a:buFontTx/>
                <a:buNone/>
              </a:pPr>
              <a:r>
                <a:rPr lang="en-US" altLang="en-US" sz="1200" dirty="0">
                  <a:solidFill>
                    <a:schemeClr val="tx1"/>
                  </a:solidFill>
                  <a:latin typeface="+mn-lt"/>
                </a:rPr>
                <a:t>(LP)</a:t>
              </a:r>
              <a:endParaRPr lang="en-GB" altLang="en-US" sz="1200" dirty="0">
                <a:solidFill>
                  <a:schemeClr val="tx1"/>
                </a:solidFill>
                <a:latin typeface="+mn-lt"/>
              </a:endParaRPr>
            </a:p>
          </p:txBody>
        </p:sp>
        <p:sp>
          <p:nvSpPr>
            <p:cNvPr id="9251" name="Rectangle 47"/>
            <p:cNvSpPr>
              <a:spLocks noChangeAspect="1" noChangeArrowheads="1"/>
            </p:cNvSpPr>
            <p:nvPr/>
          </p:nvSpPr>
          <p:spPr bwMode="auto">
            <a:xfrm>
              <a:off x="6205775" y="4112426"/>
              <a:ext cx="1112837" cy="846138"/>
            </a:xfrm>
            <a:prstGeom prst="rect">
              <a:avLst/>
            </a:prstGeom>
            <a:solidFill>
              <a:srgbClr val="DCDCDC"/>
            </a:solidFill>
            <a:ln>
              <a:noFill/>
            </a:ln>
          </p:spPr>
          <p:style>
            <a:lnRef idx="2">
              <a:schemeClr val="accent1"/>
            </a:lnRef>
            <a:fillRef idx="1">
              <a:schemeClr val="lt1"/>
            </a:fillRef>
            <a:effectRef idx="0">
              <a:schemeClr val="accent1"/>
            </a:effectRef>
            <a:fontRef idx="minor">
              <a:schemeClr val="dk1"/>
            </a:fontRef>
          </p:style>
          <p:txBody>
            <a:bodyPr anchor="ctr"/>
            <a:lstStyle>
              <a:lvl1pPr>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a:spcBef>
                  <a:spcPct val="20000"/>
                </a:spcBef>
                <a:buChar char="–"/>
                <a:defRPr sz="1600">
                  <a:solidFill>
                    <a:srgbClr val="000099"/>
                  </a:solidFill>
                  <a:latin typeface="Arial" panose="020B0604020202020204" pitchFamily="34" charset="0"/>
                </a:defRPr>
              </a:lvl2pPr>
              <a:lvl3pPr marL="1143000" indent="-228600">
                <a:spcBef>
                  <a:spcPct val="20000"/>
                </a:spcBef>
                <a:buChar char="•"/>
                <a:defRPr sz="1600">
                  <a:solidFill>
                    <a:srgbClr val="000099"/>
                  </a:solidFill>
                  <a:latin typeface="Arial" panose="020B0604020202020204" pitchFamily="34" charset="0"/>
                </a:defRPr>
              </a:lvl3pPr>
              <a:lvl4pPr marL="1600200" indent="-228600">
                <a:spcBef>
                  <a:spcPct val="20000"/>
                </a:spcBef>
                <a:buChar char="–"/>
                <a:defRPr sz="1600">
                  <a:solidFill>
                    <a:srgbClr val="000099"/>
                  </a:solidFill>
                  <a:latin typeface="Arial" panose="020B0604020202020204" pitchFamily="34" charset="0"/>
                </a:defRPr>
              </a:lvl4pPr>
              <a:lvl5pPr marL="2057400" indent="-228600">
                <a:spcBef>
                  <a:spcPct val="20000"/>
                </a:spcBef>
                <a:buChar char="»"/>
                <a:defRPr sz="1600">
                  <a:solidFill>
                    <a:srgbClr val="000099"/>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Liquidity       </a:t>
              </a:r>
            </a:p>
            <a:p>
              <a:pPr algn="ctr">
                <a:spcBef>
                  <a:spcPct val="0"/>
                </a:spcBef>
                <a:buSzTx/>
                <a:buFontTx/>
                <a:buNone/>
              </a:pPr>
              <a:r>
                <a:rPr lang="en-US" altLang="en-US" sz="1200" dirty="0">
                  <a:solidFill>
                    <a:schemeClr val="tx1"/>
                  </a:solidFill>
                  <a:latin typeface="+mn-lt"/>
                </a:rPr>
                <a:t>Premium </a:t>
              </a:r>
            </a:p>
            <a:p>
              <a:pPr algn="ctr">
                <a:spcBef>
                  <a:spcPct val="0"/>
                </a:spcBef>
                <a:buSzTx/>
                <a:buFontTx/>
                <a:buNone/>
              </a:pPr>
              <a:r>
                <a:rPr lang="en-US" altLang="en-US" sz="1200" dirty="0">
                  <a:solidFill>
                    <a:schemeClr val="tx1"/>
                  </a:solidFill>
                  <a:latin typeface="+mn-lt"/>
                </a:rPr>
                <a:t>(LP)</a:t>
              </a:r>
              <a:endParaRPr lang="en-GB" altLang="en-US" sz="1200" dirty="0">
                <a:solidFill>
                  <a:schemeClr val="tx1"/>
                </a:solidFill>
                <a:latin typeface="+mn-lt"/>
              </a:endParaRPr>
            </a:p>
          </p:txBody>
        </p:sp>
        <p:sp>
          <p:nvSpPr>
            <p:cNvPr id="9254" name="AutoShape 60"/>
            <p:cNvSpPr>
              <a:spLocks/>
            </p:cNvSpPr>
            <p:nvPr/>
          </p:nvSpPr>
          <p:spPr bwMode="auto">
            <a:xfrm rot="-5400000">
              <a:off x="5957067" y="-250735"/>
              <a:ext cx="292100" cy="11014069"/>
            </a:xfrm>
            <a:prstGeom prst="leftBrace">
              <a:avLst>
                <a:gd name="adj1" fmla="val 42755"/>
                <a:gd name="adj2" fmla="val 50000"/>
              </a:avLst>
            </a:prstGeom>
            <a:noFill/>
            <a:ln w="6350">
              <a:solidFill>
                <a:schemeClr val="tx2"/>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a:spcBef>
                  <a:spcPct val="20000"/>
                </a:spcBef>
                <a:buChar char="–"/>
                <a:defRPr sz="1600">
                  <a:solidFill>
                    <a:srgbClr val="000099"/>
                  </a:solidFill>
                  <a:latin typeface="Arial" panose="020B0604020202020204" pitchFamily="34" charset="0"/>
                </a:defRPr>
              </a:lvl2pPr>
              <a:lvl3pPr marL="1143000" indent="-228600">
                <a:spcBef>
                  <a:spcPct val="20000"/>
                </a:spcBef>
                <a:buChar char="•"/>
                <a:defRPr sz="1600">
                  <a:solidFill>
                    <a:srgbClr val="000099"/>
                  </a:solidFill>
                  <a:latin typeface="Arial" panose="020B0604020202020204" pitchFamily="34" charset="0"/>
                </a:defRPr>
              </a:lvl3pPr>
              <a:lvl4pPr marL="1600200" indent="-228600">
                <a:spcBef>
                  <a:spcPct val="20000"/>
                </a:spcBef>
                <a:buChar char="–"/>
                <a:defRPr sz="1600">
                  <a:solidFill>
                    <a:srgbClr val="000099"/>
                  </a:solidFill>
                  <a:latin typeface="Arial" panose="020B0604020202020204" pitchFamily="34" charset="0"/>
                </a:defRPr>
              </a:lvl4pPr>
              <a:lvl5pPr marL="2057400" indent="-228600">
                <a:spcBef>
                  <a:spcPct val="20000"/>
                </a:spcBef>
                <a:buChar char="»"/>
                <a:defRPr sz="1600">
                  <a:solidFill>
                    <a:srgbClr val="000099"/>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000099"/>
                  </a:solidFill>
                  <a:latin typeface="Arial" panose="020B0604020202020204" pitchFamily="34" charset="0"/>
                </a:defRPr>
              </a:lvl9pPr>
            </a:lstStyle>
            <a:p>
              <a:pPr>
                <a:spcBef>
                  <a:spcPct val="0"/>
                </a:spcBef>
                <a:buSzTx/>
                <a:buFontTx/>
                <a:buNone/>
              </a:pPr>
              <a:endParaRPr lang="en-US" altLang="en-US" sz="2400">
                <a:solidFill>
                  <a:srgbClr val="004080"/>
                </a:solidFill>
                <a:latin typeface="+mn-lt"/>
              </a:endParaRPr>
            </a:p>
          </p:txBody>
        </p:sp>
        <p:sp>
          <p:nvSpPr>
            <p:cNvPr id="42" name="AutoShape 20">
              <a:extLst>
                <a:ext uri="{FF2B5EF4-FFF2-40B4-BE49-F238E27FC236}">
                  <a16:creationId xmlns:a16="http://schemas.microsoft.com/office/drawing/2014/main" id="{9738F1E8-552F-4857-BC74-FB1C2DDE5F7E}"/>
                </a:ext>
              </a:extLst>
            </p:cNvPr>
            <p:cNvSpPr>
              <a:spLocks noChangeAspect="1" noChangeArrowheads="1"/>
            </p:cNvSpPr>
            <p:nvPr/>
          </p:nvSpPr>
          <p:spPr bwMode="auto">
            <a:xfrm>
              <a:off x="10452626" y="2973377"/>
              <a:ext cx="1152000" cy="492424"/>
            </a:xfrm>
            <a:prstGeom prst="rect">
              <a:avLst/>
            </a:prstGeom>
            <a:solidFill>
              <a:schemeClr val="bg2"/>
            </a:solidFill>
            <a:ln>
              <a:noFill/>
              <a:headEnd/>
              <a:tailEnd/>
            </a:ln>
          </p:spPr>
          <p:style>
            <a:lnRef idx="2">
              <a:schemeClr val="accent1"/>
            </a:lnRef>
            <a:fillRef idx="1">
              <a:schemeClr val="lt1"/>
            </a:fillRef>
            <a:effectRef idx="0">
              <a:schemeClr val="accent1"/>
            </a:effectRef>
            <a:fontRef idx="minor">
              <a:schemeClr val="dk1"/>
            </a:fontRef>
          </p:style>
          <p:txBody>
            <a:bodyPr lIns="36000" tIns="10800" rIns="36000" bIns="10800"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200" dirty="0">
                  <a:solidFill>
                    <a:schemeClr val="tx1"/>
                  </a:solidFill>
                  <a:latin typeface="+mn-lt"/>
                </a:rPr>
                <a:t>Ask Limit </a:t>
              </a:r>
            </a:p>
            <a:p>
              <a:pPr algn="ctr">
                <a:spcBef>
                  <a:spcPct val="0"/>
                </a:spcBef>
                <a:buSzTx/>
                <a:buFontTx/>
                <a:buNone/>
              </a:pPr>
              <a:r>
                <a:rPr lang="en-US" altLang="en-US" sz="1200" dirty="0">
                  <a:solidFill>
                    <a:schemeClr val="tx1"/>
                  </a:solidFill>
                  <a:latin typeface="+mn-lt"/>
                </a:rPr>
                <a:t>2</a:t>
              </a:r>
            </a:p>
          </p:txBody>
        </p:sp>
        <p:sp>
          <p:nvSpPr>
            <p:cNvPr id="41" name="Line 12">
              <a:extLst>
                <a:ext uri="{FF2B5EF4-FFF2-40B4-BE49-F238E27FC236}">
                  <a16:creationId xmlns:a16="http://schemas.microsoft.com/office/drawing/2014/main" id="{177D3721-2D57-46A5-9B0C-211F6BEA1C8F}"/>
                </a:ext>
              </a:extLst>
            </p:cNvPr>
            <p:cNvSpPr>
              <a:spLocks noChangeAspect="1" noChangeShapeType="1"/>
            </p:cNvSpPr>
            <p:nvPr/>
          </p:nvSpPr>
          <p:spPr bwMode="auto">
            <a:xfrm rot="10800000">
              <a:off x="7517730" y="2483176"/>
              <a:ext cx="0" cy="398462"/>
            </a:xfrm>
            <a:prstGeom prst="line">
              <a:avLst/>
            </a:prstGeom>
            <a:noFill/>
            <a:ln w="635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GB" dirty="0"/>
            </a:p>
          </p:txBody>
        </p:sp>
        <p:sp>
          <p:nvSpPr>
            <p:cNvPr id="43" name="Text Box 42">
              <a:extLst>
                <a:ext uri="{FF2B5EF4-FFF2-40B4-BE49-F238E27FC236}">
                  <a16:creationId xmlns:a16="http://schemas.microsoft.com/office/drawing/2014/main" id="{8DE7DBD1-6DB3-422E-A9DF-1A4E94DB9FD5}"/>
                </a:ext>
              </a:extLst>
            </p:cNvPr>
            <p:cNvSpPr txBox="1">
              <a:spLocks noChangeAspect="1" noChangeArrowheads="1"/>
            </p:cNvSpPr>
            <p:nvPr/>
          </p:nvSpPr>
          <p:spPr bwMode="white">
            <a:xfrm>
              <a:off x="581837" y="5465539"/>
              <a:ext cx="11022775" cy="339725"/>
            </a:xfrm>
            <a:prstGeom prst="rect">
              <a:avLst/>
            </a:prstGeom>
            <a:solidFill>
              <a:schemeClr val="tx2"/>
            </a:solidFill>
            <a:ln>
              <a:noFill/>
            </a:ln>
          </p:spPr>
          <p:txBody>
            <a:bodyPr wrap="none" anchor="ctr"/>
            <a:lstStyle>
              <a:lvl1pPr defTabSz="762000">
                <a:spcBef>
                  <a:spcPct val="20000"/>
                </a:spcBef>
                <a:buSzPct val="75000"/>
                <a:buFont typeface="Wingdings" panose="05000000000000000000" pitchFamily="2" charset="2"/>
                <a:buChar char="n"/>
                <a:defRPr sz="2000">
                  <a:solidFill>
                    <a:srgbClr val="000099"/>
                  </a:solidFill>
                  <a:latin typeface="Arial" panose="020B0604020202020204" pitchFamily="34" charset="0"/>
                </a:defRPr>
              </a:lvl1pPr>
              <a:lvl2pPr marL="742950" indent="-285750" defTabSz="762000">
                <a:spcBef>
                  <a:spcPct val="20000"/>
                </a:spcBef>
                <a:buChar char="–"/>
                <a:defRPr sz="1600">
                  <a:solidFill>
                    <a:srgbClr val="000099"/>
                  </a:solidFill>
                  <a:latin typeface="Arial" panose="020B0604020202020204" pitchFamily="34" charset="0"/>
                </a:defRPr>
              </a:lvl2pPr>
              <a:lvl3pPr marL="1143000" indent="-228600" defTabSz="762000">
                <a:spcBef>
                  <a:spcPct val="20000"/>
                </a:spcBef>
                <a:buChar char="•"/>
                <a:defRPr sz="1600">
                  <a:solidFill>
                    <a:srgbClr val="000099"/>
                  </a:solidFill>
                  <a:latin typeface="Arial" panose="020B0604020202020204" pitchFamily="34" charset="0"/>
                </a:defRPr>
              </a:lvl3pPr>
              <a:lvl4pPr marL="1600200" indent="-228600" defTabSz="762000">
                <a:spcBef>
                  <a:spcPct val="20000"/>
                </a:spcBef>
                <a:buChar char="–"/>
                <a:defRPr sz="1600">
                  <a:solidFill>
                    <a:srgbClr val="000099"/>
                  </a:solidFill>
                  <a:latin typeface="Arial" panose="020B0604020202020204" pitchFamily="34" charset="0"/>
                </a:defRPr>
              </a:lvl4pPr>
              <a:lvl5pPr marL="2057400" indent="-228600" defTabSz="762000">
                <a:spcBef>
                  <a:spcPct val="20000"/>
                </a:spcBef>
                <a:buChar char="»"/>
                <a:defRPr sz="1600">
                  <a:solidFill>
                    <a:srgbClr val="000099"/>
                  </a:solidFill>
                  <a:latin typeface="Arial" panose="020B0604020202020204" pitchFamily="34" charset="0"/>
                </a:defRPr>
              </a:lvl5pPr>
              <a:lvl6pPr marL="25146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6pPr>
              <a:lvl7pPr marL="29718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7pPr>
              <a:lvl8pPr marL="34290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8pPr>
              <a:lvl9pPr marL="3886200" indent="-228600" defTabSz="762000" eaLnBrk="0" fontAlgn="base" hangingPunct="0">
                <a:spcBef>
                  <a:spcPct val="20000"/>
                </a:spcBef>
                <a:spcAft>
                  <a:spcPct val="0"/>
                </a:spcAft>
                <a:buChar char="»"/>
                <a:defRPr sz="1600">
                  <a:solidFill>
                    <a:srgbClr val="000099"/>
                  </a:solidFill>
                  <a:latin typeface="Arial" panose="020B0604020202020204" pitchFamily="34" charset="0"/>
                </a:defRPr>
              </a:lvl9pPr>
            </a:lstStyle>
            <a:p>
              <a:pPr algn="ctr">
                <a:spcBef>
                  <a:spcPct val="0"/>
                </a:spcBef>
                <a:buSzTx/>
                <a:buFontTx/>
                <a:buNone/>
              </a:pPr>
              <a:r>
                <a:rPr lang="en-US" altLang="en-US" sz="1400" u="sng" dirty="0">
                  <a:solidFill>
                    <a:schemeClr val="tx1"/>
                  </a:solidFill>
                </a:rPr>
                <a:t>(</a:t>
              </a:r>
              <a:r>
                <a:rPr lang="en-US" altLang="en-US" sz="1400" b="1" u="sng" dirty="0">
                  <a:solidFill>
                    <a:schemeClr val="tx1"/>
                  </a:solidFill>
                </a:rPr>
                <a:t>APM + LP)/2 = Average ELM</a:t>
              </a:r>
            </a:p>
          </p:txBody>
        </p:sp>
      </p:grpSp>
    </p:spTree>
    <p:extLst>
      <p:ext uri="{BB962C8B-B14F-4D97-AF65-F5344CB8AC3E}">
        <p14:creationId xmlns:p14="http://schemas.microsoft.com/office/powerpoint/2010/main" val="20650082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372736C-421C-4929-83CF-2C93F7E1EF6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4818"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372736C-421C-4929-83CF-2C93F7E1EF6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B11B9E9F-C98A-4D36-A1E8-5EE26BF22F7F}"/>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3800" b="1" dirty="0">
              <a:latin typeface="Arial" panose="020B0604020202020204" pitchFamily="34" charset="0"/>
              <a:ea typeface="+mj-ea"/>
              <a:cs typeface="+mj-cs"/>
              <a:sym typeface="Arial" panose="020B0604020202020204" pitchFamily="34" charset="0"/>
            </a:endParaRPr>
          </a:p>
        </p:txBody>
      </p:sp>
      <p:sp>
        <p:nvSpPr>
          <p:cNvPr id="5" name="Text Placeholder 4">
            <a:extLst>
              <a:ext uri="{FF2B5EF4-FFF2-40B4-BE49-F238E27FC236}">
                <a16:creationId xmlns:a16="http://schemas.microsoft.com/office/drawing/2014/main" id="{159F1CD1-A2EC-4828-8234-9A6D0D1294CC}"/>
              </a:ext>
            </a:extLst>
          </p:cNvPr>
          <p:cNvSpPr>
            <a:spLocks noGrp="1"/>
          </p:cNvSpPr>
          <p:nvPr>
            <p:ph type="body" sz="quarter" idx="10"/>
          </p:nvPr>
        </p:nvSpPr>
        <p:spPr/>
        <p:txBody>
          <a:bodyPr/>
          <a:lstStyle/>
          <a:p>
            <a:r>
              <a:rPr lang="en-GB" dirty="0"/>
              <a:t>6</a:t>
            </a:r>
            <a:endParaRPr lang="en-US" dirty="0"/>
          </a:p>
        </p:txBody>
      </p:sp>
      <p:sp>
        <p:nvSpPr>
          <p:cNvPr id="3" name="Date Placeholder 2">
            <a:extLst>
              <a:ext uri="{FF2B5EF4-FFF2-40B4-BE49-F238E27FC236}">
                <a16:creationId xmlns:a16="http://schemas.microsoft.com/office/drawing/2014/main" id="{2C53F549-10C2-47DD-977A-D96D1CE72DB2}"/>
              </a:ext>
            </a:extLst>
          </p:cNvPr>
          <p:cNvSpPr>
            <a:spLocks noGrp="1"/>
          </p:cNvSpPr>
          <p:nvPr>
            <p:ph type="dt" sz="half" idx="11"/>
          </p:nvPr>
        </p:nvSpPr>
        <p:spPr/>
        <p:txBody>
          <a:bodyPr/>
          <a:lstStyle/>
          <a:p>
            <a:fld id="{6A57F0E6-D8DC-4B5B-BE8A-E7477C3A28DE}"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740053E5-F688-4208-B26C-3885C0549FED}"/>
              </a:ext>
            </a:extLst>
          </p:cNvPr>
          <p:cNvSpPr>
            <a:spLocks noGrp="1"/>
          </p:cNvSpPr>
          <p:nvPr>
            <p:ph type="sldNum" sz="quarter" idx="12"/>
          </p:nvPr>
        </p:nvSpPr>
        <p:spPr/>
        <p:txBody>
          <a:bodyPr/>
          <a:lstStyle/>
          <a:p>
            <a:fld id="{62CB3E74-FC4B-418A-B5F6-72ED80208EB2}" type="slidenum">
              <a:rPr lang="en-US" noProof="0" smtClean="0"/>
              <a:pPr/>
              <a:t>32</a:t>
            </a:fld>
            <a:endParaRPr lang="en-US" noProof="0"/>
          </a:p>
        </p:txBody>
      </p:sp>
      <p:sp>
        <p:nvSpPr>
          <p:cNvPr id="9" name="Titel 8">
            <a:extLst>
              <a:ext uri="{FF2B5EF4-FFF2-40B4-BE49-F238E27FC236}">
                <a16:creationId xmlns:a16="http://schemas.microsoft.com/office/drawing/2014/main" id="{C58540AF-72AF-43E5-BDF4-5D2FE00DBD30}"/>
              </a:ext>
            </a:extLst>
          </p:cNvPr>
          <p:cNvSpPr>
            <a:spLocks noGrp="1"/>
          </p:cNvSpPr>
          <p:nvPr>
            <p:ph type="title"/>
          </p:nvPr>
        </p:nvSpPr>
        <p:spPr bwMode="black"/>
        <p:txBody>
          <a:bodyPr/>
          <a:lstStyle/>
          <a:p>
            <a:r>
              <a:rPr lang="de-DE" dirty="0"/>
              <a:t>Advantages of Eurex </a:t>
            </a:r>
            <a:r>
              <a:rPr lang="de-DE" dirty="0" err="1"/>
              <a:t>Exchange‘s</a:t>
            </a:r>
            <a:r>
              <a:rPr lang="de-DE" dirty="0"/>
              <a:t> </a:t>
            </a:r>
            <a:r>
              <a:rPr lang="de-DE" dirty="0" err="1"/>
              <a:t>Offering</a:t>
            </a:r>
            <a:endParaRPr lang="de-DE" dirty="0"/>
          </a:p>
        </p:txBody>
      </p:sp>
    </p:spTree>
    <p:extLst>
      <p:ext uri="{BB962C8B-B14F-4D97-AF65-F5344CB8AC3E}">
        <p14:creationId xmlns:p14="http://schemas.microsoft.com/office/powerpoint/2010/main" val="40376316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ct 15" hidden="1">
            <a:extLst>
              <a:ext uri="{FF2B5EF4-FFF2-40B4-BE49-F238E27FC236}">
                <a16:creationId xmlns:a16="http://schemas.microsoft.com/office/drawing/2014/main" id="{DE7614BE-A5B5-40E2-9032-F18DE9380EF5}"/>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5842" name="think-cell Slide" r:id="rId6" imgW="286" imgH="286" progId="TCLayout.ActiveDocument.1">
                  <p:embed/>
                </p:oleObj>
              </mc:Choice>
              <mc:Fallback>
                <p:oleObj name="think-cell Slide" r:id="rId6" imgW="286" imgH="286" progId="TCLayout.ActiveDocument.1">
                  <p:embed/>
                  <p:pic>
                    <p:nvPicPr>
                      <p:cNvPr id="16" name="Object 15" hidden="1">
                        <a:extLst>
                          <a:ext uri="{FF2B5EF4-FFF2-40B4-BE49-F238E27FC236}">
                            <a16:creationId xmlns:a16="http://schemas.microsoft.com/office/drawing/2014/main" id="{DE7614BE-A5B5-40E2-9032-F18DE9380EF5}"/>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5" name="Rectangle 14" hidden="1">
            <a:extLst>
              <a:ext uri="{FF2B5EF4-FFF2-40B4-BE49-F238E27FC236}">
                <a16:creationId xmlns:a16="http://schemas.microsoft.com/office/drawing/2014/main" id="{6BE87054-00DB-4317-AA76-9C362589AD6C}"/>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GB" sz="3000" b="1"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628588" y="368300"/>
            <a:ext cx="11017250" cy="468412"/>
          </a:xfrm>
        </p:spPr>
        <p:txBody>
          <a:bodyPr/>
          <a:lstStyle/>
          <a:p>
            <a:r>
              <a:rPr lang="en-GB" dirty="0"/>
              <a:t>Advantages of Eurex Exchange’s offering</a:t>
            </a:r>
          </a:p>
        </p:txBody>
      </p:sp>
      <p:sp>
        <p:nvSpPr>
          <p:cNvPr id="5" name="Date Placeholder 4">
            <a:extLst>
              <a:ext uri="{FF2B5EF4-FFF2-40B4-BE49-F238E27FC236}">
                <a16:creationId xmlns:a16="http://schemas.microsoft.com/office/drawing/2014/main" id="{C0E5EF81-A948-476D-BF33-73026D6BFC64}"/>
              </a:ext>
            </a:extLst>
          </p:cNvPr>
          <p:cNvSpPr>
            <a:spLocks noGrp="1"/>
          </p:cNvSpPr>
          <p:nvPr>
            <p:ph type="dt" sz="half" idx="10"/>
          </p:nvPr>
        </p:nvSpPr>
        <p:spPr/>
        <p:txBody>
          <a:bodyPr/>
          <a:lstStyle/>
          <a:p>
            <a:fld id="{8DB7E2BC-BDEF-4514-9DEF-335F25FB8836}" type="datetime3">
              <a:rPr lang="en-US" noProof="0" smtClean="0"/>
              <a:t>7 October 2020</a:t>
            </a:fld>
            <a:endParaRPr lang="en-US" noProof="0"/>
          </a:p>
        </p:txBody>
      </p:sp>
      <p:sp>
        <p:nvSpPr>
          <p:cNvPr id="14" name="Slide Number Placeholder 13">
            <a:extLst>
              <a:ext uri="{FF2B5EF4-FFF2-40B4-BE49-F238E27FC236}">
                <a16:creationId xmlns:a16="http://schemas.microsoft.com/office/drawing/2014/main" id="{B4BC3CE6-1B96-440E-89B5-ABB2CB765ED3}"/>
              </a:ext>
            </a:extLst>
          </p:cNvPr>
          <p:cNvSpPr>
            <a:spLocks noGrp="1"/>
          </p:cNvSpPr>
          <p:nvPr>
            <p:ph type="sldNum" sz="quarter" idx="11"/>
          </p:nvPr>
        </p:nvSpPr>
        <p:spPr/>
        <p:txBody>
          <a:bodyPr/>
          <a:lstStyle/>
          <a:p>
            <a:fld id="{62CB3E74-FC4B-418A-B5F6-72ED80208EB2}" type="slidenum">
              <a:rPr lang="en-US" noProof="0" smtClean="0"/>
              <a:pPr/>
              <a:t>33</a:t>
            </a:fld>
            <a:endParaRPr lang="en-US" noProof="0"/>
          </a:p>
        </p:txBody>
      </p:sp>
      <p:sp>
        <p:nvSpPr>
          <p:cNvPr id="17" name="Inhaltsplatzhalter 13">
            <a:extLst>
              <a:ext uri="{FF2B5EF4-FFF2-40B4-BE49-F238E27FC236}">
                <a16:creationId xmlns:a16="http://schemas.microsoft.com/office/drawing/2014/main" id="{B098603F-3D8E-43A5-BC1C-9D025E53A82E}"/>
              </a:ext>
            </a:extLst>
          </p:cNvPr>
          <p:cNvSpPr txBox="1">
            <a:spLocks/>
          </p:cNvSpPr>
          <p:nvPr/>
        </p:nvSpPr>
        <p:spPr>
          <a:xfrm>
            <a:off x="587375" y="1916113"/>
            <a:ext cx="5400675" cy="4213225"/>
          </a:xfrm>
          <a:prstGeom prst="rect">
            <a:avLst/>
          </a:prstGeom>
        </p:spPr>
        <p:txBody>
          <a:bodyPr lIns="0" tIns="0" rIns="0" bIns="0"/>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lvl="1">
              <a:spcAft>
                <a:spcPts val="600"/>
              </a:spcAft>
            </a:pPr>
            <a:r>
              <a:rPr lang="en-US" sz="1400" dirty="0">
                <a:solidFill>
                  <a:srgbClr val="201751"/>
                </a:solidFill>
              </a:rPr>
              <a:t>Combination of order-book and off-book trading</a:t>
            </a:r>
          </a:p>
          <a:p>
            <a:pPr lvl="1">
              <a:spcAft>
                <a:spcPts val="600"/>
              </a:spcAft>
            </a:pPr>
            <a:r>
              <a:rPr lang="en-US" sz="1400" dirty="0">
                <a:solidFill>
                  <a:srgbClr val="201751"/>
                </a:solidFill>
              </a:rPr>
              <a:t>Strong support from liquidity providers (banks as well as prop houses)</a:t>
            </a:r>
          </a:p>
          <a:p>
            <a:pPr lvl="1">
              <a:spcAft>
                <a:spcPts val="600"/>
              </a:spcAft>
            </a:pPr>
            <a:r>
              <a:rPr lang="en-US" sz="1400" dirty="0">
                <a:solidFill>
                  <a:srgbClr val="201751"/>
                </a:solidFill>
              </a:rPr>
              <a:t>CFTC approval for 6 sector and 8 </a:t>
            </a:r>
            <a:r>
              <a:rPr lang="en-US" sz="1400" dirty="0" err="1">
                <a:solidFill>
                  <a:srgbClr val="201751"/>
                </a:solidFill>
              </a:rPr>
              <a:t>broadbased</a:t>
            </a:r>
            <a:r>
              <a:rPr lang="en-US" sz="1400" dirty="0">
                <a:solidFill>
                  <a:srgbClr val="201751"/>
                </a:solidFill>
              </a:rPr>
              <a:t> &amp; size indices</a:t>
            </a:r>
          </a:p>
          <a:p>
            <a:pPr lvl="1">
              <a:spcAft>
                <a:spcPts val="600"/>
              </a:spcAft>
            </a:pPr>
            <a:r>
              <a:rPr lang="en-US" sz="1400" dirty="0">
                <a:solidFill>
                  <a:srgbClr val="201751"/>
                </a:solidFill>
              </a:rPr>
              <a:t>Asian, European &amp; U.S. trading hours</a:t>
            </a:r>
          </a:p>
          <a:p>
            <a:pPr lvl="1">
              <a:spcAft>
                <a:spcPts val="600"/>
              </a:spcAft>
            </a:pPr>
            <a:r>
              <a:rPr lang="en-US" sz="1400" dirty="0">
                <a:solidFill>
                  <a:srgbClr val="201751"/>
                </a:solidFill>
              </a:rPr>
              <a:t>Transparent via. Bloomberg, Reuters etc.</a:t>
            </a:r>
          </a:p>
          <a:p>
            <a:pPr lvl="1">
              <a:spcAft>
                <a:spcPts val="600"/>
              </a:spcAft>
            </a:pPr>
            <a:r>
              <a:rPr lang="en-US" sz="1400" dirty="0">
                <a:solidFill>
                  <a:srgbClr val="201751"/>
                </a:solidFill>
              </a:rPr>
              <a:t>Trading in and out with different market participants</a:t>
            </a:r>
          </a:p>
          <a:p>
            <a:pPr lvl="1">
              <a:spcAft>
                <a:spcPts val="600"/>
              </a:spcAft>
            </a:pPr>
            <a:r>
              <a:rPr lang="en-US" sz="1400" dirty="0" err="1">
                <a:solidFill>
                  <a:srgbClr val="201751"/>
                </a:solidFill>
              </a:rPr>
              <a:t>Harmonised</a:t>
            </a:r>
            <a:r>
              <a:rPr lang="en-US" sz="1400" dirty="0">
                <a:solidFill>
                  <a:srgbClr val="201751"/>
                </a:solidFill>
              </a:rPr>
              <a:t> &amp; low trading &amp; clearing fees</a:t>
            </a:r>
          </a:p>
          <a:p>
            <a:pPr>
              <a:spcAft>
                <a:spcPts val="600"/>
              </a:spcAft>
            </a:pPr>
            <a:endParaRPr lang="en-US" sz="1600" dirty="0"/>
          </a:p>
        </p:txBody>
      </p:sp>
      <p:sp>
        <p:nvSpPr>
          <p:cNvPr id="18" name="Inhaltsplatzhalter 14">
            <a:extLst>
              <a:ext uri="{FF2B5EF4-FFF2-40B4-BE49-F238E27FC236}">
                <a16:creationId xmlns:a16="http://schemas.microsoft.com/office/drawing/2014/main" id="{30D77DEE-AE1B-4DC0-BAC1-6E801E2353FE}"/>
              </a:ext>
            </a:extLst>
          </p:cNvPr>
          <p:cNvSpPr txBox="1">
            <a:spLocks/>
          </p:cNvSpPr>
          <p:nvPr/>
        </p:nvSpPr>
        <p:spPr>
          <a:xfrm>
            <a:off x="6203950" y="1916114"/>
            <a:ext cx="5400675" cy="4861892"/>
          </a:xfrm>
          <a:prstGeom prst="rect">
            <a:avLst/>
          </a:prstGeom>
          <a:noFill/>
        </p:spPr>
        <p:txBody>
          <a:bodyPr lIns="0" tIns="0" rIns="0" bIns="0"/>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lvl="1">
              <a:spcAft>
                <a:spcPts val="600"/>
              </a:spcAft>
            </a:pPr>
            <a:r>
              <a:rPr lang="en-US" sz="1400" dirty="0">
                <a:solidFill>
                  <a:schemeClr val="tx1"/>
                </a:solidFill>
              </a:rPr>
              <a:t>Trade Entry Services including flexible contracts</a:t>
            </a:r>
          </a:p>
          <a:p>
            <a:pPr lvl="1">
              <a:spcAft>
                <a:spcPts val="600"/>
              </a:spcAft>
            </a:pPr>
            <a:r>
              <a:rPr lang="en-US" sz="1400" dirty="0">
                <a:solidFill>
                  <a:schemeClr val="tx1"/>
                </a:solidFill>
              </a:rPr>
              <a:t>Flexible minimum block trade sizes</a:t>
            </a:r>
          </a:p>
          <a:p>
            <a:pPr lvl="1">
              <a:spcAft>
                <a:spcPts val="600"/>
              </a:spcAft>
            </a:pPr>
            <a:r>
              <a:rPr lang="en-US" sz="1400" dirty="0">
                <a:solidFill>
                  <a:schemeClr val="tx1"/>
                </a:solidFill>
              </a:rPr>
              <a:t>Migration of counterparty risk into CCPs</a:t>
            </a:r>
          </a:p>
          <a:p>
            <a:pPr lvl="1">
              <a:spcAft>
                <a:spcPts val="600"/>
              </a:spcAft>
            </a:pPr>
            <a:r>
              <a:rPr lang="en-US" sz="1400" dirty="0">
                <a:solidFill>
                  <a:schemeClr val="tx1"/>
                </a:solidFill>
              </a:rPr>
              <a:t>Cross Margining</a:t>
            </a:r>
          </a:p>
          <a:p>
            <a:pPr lvl="1">
              <a:spcAft>
                <a:spcPts val="600"/>
              </a:spcAft>
            </a:pPr>
            <a:r>
              <a:rPr lang="en-US" sz="1400" dirty="0">
                <a:solidFill>
                  <a:schemeClr val="tx1"/>
                </a:solidFill>
              </a:rPr>
              <a:t>Collateral optimization (based on portfolio margining with introduction of Eurex </a:t>
            </a:r>
            <a:br>
              <a:rPr lang="en-US" sz="1400" dirty="0">
                <a:solidFill>
                  <a:schemeClr val="tx1"/>
                </a:solidFill>
              </a:rPr>
            </a:br>
            <a:r>
              <a:rPr lang="en-US" sz="1400" dirty="0">
                <a:solidFill>
                  <a:schemeClr val="tx1"/>
                </a:solidFill>
              </a:rPr>
              <a:t>Clearing Prisma)</a:t>
            </a:r>
          </a:p>
          <a:p>
            <a:pPr lvl="1">
              <a:spcAft>
                <a:spcPts val="600"/>
              </a:spcAft>
            </a:pPr>
            <a:r>
              <a:rPr lang="en-US" sz="1400" dirty="0">
                <a:solidFill>
                  <a:schemeClr val="tx1"/>
                </a:solidFill>
              </a:rPr>
              <a:t>Trade at index close</a:t>
            </a:r>
          </a:p>
          <a:p>
            <a:pPr lvl="1">
              <a:spcAft>
                <a:spcPts val="600"/>
              </a:spcAft>
            </a:pPr>
            <a:r>
              <a:rPr lang="en-US" sz="1400" dirty="0">
                <a:solidFill>
                  <a:schemeClr val="tx1"/>
                </a:solidFill>
              </a:rPr>
              <a:t>No paperwork as with total return swaps</a:t>
            </a:r>
          </a:p>
          <a:p>
            <a:pPr>
              <a:spcAft>
                <a:spcPts val="600"/>
              </a:spcAft>
            </a:pPr>
            <a:endParaRPr lang="en-US" sz="1600" dirty="0"/>
          </a:p>
        </p:txBody>
      </p:sp>
      <p:sp>
        <p:nvSpPr>
          <p:cNvPr id="3" name="Rectangle 2">
            <a:extLst>
              <a:ext uri="{FF2B5EF4-FFF2-40B4-BE49-F238E27FC236}">
                <a16:creationId xmlns:a16="http://schemas.microsoft.com/office/drawing/2014/main" id="{13EA894B-3656-43E2-B411-E687D50BB8FA}"/>
              </a:ext>
            </a:extLst>
          </p:cNvPr>
          <p:cNvSpPr/>
          <p:nvPr/>
        </p:nvSpPr>
        <p:spPr>
          <a:xfrm>
            <a:off x="597602" y="1484784"/>
            <a:ext cx="1213921" cy="218586"/>
          </a:xfrm>
          <a:prstGeom prst="rect">
            <a:avLst/>
          </a:prstGeom>
        </p:spPr>
        <p:txBody>
          <a:bodyPr wrap="square" lIns="0" tIns="0" rIns="0" bIns="0">
            <a:spAutoFit/>
          </a:bodyPr>
          <a:lstStyle/>
          <a:p>
            <a:r>
              <a:rPr lang="en-US" sz="1400" b="1" dirty="0"/>
              <a:t>Trading</a:t>
            </a:r>
          </a:p>
        </p:txBody>
      </p:sp>
      <p:sp>
        <p:nvSpPr>
          <p:cNvPr id="10" name="Rectangle 9">
            <a:extLst>
              <a:ext uri="{FF2B5EF4-FFF2-40B4-BE49-F238E27FC236}">
                <a16:creationId xmlns:a16="http://schemas.microsoft.com/office/drawing/2014/main" id="{47B512D9-7E25-4232-9F65-956210EFFED3}"/>
              </a:ext>
            </a:extLst>
          </p:cNvPr>
          <p:cNvSpPr/>
          <p:nvPr/>
        </p:nvSpPr>
        <p:spPr>
          <a:xfrm>
            <a:off x="6207561" y="1484784"/>
            <a:ext cx="1213921" cy="218586"/>
          </a:xfrm>
          <a:prstGeom prst="rect">
            <a:avLst/>
          </a:prstGeom>
        </p:spPr>
        <p:txBody>
          <a:bodyPr wrap="square" lIns="0" tIns="0" rIns="0" bIns="0">
            <a:spAutoFit/>
          </a:bodyPr>
          <a:lstStyle/>
          <a:p>
            <a:r>
              <a:rPr lang="de-DE" sz="1400" b="1" dirty="0"/>
              <a:t>C</a:t>
            </a:r>
            <a:r>
              <a:rPr lang="en-US" sz="1400" b="1" dirty="0" err="1"/>
              <a:t>learing</a:t>
            </a:r>
            <a:endParaRPr lang="en-US" sz="1400" b="1" dirty="0"/>
          </a:p>
        </p:txBody>
      </p:sp>
    </p:spTree>
    <p:extLst>
      <p:ext uri="{BB962C8B-B14F-4D97-AF65-F5344CB8AC3E}">
        <p14:creationId xmlns:p14="http://schemas.microsoft.com/office/powerpoint/2010/main" val="5232037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372736C-421C-4929-83CF-2C93F7E1EF6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6866"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372736C-421C-4929-83CF-2C93F7E1EF6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B11B9E9F-C98A-4D36-A1E8-5EE26BF22F7F}"/>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3800" b="1" dirty="0">
              <a:latin typeface="Arial" panose="020B0604020202020204" pitchFamily="34" charset="0"/>
              <a:ea typeface="+mj-ea"/>
              <a:cs typeface="+mj-cs"/>
              <a:sym typeface="Arial" panose="020B0604020202020204" pitchFamily="34" charset="0"/>
            </a:endParaRPr>
          </a:p>
        </p:txBody>
      </p:sp>
      <p:sp>
        <p:nvSpPr>
          <p:cNvPr id="5" name="Text Placeholder 4">
            <a:extLst>
              <a:ext uri="{FF2B5EF4-FFF2-40B4-BE49-F238E27FC236}">
                <a16:creationId xmlns:a16="http://schemas.microsoft.com/office/drawing/2014/main" id="{159F1CD1-A2EC-4828-8234-9A6D0D1294CC}"/>
              </a:ext>
            </a:extLst>
          </p:cNvPr>
          <p:cNvSpPr>
            <a:spLocks noGrp="1"/>
          </p:cNvSpPr>
          <p:nvPr>
            <p:ph type="body" sz="quarter" idx="10"/>
          </p:nvPr>
        </p:nvSpPr>
        <p:spPr/>
        <p:txBody>
          <a:bodyPr/>
          <a:lstStyle/>
          <a:p>
            <a:r>
              <a:rPr lang="en-GB" dirty="0"/>
              <a:t>7</a:t>
            </a:r>
            <a:endParaRPr lang="en-US" dirty="0"/>
          </a:p>
        </p:txBody>
      </p:sp>
      <p:sp>
        <p:nvSpPr>
          <p:cNvPr id="3" name="Date Placeholder 2">
            <a:extLst>
              <a:ext uri="{FF2B5EF4-FFF2-40B4-BE49-F238E27FC236}">
                <a16:creationId xmlns:a16="http://schemas.microsoft.com/office/drawing/2014/main" id="{AD5EAF87-DD2C-4FB5-8502-6AAF309832E4}"/>
              </a:ext>
            </a:extLst>
          </p:cNvPr>
          <p:cNvSpPr>
            <a:spLocks noGrp="1"/>
          </p:cNvSpPr>
          <p:nvPr>
            <p:ph type="dt" sz="half" idx="11"/>
          </p:nvPr>
        </p:nvSpPr>
        <p:spPr/>
        <p:txBody>
          <a:bodyPr/>
          <a:lstStyle/>
          <a:p>
            <a:fld id="{4E6CC32B-C510-43B2-87DC-0CA6648D7098}"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5FB6CC44-E485-48CC-A516-48F2AB9DA002}"/>
              </a:ext>
            </a:extLst>
          </p:cNvPr>
          <p:cNvSpPr>
            <a:spLocks noGrp="1"/>
          </p:cNvSpPr>
          <p:nvPr>
            <p:ph type="sldNum" sz="quarter" idx="12"/>
          </p:nvPr>
        </p:nvSpPr>
        <p:spPr/>
        <p:txBody>
          <a:bodyPr/>
          <a:lstStyle/>
          <a:p>
            <a:fld id="{62CB3E74-FC4B-418A-B5F6-72ED80208EB2}" type="slidenum">
              <a:rPr lang="en-US" noProof="0" smtClean="0"/>
              <a:pPr/>
              <a:t>34</a:t>
            </a:fld>
            <a:endParaRPr lang="en-US" noProof="0"/>
          </a:p>
        </p:txBody>
      </p:sp>
      <p:sp>
        <p:nvSpPr>
          <p:cNvPr id="9" name="Titel 8">
            <a:extLst>
              <a:ext uri="{FF2B5EF4-FFF2-40B4-BE49-F238E27FC236}">
                <a16:creationId xmlns:a16="http://schemas.microsoft.com/office/drawing/2014/main" id="{196C22C1-75E9-4A27-B4C4-B733BD716F71}"/>
              </a:ext>
            </a:extLst>
          </p:cNvPr>
          <p:cNvSpPr>
            <a:spLocks noGrp="1"/>
          </p:cNvSpPr>
          <p:nvPr>
            <p:ph type="title"/>
          </p:nvPr>
        </p:nvSpPr>
        <p:spPr bwMode="black"/>
        <p:txBody>
          <a:bodyPr/>
          <a:lstStyle/>
          <a:p>
            <a:r>
              <a:rPr lang="de-DE" dirty="0"/>
              <a:t>Eurex Trade Entry Services</a:t>
            </a:r>
          </a:p>
        </p:txBody>
      </p:sp>
    </p:spTree>
    <p:extLst>
      <p:ext uri="{BB962C8B-B14F-4D97-AF65-F5344CB8AC3E}">
        <p14:creationId xmlns:p14="http://schemas.microsoft.com/office/powerpoint/2010/main" val="13105506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9FAEADCC-AD8A-4AEA-A184-1EECA88E1F19}"/>
              </a:ext>
            </a:extLst>
          </p:cNvPr>
          <p:cNvSpPr>
            <a:spLocks noGrp="1"/>
          </p:cNvSpPr>
          <p:nvPr>
            <p:ph type="dt" sz="half" idx="10"/>
          </p:nvPr>
        </p:nvSpPr>
        <p:spPr/>
        <p:txBody>
          <a:bodyPr/>
          <a:lstStyle/>
          <a:p>
            <a:fld id="{F3202B20-F865-417C-8690-859014532848}"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1507C0C1-F7C8-4616-8465-CF795A98E9CF}"/>
              </a:ext>
            </a:extLst>
          </p:cNvPr>
          <p:cNvSpPr>
            <a:spLocks noGrp="1"/>
          </p:cNvSpPr>
          <p:nvPr>
            <p:ph type="sldNum" sz="quarter" idx="11"/>
          </p:nvPr>
        </p:nvSpPr>
        <p:spPr/>
        <p:txBody>
          <a:bodyPr/>
          <a:lstStyle/>
          <a:p>
            <a:fld id="{62CB3E74-FC4B-418A-B5F6-72ED80208EB2}" type="slidenum">
              <a:rPr lang="en-US" noProof="0" smtClean="0"/>
              <a:pPr/>
              <a:t>35</a:t>
            </a:fld>
            <a:endParaRPr lang="en-US" noProof="0"/>
          </a:p>
        </p:txBody>
      </p:sp>
      <p:sp>
        <p:nvSpPr>
          <p:cNvPr id="15" name="Titel 14">
            <a:extLst>
              <a:ext uri="{FF2B5EF4-FFF2-40B4-BE49-F238E27FC236}">
                <a16:creationId xmlns:a16="http://schemas.microsoft.com/office/drawing/2014/main" id="{BC46EAD1-2167-4FFD-A8B1-B8AF6CDD805B}"/>
              </a:ext>
            </a:extLst>
          </p:cNvPr>
          <p:cNvSpPr>
            <a:spLocks noGrp="1"/>
          </p:cNvSpPr>
          <p:nvPr>
            <p:ph type="title"/>
          </p:nvPr>
        </p:nvSpPr>
        <p:spPr/>
        <p:txBody>
          <a:bodyPr/>
          <a:lstStyle/>
          <a:p>
            <a:r>
              <a:rPr lang="en-GB" dirty="0"/>
              <a:t>Eurex T7 Entry Services</a:t>
            </a:r>
            <a:endParaRPr lang="de-DE" dirty="0"/>
          </a:p>
        </p:txBody>
      </p:sp>
      <p:sp>
        <p:nvSpPr>
          <p:cNvPr id="17" name="Content Placeholder 2">
            <a:extLst>
              <a:ext uri="{FF2B5EF4-FFF2-40B4-BE49-F238E27FC236}">
                <a16:creationId xmlns:a16="http://schemas.microsoft.com/office/drawing/2014/main" id="{A44E6E77-AEBE-435F-889A-47DB999B421D}"/>
              </a:ext>
            </a:extLst>
          </p:cNvPr>
          <p:cNvSpPr>
            <a:spLocks noGrp="1"/>
          </p:cNvSpPr>
          <p:nvPr>
            <p:ph idx="1"/>
          </p:nvPr>
        </p:nvSpPr>
        <p:spPr>
          <a:xfrm>
            <a:off x="587376" y="1477773"/>
            <a:ext cx="5400674" cy="4651565"/>
          </a:xfrm>
        </p:spPr>
        <p:txBody>
          <a:bodyPr/>
          <a:lstStyle/>
          <a:p>
            <a:pPr marL="228600" indent="-228600">
              <a:buFont typeface="+mj-lt"/>
              <a:buAutoNum type="arabicPeriod"/>
            </a:pPr>
            <a:r>
              <a:rPr lang="en-GB" sz="1400" b="1" dirty="0"/>
              <a:t>Exchange for Physicals (Index)</a:t>
            </a:r>
          </a:p>
          <a:p>
            <a:endParaRPr lang="en-GB" sz="1400" b="1" dirty="0"/>
          </a:p>
          <a:p>
            <a:pPr marL="228600" indent="-228600">
              <a:buFont typeface="+mj-lt"/>
              <a:buAutoNum type="arabicPeriod" startAt="2"/>
            </a:pPr>
            <a:r>
              <a:rPr lang="en-GB" sz="1400" b="1" dirty="0"/>
              <a:t>Trade at Index Close</a:t>
            </a:r>
          </a:p>
          <a:p>
            <a:pPr marL="447675" lvl="1" indent="-180975"/>
            <a:r>
              <a:rPr lang="en-GB" sz="1400" dirty="0"/>
              <a:t>Whenever the next official closing price of the underlying is available (or early next day, if index comes late)</a:t>
            </a:r>
          </a:p>
          <a:p>
            <a:pPr marL="447675" lvl="1" indent="-180975"/>
            <a:r>
              <a:rPr lang="en-GB" sz="1400" dirty="0"/>
              <a:t>Indicate that the trade is a “Trade at Index Close” and the basis agreed upon two counterparties</a:t>
            </a:r>
          </a:p>
          <a:p>
            <a:pPr marL="361950" lvl="1" indent="0">
              <a:buNone/>
            </a:pPr>
            <a:endParaRPr lang="en-GB" sz="1400" dirty="0"/>
          </a:p>
          <a:p>
            <a:pPr marL="228600" indent="-228600">
              <a:buFont typeface="+mj-lt"/>
              <a:buAutoNum type="arabicPeriod" startAt="3"/>
            </a:pPr>
            <a:r>
              <a:rPr lang="en-GB" sz="1400" b="1" dirty="0"/>
              <a:t>Exchange for Swaps</a:t>
            </a:r>
          </a:p>
          <a:p>
            <a:pPr marL="447675" lvl="1" indent="-180975"/>
            <a:r>
              <a:rPr lang="en-GB" sz="1400" dirty="0"/>
              <a:t>Cash transactions in EFS trades for equity index swaps</a:t>
            </a:r>
          </a:p>
          <a:p>
            <a:pPr marL="447675" lvl="1" indent="-180975"/>
            <a:r>
              <a:rPr lang="en-GB" sz="1400" dirty="0"/>
              <a:t>Subject to Eurex’ clearing conditions</a:t>
            </a:r>
            <a:r>
              <a:rPr lang="en-GB" sz="1400" b="1" dirty="0"/>
              <a:t> </a:t>
            </a:r>
          </a:p>
          <a:p>
            <a:pPr marL="361950" lvl="1" indent="0">
              <a:buNone/>
            </a:pPr>
            <a:endParaRPr lang="en-GB" sz="1400" dirty="0"/>
          </a:p>
        </p:txBody>
      </p:sp>
      <p:sp>
        <p:nvSpPr>
          <p:cNvPr id="23" name="Rectangle 6">
            <a:extLst>
              <a:ext uri="{FF2B5EF4-FFF2-40B4-BE49-F238E27FC236}">
                <a16:creationId xmlns:a16="http://schemas.microsoft.com/office/drawing/2014/main" id="{6A2333A8-E0CA-44A8-9F1D-8DDFD8DEAACE}"/>
              </a:ext>
            </a:extLst>
          </p:cNvPr>
          <p:cNvSpPr/>
          <p:nvPr/>
        </p:nvSpPr>
        <p:spPr>
          <a:xfrm>
            <a:off x="590026" y="4971865"/>
            <a:ext cx="5397963" cy="1152993"/>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r>
              <a:rPr lang="en-GB" sz="1400" b="1" dirty="0">
                <a:solidFill>
                  <a:schemeClr val="tx1"/>
                </a:solidFill>
              </a:rPr>
              <a:t>Admitted underlying instruments</a:t>
            </a:r>
          </a:p>
          <a:p>
            <a:r>
              <a:rPr lang="en-GB" sz="1400" b="1" dirty="0">
                <a:solidFill>
                  <a:schemeClr val="tx1"/>
                </a:solidFill>
              </a:rPr>
              <a:t>(reported transaction)</a:t>
            </a:r>
          </a:p>
          <a:p>
            <a:pPr marL="0" lvl="1" indent="0">
              <a:buNone/>
            </a:pPr>
            <a:r>
              <a:rPr lang="en-GB" sz="1400" dirty="0">
                <a:solidFill>
                  <a:srgbClr val="1C1854"/>
                </a:solidFill>
              </a:rPr>
              <a:t>Equity basket</a:t>
            </a:r>
          </a:p>
          <a:p>
            <a:pPr marL="0" lvl="1" indent="0">
              <a:buNone/>
            </a:pPr>
            <a:r>
              <a:rPr lang="en-GB" sz="1400" dirty="0">
                <a:solidFill>
                  <a:srgbClr val="1C1854"/>
                </a:solidFill>
              </a:rPr>
              <a:t>Exchanged-traded index fund share</a:t>
            </a:r>
            <a:endParaRPr lang="en-US" sz="1400" dirty="0">
              <a:solidFill>
                <a:srgbClr val="1C1854"/>
              </a:solidFill>
            </a:endParaRPr>
          </a:p>
        </p:txBody>
      </p:sp>
      <p:sp>
        <p:nvSpPr>
          <p:cNvPr id="24" name="Rectangle 24">
            <a:extLst>
              <a:ext uri="{FF2B5EF4-FFF2-40B4-BE49-F238E27FC236}">
                <a16:creationId xmlns:a16="http://schemas.microsoft.com/office/drawing/2014/main" id="{98CCEC18-0A75-41D5-AB9C-8B07E89C9410}"/>
              </a:ext>
            </a:extLst>
          </p:cNvPr>
          <p:cNvSpPr/>
          <p:nvPr/>
        </p:nvSpPr>
        <p:spPr>
          <a:xfrm>
            <a:off x="6216193" y="4971865"/>
            <a:ext cx="5385781" cy="115299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r>
              <a:rPr lang="en-GB" sz="1400" b="1" dirty="0">
                <a:solidFill>
                  <a:schemeClr val="tx1"/>
                </a:solidFill>
              </a:rPr>
              <a:t>Eurex futures</a:t>
            </a:r>
          </a:p>
          <a:p>
            <a:r>
              <a:rPr lang="en-GB" sz="1400" b="1" dirty="0">
                <a:solidFill>
                  <a:schemeClr val="tx1"/>
                </a:solidFill>
              </a:rPr>
              <a:t>(transaction creating a position)</a:t>
            </a:r>
          </a:p>
          <a:p>
            <a:pPr marL="0" lvl="1" indent="0">
              <a:buNone/>
            </a:pPr>
            <a:r>
              <a:rPr lang="en-GB" sz="1400" dirty="0">
                <a:solidFill>
                  <a:srgbClr val="1C1854"/>
                </a:solidFill>
              </a:rPr>
              <a:t>Eurex equity index futures</a:t>
            </a:r>
          </a:p>
          <a:p>
            <a:pPr marL="0" lvl="1" indent="0">
              <a:buNone/>
            </a:pPr>
            <a:r>
              <a:rPr lang="en-GB" sz="1400" dirty="0">
                <a:solidFill>
                  <a:srgbClr val="1C1854"/>
                </a:solidFill>
              </a:rPr>
              <a:t>Eurex equity index futures</a:t>
            </a:r>
          </a:p>
        </p:txBody>
      </p:sp>
      <p:sp>
        <p:nvSpPr>
          <p:cNvPr id="14" name="Content Placeholder 2">
            <a:extLst>
              <a:ext uri="{FF2B5EF4-FFF2-40B4-BE49-F238E27FC236}">
                <a16:creationId xmlns:a16="http://schemas.microsoft.com/office/drawing/2014/main" id="{8708C250-0ED6-4279-B8F2-691073C12E7C}"/>
              </a:ext>
            </a:extLst>
          </p:cNvPr>
          <p:cNvSpPr txBox="1">
            <a:spLocks/>
          </p:cNvSpPr>
          <p:nvPr/>
        </p:nvSpPr>
        <p:spPr bwMode="gray">
          <a:xfrm>
            <a:off x="6204012" y="1484313"/>
            <a:ext cx="5400674" cy="4651565"/>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228600" indent="-228600">
              <a:buFont typeface="+mj-lt"/>
              <a:buAutoNum type="arabicPeriod" startAt="3"/>
            </a:pPr>
            <a:r>
              <a:rPr lang="en-GB" sz="1400" b="1" dirty="0" err="1"/>
              <a:t>Vola</a:t>
            </a:r>
            <a:r>
              <a:rPr lang="en-GB" sz="1400" b="1" dirty="0"/>
              <a:t> Trade</a:t>
            </a:r>
          </a:p>
          <a:p>
            <a:pPr marL="447675" lvl="1" indent="-180975"/>
            <a:r>
              <a:rPr lang="en-GB" sz="1400" dirty="0"/>
              <a:t>Where two parties conclude an on-exchange or off-exchange option transaction and simultaneously or in a second step agree on the off-exchange purchase/sale of the futures contract underlying the option transaction</a:t>
            </a:r>
          </a:p>
          <a:p>
            <a:pPr marL="447675" lvl="1" indent="-180975"/>
            <a:endParaRPr lang="en-GB" sz="1400" b="1" dirty="0"/>
          </a:p>
          <a:p>
            <a:pPr marL="342900" indent="-342900">
              <a:buFont typeface="+mj-lt"/>
              <a:buAutoNum type="arabicPeriod" startAt="5"/>
            </a:pPr>
            <a:r>
              <a:rPr lang="en-GB" sz="1400" b="1" dirty="0"/>
              <a:t>Flexible Contracts</a:t>
            </a:r>
          </a:p>
          <a:p>
            <a:pPr marL="447675" lvl="1" indent="-180975"/>
            <a:r>
              <a:rPr lang="en-GB" sz="1400" dirty="0"/>
              <a:t>Support off-exchange trading of </a:t>
            </a:r>
            <a:r>
              <a:rPr lang="en-GB" sz="1400" b="1" dirty="0"/>
              <a:t>tailor-made</a:t>
            </a:r>
            <a:r>
              <a:rPr lang="en-GB" sz="1400" dirty="0"/>
              <a:t> futures and options contracts</a:t>
            </a:r>
          </a:p>
          <a:p>
            <a:pPr marL="447675" lvl="1" indent="-180975"/>
            <a:r>
              <a:rPr lang="en-GB" sz="1400" b="1" dirty="0"/>
              <a:t>Flexible maturity: </a:t>
            </a:r>
            <a:r>
              <a:rPr lang="en-GB" sz="1400" dirty="0"/>
              <a:t>futures and option</a:t>
            </a:r>
          </a:p>
          <a:p>
            <a:pPr marL="447675" lvl="1" indent="-180975"/>
            <a:r>
              <a:rPr lang="en-GB" sz="1400" b="1" dirty="0" err="1"/>
              <a:t>Exercice</a:t>
            </a:r>
            <a:r>
              <a:rPr lang="en-GB" sz="1400" b="1" dirty="0"/>
              <a:t> price: </a:t>
            </a:r>
            <a:r>
              <a:rPr lang="en-GB" sz="1400" dirty="0"/>
              <a:t>options</a:t>
            </a:r>
          </a:p>
          <a:p>
            <a:pPr marL="447675" lvl="1" indent="-180975"/>
            <a:r>
              <a:rPr lang="en-GB" sz="1400" b="1" dirty="0"/>
              <a:t>Exercise style: </a:t>
            </a:r>
            <a:r>
              <a:rPr lang="en-GB" sz="1400" dirty="0"/>
              <a:t>options</a:t>
            </a:r>
          </a:p>
        </p:txBody>
      </p:sp>
    </p:spTree>
    <p:extLst>
      <p:ext uri="{BB962C8B-B14F-4D97-AF65-F5344CB8AC3E}">
        <p14:creationId xmlns:p14="http://schemas.microsoft.com/office/powerpoint/2010/main" val="26631407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8A2AA4A4-DC39-4ECD-A38F-541F9F19D986}"/>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7890"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8A2AA4A4-DC39-4ECD-A38F-541F9F19D98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91C6D9EF-8352-4F38-9752-6EEE312146B4}"/>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3800" b="1" dirty="0">
              <a:latin typeface="Arial" panose="020B0604020202020204" pitchFamily="34" charset="0"/>
              <a:ea typeface="+mj-ea"/>
              <a:cs typeface="+mj-cs"/>
              <a:sym typeface="Arial" panose="020B0604020202020204" pitchFamily="34" charset="0"/>
            </a:endParaRPr>
          </a:p>
        </p:txBody>
      </p:sp>
      <p:sp>
        <p:nvSpPr>
          <p:cNvPr id="3" name="Textplatzhalter 2">
            <a:extLst>
              <a:ext uri="{FF2B5EF4-FFF2-40B4-BE49-F238E27FC236}">
                <a16:creationId xmlns:a16="http://schemas.microsoft.com/office/drawing/2014/main" id="{646B512E-EA21-4D4D-B98D-2464B8327D42}"/>
              </a:ext>
            </a:extLst>
          </p:cNvPr>
          <p:cNvSpPr>
            <a:spLocks noGrp="1"/>
          </p:cNvSpPr>
          <p:nvPr>
            <p:ph type="body" sz="quarter" idx="10"/>
          </p:nvPr>
        </p:nvSpPr>
        <p:spPr/>
        <p:txBody>
          <a:bodyPr/>
          <a:lstStyle/>
          <a:p>
            <a:r>
              <a:rPr lang="en-GB" dirty="0"/>
              <a:t>8</a:t>
            </a:r>
            <a:endParaRPr lang="en-US" dirty="0"/>
          </a:p>
        </p:txBody>
      </p:sp>
      <p:sp>
        <p:nvSpPr>
          <p:cNvPr id="4" name="Date Placeholder 3">
            <a:extLst>
              <a:ext uri="{FF2B5EF4-FFF2-40B4-BE49-F238E27FC236}">
                <a16:creationId xmlns:a16="http://schemas.microsoft.com/office/drawing/2014/main" id="{A38FC69D-B36D-4987-9266-9A5BDE55FE11}"/>
              </a:ext>
            </a:extLst>
          </p:cNvPr>
          <p:cNvSpPr>
            <a:spLocks noGrp="1"/>
          </p:cNvSpPr>
          <p:nvPr>
            <p:ph type="dt" sz="half" idx="11"/>
          </p:nvPr>
        </p:nvSpPr>
        <p:spPr/>
        <p:txBody>
          <a:bodyPr/>
          <a:lstStyle/>
          <a:p>
            <a:fld id="{47976F3F-8D44-41F4-BDAA-B28846C02434}"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FBCAB75B-D732-41DF-8DCA-8424AB6ADAAA}"/>
              </a:ext>
            </a:extLst>
          </p:cNvPr>
          <p:cNvSpPr>
            <a:spLocks noGrp="1"/>
          </p:cNvSpPr>
          <p:nvPr>
            <p:ph type="sldNum" sz="quarter" idx="12"/>
          </p:nvPr>
        </p:nvSpPr>
        <p:spPr/>
        <p:txBody>
          <a:bodyPr/>
          <a:lstStyle/>
          <a:p>
            <a:fld id="{62CB3E74-FC4B-418A-B5F6-72ED80208EB2}" type="slidenum">
              <a:rPr lang="en-US" noProof="0" smtClean="0"/>
              <a:pPr/>
              <a:t>36</a:t>
            </a:fld>
            <a:endParaRPr lang="en-US" noProof="0"/>
          </a:p>
        </p:txBody>
      </p:sp>
      <p:sp>
        <p:nvSpPr>
          <p:cNvPr id="9" name="Titel 8">
            <a:extLst>
              <a:ext uri="{FF2B5EF4-FFF2-40B4-BE49-F238E27FC236}">
                <a16:creationId xmlns:a16="http://schemas.microsoft.com/office/drawing/2014/main" id="{979E53E7-BB02-40F8-A6B0-FCF8CA43C7B5}"/>
              </a:ext>
            </a:extLst>
          </p:cNvPr>
          <p:cNvSpPr>
            <a:spLocks noGrp="1"/>
          </p:cNvSpPr>
          <p:nvPr>
            <p:ph type="title"/>
          </p:nvPr>
        </p:nvSpPr>
        <p:spPr bwMode="black"/>
        <p:txBody>
          <a:bodyPr/>
          <a:lstStyle/>
          <a:p>
            <a:r>
              <a:rPr lang="en-GB" dirty="0"/>
              <a:t>STOXX</a:t>
            </a:r>
            <a:r>
              <a:rPr lang="en-GB" dirty="0">
                <a:latin typeface="Calibri" panose="020F0502020204030204" pitchFamily="34" charset="0"/>
              </a:rPr>
              <a:t>®</a:t>
            </a:r>
            <a:r>
              <a:rPr lang="en-GB" dirty="0"/>
              <a:t> Equity Indexes</a:t>
            </a:r>
            <a:endParaRPr lang="de-DE" dirty="0"/>
          </a:p>
        </p:txBody>
      </p:sp>
    </p:spTree>
    <p:extLst>
      <p:ext uri="{BB962C8B-B14F-4D97-AF65-F5344CB8AC3E}">
        <p14:creationId xmlns:p14="http://schemas.microsoft.com/office/powerpoint/2010/main" val="18908522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STOXX</a:t>
            </a:r>
            <a:r>
              <a:rPr lang="en-GB" dirty="0">
                <a:latin typeface="Calibri" panose="020F0502020204030204" pitchFamily="34" charset="0"/>
              </a:rPr>
              <a:t>® </a:t>
            </a:r>
            <a:r>
              <a:rPr lang="en-GB" dirty="0">
                <a:latin typeface="Arial" panose="020B0604020202020204" pitchFamily="34" charset="0"/>
                <a:cs typeface="Arial" panose="020B0604020202020204" pitchFamily="34" charset="0"/>
              </a:rPr>
              <a:t>Equity Indices</a:t>
            </a:r>
            <a:br>
              <a:rPr lang="en-GB" dirty="0">
                <a:latin typeface="Arial" panose="020B0604020202020204" pitchFamily="34" charset="0"/>
                <a:cs typeface="Arial" panose="020B0604020202020204" pitchFamily="34" charset="0"/>
              </a:rPr>
            </a:br>
            <a:r>
              <a:rPr lang="en-GB" sz="2000" b="0" dirty="0"/>
              <a:t>Underlying indices for sector, </a:t>
            </a:r>
            <a:r>
              <a:rPr lang="en-GB" sz="2000" b="0" dirty="0" err="1"/>
              <a:t>broadbased</a:t>
            </a:r>
            <a:r>
              <a:rPr lang="en-GB" sz="2000" b="0" dirty="0"/>
              <a:t> and size derivatives</a:t>
            </a:r>
            <a:br>
              <a:rPr lang="en-GB" sz="3200" dirty="0"/>
            </a:br>
            <a:endParaRPr lang="en-GB" dirty="0"/>
          </a:p>
        </p:txBody>
      </p:sp>
      <p:graphicFrame>
        <p:nvGraphicFramePr>
          <p:cNvPr id="7" name="Tabelle 10">
            <a:extLst>
              <a:ext uri="{FF2B5EF4-FFF2-40B4-BE49-F238E27FC236}">
                <a16:creationId xmlns:a16="http://schemas.microsoft.com/office/drawing/2014/main" id="{4DC3F2B8-A3DD-4A2E-ADA4-FA7DFEB455B0}"/>
              </a:ext>
            </a:extLst>
          </p:cNvPr>
          <p:cNvGraphicFramePr>
            <a:graphicFrameLocks/>
          </p:cNvGraphicFramePr>
          <p:nvPr>
            <p:extLst>
              <p:ext uri="{D42A27DB-BD31-4B8C-83A1-F6EECF244321}">
                <p14:modId xmlns:p14="http://schemas.microsoft.com/office/powerpoint/2010/main" val="3623238844"/>
              </p:ext>
            </p:extLst>
          </p:nvPr>
        </p:nvGraphicFramePr>
        <p:xfrm>
          <a:off x="587376" y="1923450"/>
          <a:ext cx="11017251" cy="4205889"/>
        </p:xfrm>
        <a:graphic>
          <a:graphicData uri="http://schemas.openxmlformats.org/drawingml/2006/table">
            <a:tbl>
              <a:tblPr firstRow="1">
                <a:effectLst/>
                <a:tableStyleId>{30FC0DDD-37FB-4523-A006-01308BA8B187}</a:tableStyleId>
              </a:tblPr>
              <a:tblGrid>
                <a:gridCol w="2268265">
                  <a:extLst>
                    <a:ext uri="{9D8B030D-6E8A-4147-A177-3AD203B41FA5}">
                      <a16:colId xmlns:a16="http://schemas.microsoft.com/office/drawing/2014/main" val="215981780"/>
                    </a:ext>
                  </a:extLst>
                </a:gridCol>
                <a:gridCol w="8748986">
                  <a:extLst>
                    <a:ext uri="{9D8B030D-6E8A-4147-A177-3AD203B41FA5}">
                      <a16:colId xmlns:a16="http://schemas.microsoft.com/office/drawing/2014/main" val="28288695"/>
                    </a:ext>
                  </a:extLst>
                </a:gridCol>
              </a:tblGrid>
              <a:tr h="31845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1" i="0" u="none" strike="noStrike" cap="none" normalizeH="0" baseline="0" dirty="0">
                          <a:ln>
                            <a:noFill/>
                          </a:ln>
                          <a:solidFill>
                            <a:schemeClr val="bg1"/>
                          </a:solidFill>
                          <a:effectLst/>
                          <a:latin typeface="+mj-lt"/>
                          <a:cs typeface="Arial"/>
                        </a:rPr>
                        <a:t>Underlying Index</a:t>
                      </a:r>
                    </a:p>
                  </a:txBody>
                  <a:tcPr marL="90000" marR="90000" marT="61200" marB="61200" anchor="ctr">
                    <a:lnL>
                      <a:noFill/>
                    </a:lnL>
                    <a:lnR>
                      <a:noFill/>
                    </a:lnR>
                    <a:lnT>
                      <a:noFill/>
                    </a:lnT>
                    <a:lnB w="6350" cap="flat" cmpd="sng" algn="ctr">
                      <a:noFill/>
                      <a:prstDash val="solid"/>
                    </a:lnB>
                    <a:lnTlToBr>
                      <a:noFill/>
                    </a:lnTlToBr>
                    <a:lnBlToTr>
                      <a:noFill/>
                    </a:lnBlToTr>
                    <a:solidFill>
                      <a:schemeClr val="tx1"/>
                    </a:solidFill>
                  </a:tcPr>
                </a:tc>
                <a:tc>
                  <a:txBody>
                    <a:bodyPr/>
                    <a:lstStyle/>
                    <a:p>
                      <a:r>
                        <a:rPr lang="de-DE" sz="1200" dirty="0">
                          <a:solidFill>
                            <a:schemeClr val="bg1"/>
                          </a:solidFill>
                        </a:rPr>
                        <a:t>Description</a:t>
                      </a:r>
                    </a:p>
                  </a:txBody>
                  <a:tcPr marL="90000" marR="90000" marT="61200" marB="61200" anchor="ctr">
                    <a:lnL>
                      <a:noFill/>
                    </a:lnL>
                    <a:lnR>
                      <a:noFill/>
                    </a:lnR>
                    <a:lnT>
                      <a:noFill/>
                    </a:lnT>
                    <a:lnB w="6350" cap="flat" cmpd="sng" algn="ctr">
                      <a:noFill/>
                      <a:prstDash val="solid"/>
                    </a:lnB>
                    <a:lnTlToBr>
                      <a:noFill/>
                    </a:lnTlToBr>
                    <a:lnBlToTr>
                      <a:noFill/>
                    </a:lnBlToTr>
                    <a:solidFill>
                      <a:schemeClr val="tx1"/>
                    </a:solidFill>
                  </a:tcPr>
                </a:tc>
                <a:extLst>
                  <a:ext uri="{0D108BD9-81ED-4DB2-BD59-A6C34878D82A}">
                    <a16:rowId xmlns:a16="http://schemas.microsoft.com/office/drawing/2014/main" val="3378295037"/>
                  </a:ext>
                </a:extLst>
              </a:tr>
              <a:tr h="1023856">
                <a:tc>
                  <a:txBody>
                    <a:bodyPr/>
                    <a:lstStyle/>
                    <a:p>
                      <a:r>
                        <a:rPr kumimoji="0" lang="en-GB" sz="1200" b="1" i="0" u="none" strike="noStrike" kern="1200" cap="none" normalizeH="0" baseline="0" dirty="0">
                          <a:ln>
                            <a:noFill/>
                          </a:ln>
                          <a:solidFill>
                            <a:srgbClr val="1C1854"/>
                          </a:solidFill>
                          <a:effectLst/>
                          <a:latin typeface="Arial" charset="0"/>
                          <a:ea typeface="+mn-ea"/>
                          <a:cs typeface="+mn-cs"/>
                        </a:rPr>
                        <a:t>Benchmark Indices</a:t>
                      </a:r>
                    </a:p>
                  </a:txBody>
                  <a:tcPr marL="90000" marR="90000" marT="0" marB="0" anchor="ctr" horzOverflow="overflow">
                    <a:lnL>
                      <a:noFill/>
                    </a:lnL>
                    <a:lnR>
                      <a:noFill/>
                    </a:lnR>
                    <a:lnT w="6350" cap="flat" cmpd="sng" algn="ctr">
                      <a:noFill/>
                      <a:prstDash val="solid"/>
                    </a:lnT>
                    <a:lnB w="6350" cap="flat" cmpd="sng" algn="ctr">
                      <a:noFill/>
                      <a:prstDash val="solid"/>
                    </a:lnB>
                    <a:lnTlToBr>
                      <a:noFill/>
                    </a:lnTlToBr>
                    <a:lnBlToTr>
                      <a:noFill/>
                    </a:lnBlToTr>
                  </a:tcPr>
                </a:tc>
                <a:tc>
                  <a:txBody>
                    <a:bodyPr/>
                    <a:lstStyle/>
                    <a:p>
                      <a:r>
                        <a:rPr lang="en-GB" sz="1200" dirty="0"/>
                        <a:t>The STOXX</a:t>
                      </a:r>
                      <a:r>
                        <a:rPr lang="en-GB" sz="1200" baseline="30000" dirty="0"/>
                        <a:t>®</a:t>
                      </a:r>
                      <a:r>
                        <a:rPr lang="en-GB" sz="1200" baseline="0" dirty="0"/>
                        <a:t> Europe 600 Index is derived from the </a:t>
                      </a:r>
                      <a:r>
                        <a:rPr lang="en-GB" sz="1200" dirty="0"/>
                        <a:t>STOXX</a:t>
                      </a:r>
                      <a:r>
                        <a:rPr lang="en-GB" sz="1200" baseline="30000" dirty="0"/>
                        <a:t>®</a:t>
                      </a:r>
                      <a:r>
                        <a:rPr lang="en-GB" sz="1200" baseline="0" dirty="0"/>
                        <a:t> Europe Total Market Index (TIM) and is a subset of the </a:t>
                      </a:r>
                      <a:r>
                        <a:rPr lang="en-GB" sz="1200" dirty="0"/>
                        <a:t>STOXX</a:t>
                      </a:r>
                      <a:r>
                        <a:rPr lang="en-GB" sz="1200" baseline="30000" dirty="0"/>
                        <a:t>®</a:t>
                      </a:r>
                      <a:r>
                        <a:rPr lang="en-GB" sz="1200" baseline="0" dirty="0"/>
                        <a:t> Global 1800 Index. With a fixed number of 600 components, the </a:t>
                      </a:r>
                      <a:r>
                        <a:rPr lang="en-GB" sz="1200" dirty="0"/>
                        <a:t>STOXX</a:t>
                      </a:r>
                      <a:r>
                        <a:rPr lang="en-GB" sz="1200" baseline="30000" dirty="0"/>
                        <a:t>®</a:t>
                      </a:r>
                      <a:r>
                        <a:rPr lang="en-GB" sz="1200" dirty="0"/>
                        <a:t> Europe</a:t>
                      </a:r>
                      <a:r>
                        <a:rPr lang="en-GB" sz="1200" baseline="0" dirty="0"/>
                        <a:t> 600 Index represents large, mid and small capitalisation companies across 18 countries of the European region.</a:t>
                      </a:r>
                    </a:p>
                    <a:p>
                      <a:r>
                        <a:rPr lang="en-GB" sz="1200" baseline="0" dirty="0"/>
                        <a:t>The </a:t>
                      </a:r>
                      <a:r>
                        <a:rPr lang="en-GB" sz="1200" dirty="0"/>
                        <a:t>EURO STOXX 50</a:t>
                      </a:r>
                      <a:r>
                        <a:rPr lang="en-GB" sz="1200" baseline="30000" dirty="0"/>
                        <a:t>®</a:t>
                      </a:r>
                      <a:r>
                        <a:rPr lang="en-GB" sz="1200" baseline="0" dirty="0"/>
                        <a:t> Index is a broad yet liquid subset of the </a:t>
                      </a:r>
                      <a:r>
                        <a:rPr lang="en-GB" sz="1200" dirty="0"/>
                        <a:t>STOXX</a:t>
                      </a:r>
                      <a:r>
                        <a:rPr lang="en-GB" sz="1200" baseline="30000" dirty="0"/>
                        <a:t>®</a:t>
                      </a:r>
                      <a:r>
                        <a:rPr lang="en-GB" sz="1200" baseline="0" dirty="0"/>
                        <a:t> Europe 600 Index. With a variable number of components, the index represents large, mid and small capitalisation companies of 12 Eurozone countries</a:t>
                      </a:r>
                      <a:endParaRPr kumimoji="0" lang="de-DE" sz="1200" b="1" i="0" u="none" strike="noStrike" cap="none" normalizeH="0" baseline="0" dirty="0">
                        <a:ln>
                          <a:noFill/>
                        </a:ln>
                        <a:solidFill>
                          <a:srgbClr val="1C1854"/>
                        </a:solidFill>
                        <a:effectLst/>
                        <a:latin typeface="Arial" charset="0"/>
                      </a:endParaRPr>
                    </a:p>
                  </a:txBody>
                  <a:tcPr marL="90000" marR="90000" marT="0" marB="0" anchor="ctr" horzOverflow="overflow">
                    <a:lnL>
                      <a:noFill/>
                    </a:lnL>
                    <a:lnR>
                      <a:noFill/>
                    </a:lnR>
                    <a:lnT w="6350" cap="flat" cmpd="sng" algn="ctr">
                      <a:noFill/>
                      <a:prstDash val="solid"/>
                    </a:lnT>
                    <a:lnB w="6350" cap="flat" cmpd="sng" algn="ctr">
                      <a:noFill/>
                      <a:prstDash val="solid"/>
                    </a:lnB>
                    <a:lnTlToBr>
                      <a:noFill/>
                    </a:lnTlToBr>
                    <a:lnBlToTr>
                      <a:noFill/>
                    </a:lnBlToTr>
                  </a:tcPr>
                </a:tc>
                <a:extLst>
                  <a:ext uri="{0D108BD9-81ED-4DB2-BD59-A6C34878D82A}">
                    <a16:rowId xmlns:a16="http://schemas.microsoft.com/office/drawing/2014/main" val="1583945350"/>
                  </a:ext>
                </a:extLst>
              </a:tr>
              <a:tr h="1023856">
                <a:tc>
                  <a:txBody>
                    <a:bodyPr/>
                    <a:lstStyle/>
                    <a:p>
                      <a:r>
                        <a:rPr lang="en-GB" sz="1200" b="1" dirty="0"/>
                        <a:t>Size Indices</a:t>
                      </a:r>
                    </a:p>
                  </a:txBody>
                  <a:tcPr marL="90000" marR="90000" marT="0" marB="0" anchor="ctr" horzOverflow="overflow">
                    <a:lnL>
                      <a:noFill/>
                    </a:lnL>
                    <a:lnR>
                      <a:noFill/>
                    </a:lnR>
                    <a:lnT w="6350" cap="flat" cmpd="sng" algn="ctr">
                      <a:noFill/>
                      <a:prstDash val="solid"/>
                    </a:lnT>
                    <a:lnB w="6350" cap="flat" cmpd="sng" algn="ctr">
                      <a:noFill/>
                      <a:prstDash val="solid"/>
                    </a:lnB>
                    <a:lnTlToBr>
                      <a:noFill/>
                    </a:lnTlToBr>
                    <a:lnBlToTr>
                      <a:noFill/>
                    </a:lnBlToTr>
                    <a:solidFill>
                      <a:srgbClr val="F3F3F3"/>
                    </a:solidFill>
                  </a:tcPr>
                </a:tc>
                <a:tc>
                  <a:txBody>
                    <a:bodyPr/>
                    <a:lstStyle/>
                    <a:p>
                      <a:r>
                        <a:rPr lang="en-GB" sz="1200" dirty="0"/>
                        <a:t>The STOXX</a:t>
                      </a:r>
                      <a:r>
                        <a:rPr lang="en-GB" sz="1200" baseline="30000" dirty="0"/>
                        <a:t>®</a:t>
                      </a:r>
                      <a:r>
                        <a:rPr lang="en-GB" sz="1200" baseline="0" dirty="0"/>
                        <a:t> </a:t>
                      </a:r>
                      <a:r>
                        <a:rPr lang="en-GB" sz="1200" dirty="0"/>
                        <a:t> Europe Large 200, STOXX</a:t>
                      </a:r>
                      <a:r>
                        <a:rPr lang="en-GB" sz="1200" baseline="30000" dirty="0"/>
                        <a:t>®</a:t>
                      </a:r>
                      <a:r>
                        <a:rPr lang="en-GB" sz="1200" baseline="0" dirty="0"/>
                        <a:t> </a:t>
                      </a:r>
                      <a:r>
                        <a:rPr lang="en-GB" sz="1200" dirty="0"/>
                        <a:t>Europe Mid 200 and STOXX</a:t>
                      </a:r>
                      <a:r>
                        <a:rPr lang="en-GB" sz="1200" baseline="30000" dirty="0"/>
                        <a:t>®</a:t>
                      </a:r>
                      <a:r>
                        <a:rPr lang="en-GB" sz="1200" baseline="0" dirty="0"/>
                        <a:t> </a:t>
                      </a:r>
                      <a:r>
                        <a:rPr lang="en-GB" sz="1200" dirty="0"/>
                        <a:t>Europe Small 200 Index are fixed component indexes designed to provide a representation of small capitalization companies in Europe. Each index is derived from the STOXX</a:t>
                      </a:r>
                      <a:r>
                        <a:rPr lang="en-GB" sz="1200" baseline="30000" dirty="0"/>
                        <a:t>®</a:t>
                      </a:r>
                      <a:r>
                        <a:rPr lang="en-GB" sz="1200" baseline="0" dirty="0"/>
                        <a:t> </a:t>
                      </a:r>
                      <a:r>
                        <a:rPr lang="en-GB" sz="1200" dirty="0"/>
                        <a:t>Europe 600 Index.</a:t>
                      </a:r>
                    </a:p>
                    <a:p>
                      <a:r>
                        <a:rPr lang="en-GB" sz="1200" dirty="0"/>
                        <a:t>The EURO STOXX</a:t>
                      </a:r>
                      <a:r>
                        <a:rPr lang="en-GB" sz="1200" baseline="30000" dirty="0"/>
                        <a:t>®</a:t>
                      </a:r>
                      <a:r>
                        <a:rPr lang="en-GB" sz="1200" baseline="0" dirty="0"/>
                        <a:t> </a:t>
                      </a:r>
                      <a:r>
                        <a:rPr lang="en-GB" sz="1200" dirty="0"/>
                        <a:t>Size indexes are derived from the STOXX</a:t>
                      </a:r>
                      <a:r>
                        <a:rPr lang="en-GB" sz="1200" baseline="30000" dirty="0"/>
                        <a:t>®</a:t>
                      </a:r>
                      <a:r>
                        <a:rPr lang="en-GB" sz="1200" baseline="0" dirty="0"/>
                        <a:t> </a:t>
                      </a:r>
                      <a:r>
                        <a:rPr lang="en-GB" sz="1200" dirty="0"/>
                        <a:t>Europe 600 Index and are designed to provide a representation of large, mid and small capitalization companies in the Eurozone. </a:t>
                      </a:r>
                    </a:p>
                  </a:txBody>
                  <a:tcPr marL="90000" marR="90000" marT="0" marB="0" anchor="ctr" horzOverflow="overflow">
                    <a:lnL>
                      <a:noFill/>
                    </a:lnL>
                    <a:lnR>
                      <a:noFill/>
                    </a:lnR>
                    <a:lnT w="6350" cap="flat" cmpd="sng" algn="ctr">
                      <a:noFill/>
                      <a:prstDash val="solid"/>
                    </a:lnT>
                    <a:lnB w="6350" cap="flat" cmpd="sng" algn="ctr">
                      <a:noFill/>
                      <a:prstDash val="solid"/>
                    </a:lnB>
                    <a:lnTlToBr>
                      <a:noFill/>
                    </a:lnTlToBr>
                    <a:lnBlToTr>
                      <a:noFill/>
                    </a:lnBlToTr>
                    <a:solidFill>
                      <a:srgbClr val="F3F3F3"/>
                    </a:solidFill>
                  </a:tcPr>
                </a:tc>
                <a:extLst>
                  <a:ext uri="{0D108BD9-81ED-4DB2-BD59-A6C34878D82A}">
                    <a16:rowId xmlns:a16="http://schemas.microsoft.com/office/drawing/2014/main" val="4043013960"/>
                  </a:ext>
                </a:extLst>
              </a:tr>
              <a:tr h="1023856">
                <a:tc>
                  <a:txBody>
                    <a:bodyPr/>
                    <a:lstStyle/>
                    <a:p>
                      <a:r>
                        <a:rPr lang="en-GB" sz="1200" b="1" dirty="0"/>
                        <a:t>Sector</a:t>
                      </a:r>
                      <a:r>
                        <a:rPr lang="en-GB" sz="1200" b="1" baseline="0" dirty="0"/>
                        <a:t> Indices</a:t>
                      </a:r>
                      <a:endParaRPr lang="en-GB" sz="1200" b="1" dirty="0"/>
                    </a:p>
                  </a:txBody>
                  <a:tcPr marL="90000" marR="90000" marT="0" marB="0" anchor="ctr" horzOverflow="overflow">
                    <a:lnL>
                      <a:noFill/>
                    </a:lnL>
                    <a:lnR>
                      <a:noFill/>
                    </a:lnR>
                    <a:lnT w="6350" cap="flat" cmpd="sng" algn="ctr">
                      <a:noFill/>
                      <a:prstDash val="solid"/>
                    </a:lnT>
                    <a:lnB w="6350" cap="flat" cmpd="sng" algn="ctr">
                      <a:noFill/>
                      <a:prstDash val="solid"/>
                    </a:lnB>
                    <a:lnTlToBr>
                      <a:noFill/>
                    </a:lnTlToBr>
                    <a:lnBlToTr>
                      <a:noFill/>
                    </a:lnBlToTr>
                  </a:tcPr>
                </a:tc>
                <a:tc>
                  <a:txBody>
                    <a:bodyPr/>
                    <a:lstStyle/>
                    <a:p>
                      <a:r>
                        <a:rPr lang="en-GB" sz="1200" dirty="0"/>
                        <a:t>The STOXX</a:t>
                      </a:r>
                      <a:r>
                        <a:rPr lang="en-GB" sz="1200" baseline="30000" dirty="0"/>
                        <a:t>®</a:t>
                      </a:r>
                      <a:r>
                        <a:rPr lang="en-GB" sz="1200" baseline="0" dirty="0"/>
                        <a:t> </a:t>
                      </a:r>
                      <a:r>
                        <a:rPr lang="en-GB" sz="1200" dirty="0"/>
                        <a:t>Sector indexes are available for global markets as well as for Europe, the Eurozone and Eastern Europe. Using the market standard </a:t>
                      </a:r>
                      <a:r>
                        <a:rPr lang="en-GB" sz="1200" u="sng" dirty="0"/>
                        <a:t>ICB – Industry Classification Benchmark</a:t>
                      </a:r>
                      <a:r>
                        <a:rPr lang="en-GB" sz="1200" dirty="0"/>
                        <a:t>, companies are categorized according to their primary source of revenue. This categorisation guarantees a professional and accurate classification of companies in their respective business environments. There are four levels of classification ranging from broad to very detailed: 10 industries are broken down into 19 super-sectors, 41 sectors and 114 subsectors. </a:t>
                      </a:r>
                    </a:p>
                  </a:txBody>
                  <a:tcPr marL="90000" marR="90000" marT="0" marB="0" anchor="ctr" horzOverflow="overflow">
                    <a:lnL>
                      <a:noFill/>
                    </a:lnL>
                    <a:lnR>
                      <a:noFill/>
                    </a:lnR>
                    <a:lnT w="6350" cap="flat" cmpd="sng" algn="ctr">
                      <a:noFill/>
                      <a:prstDash val="solid"/>
                    </a:lnT>
                    <a:lnB w="6350" cap="flat" cmpd="sng" algn="ctr">
                      <a:noFill/>
                      <a:prstDash val="solid"/>
                    </a:lnB>
                    <a:lnTlToBr>
                      <a:noFill/>
                    </a:lnTlToBr>
                    <a:lnBlToTr>
                      <a:noFill/>
                    </a:lnBlToTr>
                  </a:tcPr>
                </a:tc>
                <a:extLst>
                  <a:ext uri="{0D108BD9-81ED-4DB2-BD59-A6C34878D82A}">
                    <a16:rowId xmlns:a16="http://schemas.microsoft.com/office/drawing/2014/main" val="3716853752"/>
                  </a:ext>
                </a:extLst>
              </a:tr>
              <a:tr h="815868">
                <a:tc>
                  <a:txBody>
                    <a:bodyPr/>
                    <a:lstStyle/>
                    <a:p>
                      <a:r>
                        <a:rPr lang="en-GB" sz="1200" b="1" dirty="0"/>
                        <a:t>Dividend</a:t>
                      </a:r>
                      <a:r>
                        <a:rPr lang="en-GB" sz="1200" b="1" baseline="0" dirty="0"/>
                        <a:t> Points (DVP) Indices</a:t>
                      </a:r>
                      <a:endParaRPr lang="en-GB" sz="1200" b="1" dirty="0"/>
                    </a:p>
                  </a:txBody>
                  <a:tcPr marL="90000" marR="90000" marT="0" marB="0" anchor="ctr" horzOverflow="overflow">
                    <a:lnL>
                      <a:noFill/>
                    </a:lnL>
                    <a:lnR>
                      <a:noFill/>
                    </a:lnR>
                    <a:lnT w="6350" cap="flat" cmpd="sng" algn="ctr">
                      <a:noFill/>
                      <a:prstDash val="solid"/>
                    </a:lnT>
                    <a:lnB>
                      <a:noFill/>
                    </a:lnB>
                    <a:lnTlToBr>
                      <a:noFill/>
                    </a:lnTlToBr>
                    <a:lnBlToTr>
                      <a:noFill/>
                    </a:lnBlToTr>
                    <a:solidFill>
                      <a:srgbClr val="F3F3F3"/>
                    </a:solidFill>
                  </a:tcPr>
                </a:tc>
                <a:tc>
                  <a:txBody>
                    <a:bodyPr/>
                    <a:lstStyle/>
                    <a:p>
                      <a:r>
                        <a:rPr lang="en-GB" sz="1200" dirty="0"/>
                        <a:t>With the Dividend Points (DVP), STOXX</a:t>
                      </a:r>
                      <a:r>
                        <a:rPr lang="en-GB" sz="1200" baseline="30000" dirty="0"/>
                        <a:t>®</a:t>
                      </a:r>
                      <a:r>
                        <a:rPr lang="en-GB" sz="1200" dirty="0"/>
                        <a:t> Ltd. provides additional data linked to STOXX</a:t>
                      </a:r>
                      <a:r>
                        <a:rPr lang="en-GB" sz="1200" baseline="30000" dirty="0"/>
                        <a:t>®</a:t>
                      </a:r>
                      <a:r>
                        <a:rPr lang="en-GB" sz="1200" baseline="0" dirty="0"/>
                        <a:t> </a:t>
                      </a:r>
                      <a:r>
                        <a:rPr lang="en-GB" sz="1200" dirty="0"/>
                        <a:t>indices as an underlying for derivatives products. It provides pure dividend data of the respective indices and increases the investor’s ability to focus on the fundamentals that determine equity values. The indices track gross cumulative cash dividends (i.e. the sum of the individual cash dividends) that are announced and paid by the constituents of the respective indexes during the annual period.</a:t>
                      </a:r>
                    </a:p>
                  </a:txBody>
                  <a:tcPr marL="90000" marR="90000" marT="0" marB="0" anchor="ctr" horzOverflow="overflow">
                    <a:lnL>
                      <a:noFill/>
                    </a:lnL>
                    <a:lnR>
                      <a:noFill/>
                    </a:lnR>
                    <a:lnT w="6350" cap="flat" cmpd="sng" algn="ctr">
                      <a:noFill/>
                      <a:prstDash val="solid"/>
                    </a:lnT>
                    <a:lnB>
                      <a:noFill/>
                    </a:lnB>
                    <a:lnTlToBr>
                      <a:noFill/>
                    </a:lnTlToBr>
                    <a:lnBlToTr>
                      <a:noFill/>
                    </a:lnBlToTr>
                    <a:solidFill>
                      <a:srgbClr val="F3F3F3"/>
                    </a:solidFill>
                  </a:tcPr>
                </a:tc>
                <a:extLst>
                  <a:ext uri="{0D108BD9-81ED-4DB2-BD59-A6C34878D82A}">
                    <a16:rowId xmlns:a16="http://schemas.microsoft.com/office/drawing/2014/main" val="2591812925"/>
                  </a:ext>
                </a:extLst>
              </a:tr>
            </a:tbl>
          </a:graphicData>
        </a:graphic>
      </p:graphicFrame>
      <p:sp>
        <p:nvSpPr>
          <p:cNvPr id="8" name="Date Placeholder 7">
            <a:extLst>
              <a:ext uri="{FF2B5EF4-FFF2-40B4-BE49-F238E27FC236}">
                <a16:creationId xmlns:a16="http://schemas.microsoft.com/office/drawing/2014/main" id="{3239B7D7-B85E-4DC7-BCB6-EEEBF75E5BDF}"/>
              </a:ext>
            </a:extLst>
          </p:cNvPr>
          <p:cNvSpPr>
            <a:spLocks noGrp="1"/>
          </p:cNvSpPr>
          <p:nvPr>
            <p:ph type="dt" sz="half" idx="10"/>
          </p:nvPr>
        </p:nvSpPr>
        <p:spPr/>
        <p:txBody>
          <a:bodyPr/>
          <a:lstStyle/>
          <a:p>
            <a:fld id="{987586FC-A0CB-4B27-83E8-C580EF24D007}" type="datetime3">
              <a:rPr lang="en-US" noProof="0" smtClean="0"/>
              <a:t>7 October 2020</a:t>
            </a:fld>
            <a:endParaRPr lang="en-US" noProof="0"/>
          </a:p>
        </p:txBody>
      </p:sp>
      <p:sp>
        <p:nvSpPr>
          <p:cNvPr id="9" name="Slide Number Placeholder 8">
            <a:extLst>
              <a:ext uri="{FF2B5EF4-FFF2-40B4-BE49-F238E27FC236}">
                <a16:creationId xmlns:a16="http://schemas.microsoft.com/office/drawing/2014/main" id="{C086B443-CC51-4F23-B538-749B5959B9D7}"/>
              </a:ext>
            </a:extLst>
          </p:cNvPr>
          <p:cNvSpPr>
            <a:spLocks noGrp="1"/>
          </p:cNvSpPr>
          <p:nvPr>
            <p:ph type="sldNum" sz="quarter" idx="11"/>
          </p:nvPr>
        </p:nvSpPr>
        <p:spPr/>
        <p:txBody>
          <a:bodyPr/>
          <a:lstStyle/>
          <a:p>
            <a:fld id="{62CB3E74-FC4B-418A-B5F6-72ED80208EB2}" type="slidenum">
              <a:rPr lang="en-US" noProof="0" smtClean="0"/>
              <a:pPr/>
              <a:t>37</a:t>
            </a:fld>
            <a:endParaRPr lang="en-US" noProof="0"/>
          </a:p>
        </p:txBody>
      </p:sp>
    </p:spTree>
    <p:extLst>
      <p:ext uri="{BB962C8B-B14F-4D97-AF65-F5344CB8AC3E}">
        <p14:creationId xmlns:p14="http://schemas.microsoft.com/office/powerpoint/2010/main" val="40665482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20C652B0-450F-49F5-B059-451DFFD1457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8914" name="think-cell Slide" r:id="rId5" imgW="286" imgH="286" progId="TCLayout.ActiveDocument.1">
                  <p:embed/>
                </p:oleObj>
              </mc:Choice>
              <mc:Fallback>
                <p:oleObj name="think-cell Slide" r:id="rId5" imgW="286" imgH="286" progId="TCLayout.ActiveDocument.1">
                  <p:embed/>
                  <p:pic>
                    <p:nvPicPr>
                      <p:cNvPr id="2" name="Object 1" hidden="1">
                        <a:extLst>
                          <a:ext uri="{FF2B5EF4-FFF2-40B4-BE49-F238E27FC236}">
                            <a16:creationId xmlns:a16="http://schemas.microsoft.com/office/drawing/2014/main" id="{20C652B0-450F-49F5-B059-451DFFD1457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Titel 5">
            <a:extLst>
              <a:ext uri="{FF2B5EF4-FFF2-40B4-BE49-F238E27FC236}">
                <a16:creationId xmlns:a16="http://schemas.microsoft.com/office/drawing/2014/main" id="{90F9D395-A7D8-4231-9B93-AC9A712B90F3}"/>
              </a:ext>
            </a:extLst>
          </p:cNvPr>
          <p:cNvSpPr>
            <a:spLocks noGrp="1"/>
          </p:cNvSpPr>
          <p:nvPr>
            <p:ph type="title"/>
          </p:nvPr>
        </p:nvSpPr>
        <p:spPr/>
        <p:txBody>
          <a:bodyPr/>
          <a:lstStyle/>
          <a:p>
            <a:r>
              <a:rPr lang="en-US"/>
              <a:t>Contacts</a:t>
            </a:r>
          </a:p>
        </p:txBody>
      </p:sp>
      <p:sp>
        <p:nvSpPr>
          <p:cNvPr id="5" name="Foliennummernplatzhalter 4">
            <a:extLst>
              <a:ext uri="{FF2B5EF4-FFF2-40B4-BE49-F238E27FC236}">
                <a16:creationId xmlns:a16="http://schemas.microsoft.com/office/drawing/2014/main" id="{3D555D76-DD0B-4FE3-BFD0-8311B1F659F8}"/>
              </a:ext>
            </a:extLst>
          </p:cNvPr>
          <p:cNvSpPr>
            <a:spLocks noGrp="1"/>
          </p:cNvSpPr>
          <p:nvPr>
            <p:ph type="sldNum" sz="quarter" idx="11"/>
          </p:nvPr>
        </p:nvSpPr>
        <p:spPr/>
        <p:txBody>
          <a:bodyPr/>
          <a:lstStyle/>
          <a:p>
            <a:fld id="{62CB3E74-FC4B-418A-B5F6-72ED80208EB2}" type="slidenum">
              <a:rPr lang="en-US" smtClean="0"/>
              <a:pPr/>
              <a:t>38</a:t>
            </a:fld>
            <a:endParaRPr lang="en-US"/>
          </a:p>
        </p:txBody>
      </p:sp>
      <p:sp>
        <p:nvSpPr>
          <p:cNvPr id="31" name="Textplatzhalter 30">
            <a:extLst>
              <a:ext uri="{FF2B5EF4-FFF2-40B4-BE49-F238E27FC236}">
                <a16:creationId xmlns:a16="http://schemas.microsoft.com/office/drawing/2014/main" id="{6BA15F21-4E44-4480-864A-62F01E1D907D}"/>
              </a:ext>
            </a:extLst>
          </p:cNvPr>
          <p:cNvSpPr>
            <a:spLocks noGrp="1"/>
          </p:cNvSpPr>
          <p:nvPr>
            <p:ph type="body" sz="quarter" idx="4294967295"/>
          </p:nvPr>
        </p:nvSpPr>
        <p:spPr>
          <a:xfrm>
            <a:off x="3391954" y="1484313"/>
            <a:ext cx="2592388" cy="2160587"/>
          </a:xfrm>
        </p:spPr>
        <p:txBody>
          <a:bodyPr vert="horz" lIns="0" tIns="0" rIns="0" bIns="0" rtlCol="0" anchor="t" anchorCtr="0">
            <a:noAutofit/>
          </a:bodyPr>
          <a:lstStyle/>
          <a:p>
            <a:pPr marL="0" lvl="1" indent="0">
              <a:buNone/>
              <a:tabLst>
                <a:tab pos="357188" algn="l"/>
              </a:tabLst>
            </a:pPr>
            <a:r>
              <a:rPr lang="en-US" sz="1200" b="1" dirty="0"/>
              <a:t>Murat </a:t>
            </a:r>
            <a:r>
              <a:rPr lang="en-US" sz="1200" b="1" dirty="0" err="1"/>
              <a:t>Baygeldi</a:t>
            </a:r>
            <a:endParaRPr lang="en-US" sz="1200" b="1" dirty="0"/>
          </a:p>
          <a:p>
            <a:pPr marL="0" lvl="2" indent="0">
              <a:buNone/>
              <a:tabLst>
                <a:tab pos="357188" algn="l"/>
              </a:tabLst>
            </a:pPr>
            <a:r>
              <a:rPr lang="en-US" sz="1200" dirty="0">
                <a:solidFill>
                  <a:schemeClr val="tx2"/>
                </a:solidFill>
              </a:rPr>
              <a:t>Sales United Kingdom</a:t>
            </a:r>
            <a:br>
              <a:rPr lang="en-US" sz="1200" dirty="0">
                <a:solidFill>
                  <a:schemeClr val="tx2"/>
                </a:solidFill>
              </a:rPr>
            </a:br>
            <a:endParaRPr lang="en-US" sz="1200" dirty="0">
              <a:solidFill>
                <a:schemeClr val="tx2"/>
              </a:solidFill>
            </a:endParaRPr>
          </a:p>
          <a:p>
            <a:pPr>
              <a:buFont typeface="Arial" panose="020B0604020202020204" pitchFamily="34" charset="0"/>
              <a:tabLst>
                <a:tab pos="357188" algn="l"/>
              </a:tabLst>
            </a:pPr>
            <a:r>
              <a:rPr lang="de-DE" sz="1200" dirty="0"/>
              <a:t>Tel:	+44 (0) 207 8 62-72 30</a:t>
            </a:r>
          </a:p>
          <a:p>
            <a:pPr>
              <a:buFont typeface="Arial" panose="020B0604020202020204" pitchFamily="34" charset="0"/>
              <a:tabLst>
                <a:tab pos="357188" algn="l"/>
              </a:tabLst>
            </a:pPr>
            <a:r>
              <a:rPr lang="de-DE" sz="1200" dirty="0"/>
              <a:t>murat.baygeldi@eurex.com</a:t>
            </a:r>
          </a:p>
        </p:txBody>
      </p:sp>
      <p:sp>
        <p:nvSpPr>
          <p:cNvPr id="14" name="Textplatzhalter 30">
            <a:extLst>
              <a:ext uri="{FF2B5EF4-FFF2-40B4-BE49-F238E27FC236}">
                <a16:creationId xmlns:a16="http://schemas.microsoft.com/office/drawing/2014/main" id="{AA183637-5B7F-4306-91FC-D4041DBD7785}"/>
              </a:ext>
            </a:extLst>
          </p:cNvPr>
          <p:cNvSpPr txBox="1">
            <a:spLocks/>
          </p:cNvSpPr>
          <p:nvPr/>
        </p:nvSpPr>
        <p:spPr>
          <a:xfrm>
            <a:off x="6209233" y="1484313"/>
            <a:ext cx="2592388" cy="2160587"/>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0" lvl="1" indent="0">
              <a:buNone/>
              <a:tabLst>
                <a:tab pos="357188" algn="l"/>
              </a:tabLst>
            </a:pPr>
            <a:r>
              <a:rPr lang="en-US" sz="1200" b="1" dirty="0">
                <a:solidFill>
                  <a:schemeClr val="tx1"/>
                </a:solidFill>
              </a:rPr>
              <a:t>Vincenzo </a:t>
            </a:r>
            <a:r>
              <a:rPr lang="en-US" sz="1200" b="1" dirty="0" err="1">
                <a:solidFill>
                  <a:schemeClr val="tx1"/>
                </a:solidFill>
              </a:rPr>
              <a:t>Zinna</a:t>
            </a:r>
            <a:endParaRPr lang="en-US" sz="1200" b="1" dirty="0">
              <a:solidFill>
                <a:schemeClr val="tx1"/>
              </a:solidFill>
            </a:endParaRPr>
          </a:p>
          <a:p>
            <a:pPr marL="0" lvl="2" indent="0">
              <a:buNone/>
              <a:tabLst>
                <a:tab pos="357188" algn="l"/>
              </a:tabLst>
            </a:pPr>
            <a:r>
              <a:rPr lang="en-US" sz="1200" dirty="0">
                <a:solidFill>
                  <a:schemeClr val="tx2"/>
                </a:solidFill>
              </a:rPr>
              <a:t>Sales Zurich</a:t>
            </a:r>
            <a:br>
              <a:rPr lang="en-US" sz="1200" dirty="0">
                <a:solidFill>
                  <a:schemeClr val="tx2"/>
                </a:solidFill>
              </a:rPr>
            </a:br>
            <a:endParaRPr lang="en-US" sz="1200" dirty="0">
              <a:solidFill>
                <a:schemeClr val="tx2"/>
              </a:solidFill>
            </a:endParaRPr>
          </a:p>
          <a:p>
            <a:pPr>
              <a:tabLst>
                <a:tab pos="357188" algn="l"/>
              </a:tabLst>
            </a:pPr>
            <a:r>
              <a:rPr lang="de-DE" sz="1200" dirty="0"/>
              <a:t>Tel: +41 (0) 43 43 0-71 25</a:t>
            </a:r>
          </a:p>
          <a:p>
            <a:pPr>
              <a:tabLst>
                <a:tab pos="357188" algn="l"/>
              </a:tabLst>
            </a:pPr>
            <a:r>
              <a:rPr lang="de-DE" sz="1200" dirty="0"/>
              <a:t>vincenzo.zinna@eurex.com </a:t>
            </a:r>
          </a:p>
        </p:txBody>
      </p:sp>
      <p:sp>
        <p:nvSpPr>
          <p:cNvPr id="15" name="Textplatzhalter 30">
            <a:extLst>
              <a:ext uri="{FF2B5EF4-FFF2-40B4-BE49-F238E27FC236}">
                <a16:creationId xmlns:a16="http://schemas.microsoft.com/office/drawing/2014/main" id="{FA3720AF-BEF4-40A2-AAFD-8C24C1D8ED04}"/>
              </a:ext>
            </a:extLst>
          </p:cNvPr>
          <p:cNvSpPr txBox="1">
            <a:spLocks/>
          </p:cNvSpPr>
          <p:nvPr/>
        </p:nvSpPr>
        <p:spPr>
          <a:xfrm>
            <a:off x="588963" y="1484313"/>
            <a:ext cx="2592388" cy="2160587"/>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0" lvl="1" indent="0">
              <a:buNone/>
              <a:tabLst>
                <a:tab pos="357188" algn="l"/>
              </a:tabLst>
            </a:pPr>
            <a:r>
              <a:rPr lang="en-US" sz="1200" b="1" dirty="0">
                <a:solidFill>
                  <a:schemeClr val="tx1"/>
                </a:solidFill>
              </a:rPr>
              <a:t>Nicolas von </a:t>
            </a:r>
            <a:r>
              <a:rPr lang="en-US" sz="1200" b="1" dirty="0" err="1">
                <a:solidFill>
                  <a:schemeClr val="tx1"/>
                </a:solidFill>
              </a:rPr>
              <a:t>Kageneck</a:t>
            </a:r>
            <a:endParaRPr lang="en-US" sz="1200" b="1" dirty="0">
              <a:solidFill>
                <a:schemeClr val="tx1"/>
              </a:solidFill>
            </a:endParaRPr>
          </a:p>
          <a:p>
            <a:pPr marL="0" lvl="2" indent="0">
              <a:buFont typeface="Wingdings" panose="05000000000000000000" pitchFamily="2" charset="2"/>
              <a:buNone/>
              <a:tabLst>
                <a:tab pos="357188" algn="l"/>
              </a:tabLst>
            </a:pPr>
            <a:r>
              <a:rPr lang="en-US" sz="1200" dirty="0">
                <a:solidFill>
                  <a:schemeClr val="tx2"/>
                </a:solidFill>
              </a:rPr>
              <a:t>Sales Europe</a:t>
            </a:r>
            <a:br>
              <a:rPr lang="en-US" sz="1200" dirty="0">
                <a:solidFill>
                  <a:schemeClr val="tx2"/>
                </a:solidFill>
              </a:rPr>
            </a:br>
            <a:endParaRPr lang="en-US" sz="1200" dirty="0">
              <a:solidFill>
                <a:schemeClr val="tx2"/>
              </a:solidFill>
            </a:endParaRPr>
          </a:p>
          <a:p>
            <a:pPr>
              <a:tabLst>
                <a:tab pos="357188" algn="l"/>
              </a:tabLst>
            </a:pPr>
            <a:r>
              <a:rPr lang="de-DE" sz="1200" dirty="0"/>
              <a:t>Tel: +33 (0) 1 5 52 76-7 76</a:t>
            </a:r>
          </a:p>
          <a:p>
            <a:pPr>
              <a:tabLst>
                <a:tab pos="357188" algn="l"/>
              </a:tabLst>
            </a:pPr>
            <a:r>
              <a:rPr lang="de-DE" sz="1200" dirty="0"/>
              <a:t>nicolas.kageneck@eurex.com </a:t>
            </a:r>
          </a:p>
        </p:txBody>
      </p:sp>
      <p:sp>
        <p:nvSpPr>
          <p:cNvPr id="17" name="Textplatzhalter 30">
            <a:extLst>
              <a:ext uri="{FF2B5EF4-FFF2-40B4-BE49-F238E27FC236}">
                <a16:creationId xmlns:a16="http://schemas.microsoft.com/office/drawing/2014/main" id="{9C3F0417-ABB5-4440-B576-8C866E1C468E}"/>
              </a:ext>
            </a:extLst>
          </p:cNvPr>
          <p:cNvSpPr txBox="1">
            <a:spLocks/>
          </p:cNvSpPr>
          <p:nvPr/>
        </p:nvSpPr>
        <p:spPr>
          <a:xfrm>
            <a:off x="3390898" y="3642903"/>
            <a:ext cx="2705101" cy="2160587"/>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0" lvl="1" indent="0">
              <a:buNone/>
              <a:tabLst>
                <a:tab pos="357188" algn="l"/>
              </a:tabLst>
            </a:pPr>
            <a:r>
              <a:rPr lang="en-US" sz="1200" b="1" dirty="0">
                <a:solidFill>
                  <a:schemeClr val="tx1"/>
                </a:solidFill>
              </a:rPr>
              <a:t>Stefan Morgenstern</a:t>
            </a:r>
          </a:p>
          <a:p>
            <a:pPr marL="0" lvl="2" indent="0">
              <a:buNone/>
              <a:tabLst>
                <a:tab pos="357188" algn="l"/>
              </a:tabLst>
            </a:pPr>
            <a:r>
              <a:rPr lang="en-US" sz="1200" dirty="0">
                <a:solidFill>
                  <a:schemeClr val="tx2"/>
                </a:solidFill>
              </a:rPr>
              <a:t>Sales Asia</a:t>
            </a:r>
            <a:br>
              <a:rPr lang="en-US" sz="1200" dirty="0">
                <a:solidFill>
                  <a:schemeClr val="tx2"/>
                </a:solidFill>
              </a:rPr>
            </a:br>
            <a:endParaRPr lang="en-US" sz="1200" dirty="0">
              <a:solidFill>
                <a:schemeClr val="tx2"/>
              </a:solidFill>
            </a:endParaRPr>
          </a:p>
          <a:p>
            <a:pPr>
              <a:tabLst>
                <a:tab pos="357188" algn="l"/>
              </a:tabLst>
            </a:pPr>
            <a:r>
              <a:rPr lang="de-DE" sz="1200" dirty="0"/>
              <a:t>Tel:	+852 (0) 25 30 78 08</a:t>
            </a:r>
          </a:p>
          <a:p>
            <a:pPr>
              <a:tabLst>
                <a:tab pos="357188" algn="l"/>
              </a:tabLst>
            </a:pPr>
            <a:r>
              <a:rPr lang="de-DE" sz="1200" dirty="0"/>
              <a:t>stefan.morgenstern@eurex.com </a:t>
            </a:r>
          </a:p>
          <a:p>
            <a:pPr>
              <a:buFont typeface="Arial" panose="020B0604020202020204" pitchFamily="34" charset="0"/>
              <a:buNone/>
              <a:tabLst>
                <a:tab pos="357188" algn="l"/>
              </a:tabLst>
            </a:pPr>
            <a:endParaRPr lang="en-US" sz="1200" dirty="0"/>
          </a:p>
        </p:txBody>
      </p:sp>
      <p:sp>
        <p:nvSpPr>
          <p:cNvPr id="19" name="Textplatzhalter 30">
            <a:extLst>
              <a:ext uri="{FF2B5EF4-FFF2-40B4-BE49-F238E27FC236}">
                <a16:creationId xmlns:a16="http://schemas.microsoft.com/office/drawing/2014/main" id="{4FF223BF-60E6-4ACD-9FF7-DD104C26FC42}"/>
              </a:ext>
            </a:extLst>
          </p:cNvPr>
          <p:cNvSpPr txBox="1">
            <a:spLocks/>
          </p:cNvSpPr>
          <p:nvPr/>
        </p:nvSpPr>
        <p:spPr>
          <a:xfrm>
            <a:off x="587908" y="3642903"/>
            <a:ext cx="2592388" cy="2160587"/>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0" lvl="1" indent="0">
              <a:buNone/>
              <a:tabLst>
                <a:tab pos="357188" algn="l"/>
              </a:tabLst>
            </a:pPr>
            <a:r>
              <a:rPr lang="en-US" sz="1200" b="1" dirty="0">
                <a:solidFill>
                  <a:schemeClr val="tx1"/>
                </a:solidFill>
              </a:rPr>
              <a:t>Rachna Mathur</a:t>
            </a:r>
          </a:p>
          <a:p>
            <a:pPr marL="0" lvl="2" indent="0">
              <a:buNone/>
              <a:tabLst>
                <a:tab pos="357188" algn="l"/>
              </a:tabLst>
            </a:pPr>
            <a:r>
              <a:rPr lang="en-US" sz="1200" dirty="0">
                <a:solidFill>
                  <a:schemeClr val="tx2"/>
                </a:solidFill>
              </a:rPr>
              <a:t>Sales America </a:t>
            </a:r>
            <a:br>
              <a:rPr lang="en-US" sz="1200" dirty="0">
                <a:solidFill>
                  <a:schemeClr val="tx2"/>
                </a:solidFill>
              </a:rPr>
            </a:br>
            <a:endParaRPr lang="en-US" sz="1200" dirty="0">
              <a:solidFill>
                <a:schemeClr val="tx2"/>
              </a:solidFill>
            </a:endParaRPr>
          </a:p>
          <a:p>
            <a:pPr>
              <a:tabLst>
                <a:tab pos="357188" algn="l"/>
              </a:tabLst>
            </a:pPr>
            <a:r>
              <a:rPr lang="de-DE" sz="1200" dirty="0"/>
              <a:t>Tel: +1 (0) 212 3 09-93 08</a:t>
            </a:r>
          </a:p>
          <a:p>
            <a:pPr>
              <a:tabLst>
                <a:tab pos="357188" algn="l"/>
              </a:tabLst>
            </a:pPr>
            <a:r>
              <a:rPr lang="de-DE" sz="1200" dirty="0"/>
              <a:t>rachna.mathur@eurex.com</a:t>
            </a:r>
          </a:p>
        </p:txBody>
      </p:sp>
      <p:sp>
        <p:nvSpPr>
          <p:cNvPr id="3" name="Date Placeholder 2">
            <a:extLst>
              <a:ext uri="{FF2B5EF4-FFF2-40B4-BE49-F238E27FC236}">
                <a16:creationId xmlns:a16="http://schemas.microsoft.com/office/drawing/2014/main" id="{1A50EE76-3330-46EE-992F-6A8AA91178FC}"/>
              </a:ext>
            </a:extLst>
          </p:cNvPr>
          <p:cNvSpPr>
            <a:spLocks noGrp="1"/>
          </p:cNvSpPr>
          <p:nvPr>
            <p:ph type="dt" sz="half" idx="10"/>
          </p:nvPr>
        </p:nvSpPr>
        <p:spPr/>
        <p:txBody>
          <a:bodyPr/>
          <a:lstStyle/>
          <a:p>
            <a:fld id="{5746D0AA-CC6A-404B-A5CD-7FA0E20BD903}" type="datetime3">
              <a:rPr lang="en-US" noProof="0" smtClean="0"/>
              <a:t>7 October 2020</a:t>
            </a:fld>
            <a:endParaRPr lang="en-US" noProof="0"/>
          </a:p>
        </p:txBody>
      </p:sp>
    </p:spTree>
    <p:extLst>
      <p:ext uri="{BB962C8B-B14F-4D97-AF65-F5344CB8AC3E}">
        <p14:creationId xmlns:p14="http://schemas.microsoft.com/office/powerpoint/2010/main" val="4149093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20C652B0-450F-49F5-B059-451DFFD1457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9938" name="think-cell Slide" r:id="rId5" imgW="286" imgH="286" progId="TCLayout.ActiveDocument.1">
                  <p:embed/>
                </p:oleObj>
              </mc:Choice>
              <mc:Fallback>
                <p:oleObj name="think-cell Slide" r:id="rId5" imgW="286" imgH="286" progId="TCLayout.ActiveDocument.1">
                  <p:embed/>
                  <p:pic>
                    <p:nvPicPr>
                      <p:cNvPr id="2" name="Object 1" hidden="1">
                        <a:extLst>
                          <a:ext uri="{FF2B5EF4-FFF2-40B4-BE49-F238E27FC236}">
                            <a16:creationId xmlns:a16="http://schemas.microsoft.com/office/drawing/2014/main" id="{20C652B0-450F-49F5-B059-451DFFD1457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Titel 5">
            <a:extLst>
              <a:ext uri="{FF2B5EF4-FFF2-40B4-BE49-F238E27FC236}">
                <a16:creationId xmlns:a16="http://schemas.microsoft.com/office/drawing/2014/main" id="{90F9D395-A7D8-4231-9B93-AC9A712B90F3}"/>
              </a:ext>
            </a:extLst>
          </p:cNvPr>
          <p:cNvSpPr>
            <a:spLocks noGrp="1"/>
          </p:cNvSpPr>
          <p:nvPr>
            <p:ph type="title"/>
          </p:nvPr>
        </p:nvSpPr>
        <p:spPr>
          <a:xfrm>
            <a:off x="587376" y="368300"/>
            <a:ext cx="11017250" cy="468412"/>
          </a:xfrm>
        </p:spPr>
        <p:txBody>
          <a:bodyPr/>
          <a:lstStyle/>
          <a:p>
            <a:r>
              <a:rPr lang="en-US" dirty="0"/>
              <a:t>Product Development Contacts</a:t>
            </a:r>
          </a:p>
        </p:txBody>
      </p:sp>
      <p:sp>
        <p:nvSpPr>
          <p:cNvPr id="31" name="Textplatzhalter 30">
            <a:extLst>
              <a:ext uri="{FF2B5EF4-FFF2-40B4-BE49-F238E27FC236}">
                <a16:creationId xmlns:a16="http://schemas.microsoft.com/office/drawing/2014/main" id="{6BA15F21-4E44-4480-864A-62F01E1D907D}"/>
              </a:ext>
            </a:extLst>
          </p:cNvPr>
          <p:cNvSpPr>
            <a:spLocks noGrp="1"/>
          </p:cNvSpPr>
          <p:nvPr>
            <p:ph type="body" sz="quarter" idx="4294967295"/>
          </p:nvPr>
        </p:nvSpPr>
        <p:spPr>
          <a:xfrm>
            <a:off x="4115341" y="1949401"/>
            <a:ext cx="2592388" cy="2160587"/>
          </a:xfrm>
        </p:spPr>
        <p:txBody>
          <a:bodyPr vert="horz" lIns="0" tIns="0" rIns="0" bIns="0" rtlCol="0" anchor="t" anchorCtr="0">
            <a:noAutofit/>
          </a:bodyPr>
          <a:lstStyle/>
          <a:p>
            <a:pPr marL="0" lvl="1" indent="0">
              <a:buNone/>
              <a:tabLst>
                <a:tab pos="357188" algn="l"/>
              </a:tabLst>
            </a:pPr>
            <a:r>
              <a:rPr lang="en-US" sz="1200" b="1" dirty="0"/>
              <a:t>Christine Heyde</a:t>
            </a:r>
          </a:p>
          <a:p>
            <a:pPr marL="0" lvl="1" indent="0">
              <a:buNone/>
              <a:tabLst>
                <a:tab pos="357188" algn="l"/>
              </a:tabLst>
            </a:pPr>
            <a:r>
              <a:rPr lang="en-US" sz="1200" dirty="0">
                <a:solidFill>
                  <a:schemeClr val="tx2"/>
                </a:solidFill>
              </a:rPr>
              <a:t>Equity &amp; Index Product Design</a:t>
            </a:r>
          </a:p>
          <a:p>
            <a:pPr>
              <a:tabLst>
                <a:tab pos="357188" algn="l"/>
              </a:tabLst>
            </a:pPr>
            <a:endParaRPr lang="en-US" sz="1200" dirty="0"/>
          </a:p>
          <a:p>
            <a:pPr>
              <a:tabLst>
                <a:tab pos="357188" algn="l"/>
              </a:tabLst>
            </a:pPr>
            <a:r>
              <a:rPr lang="en-US" sz="1200" dirty="0"/>
              <a:t>Tel:	</a:t>
            </a:r>
            <a:r>
              <a:rPr lang="en-GB" sz="1200" dirty="0"/>
              <a:t>+49 (0)69 2 11-1 56 98</a:t>
            </a:r>
          </a:p>
          <a:p>
            <a:r>
              <a:rPr lang="en-GB" sz="1200" dirty="0"/>
              <a:t>christine.heyde@eurex.com</a:t>
            </a:r>
          </a:p>
          <a:p>
            <a:pPr>
              <a:tabLst>
                <a:tab pos="357188" algn="l"/>
              </a:tabLst>
            </a:pPr>
            <a:endParaRPr lang="en-US" sz="1200" dirty="0"/>
          </a:p>
        </p:txBody>
      </p:sp>
      <p:sp>
        <p:nvSpPr>
          <p:cNvPr id="14" name="Textplatzhalter 30">
            <a:extLst>
              <a:ext uri="{FF2B5EF4-FFF2-40B4-BE49-F238E27FC236}">
                <a16:creationId xmlns:a16="http://schemas.microsoft.com/office/drawing/2014/main" id="{AA183637-5B7F-4306-91FC-D4041DBD7785}"/>
              </a:ext>
            </a:extLst>
          </p:cNvPr>
          <p:cNvSpPr txBox="1">
            <a:spLocks/>
          </p:cNvSpPr>
          <p:nvPr/>
        </p:nvSpPr>
        <p:spPr>
          <a:xfrm>
            <a:off x="7864023" y="1951398"/>
            <a:ext cx="2592388" cy="2160587"/>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0" lvl="1" indent="0">
              <a:buNone/>
              <a:tabLst>
                <a:tab pos="357188" algn="l"/>
              </a:tabLst>
            </a:pPr>
            <a:r>
              <a:rPr lang="en-US" sz="1200" b="1" dirty="0"/>
              <a:t>Tobias Ehinger</a:t>
            </a:r>
          </a:p>
          <a:p>
            <a:pPr marL="0" lvl="1" indent="0">
              <a:buNone/>
              <a:tabLst>
                <a:tab pos="357188" algn="l"/>
              </a:tabLst>
            </a:pPr>
            <a:r>
              <a:rPr lang="en-US" sz="1200" dirty="0">
                <a:solidFill>
                  <a:schemeClr val="tx2"/>
                </a:solidFill>
              </a:rPr>
              <a:t>Equity &amp; Index Product Design</a:t>
            </a:r>
          </a:p>
          <a:p>
            <a:pPr>
              <a:tabLst>
                <a:tab pos="357188" algn="l"/>
              </a:tabLst>
            </a:pPr>
            <a:endParaRPr lang="en-US" sz="1200" dirty="0"/>
          </a:p>
          <a:p>
            <a:r>
              <a:rPr lang="en-US" sz="1200" dirty="0"/>
              <a:t>Tel: </a:t>
            </a:r>
            <a:r>
              <a:rPr lang="en-GB" sz="1200" dirty="0"/>
              <a:t>+49 (0)69 2 11-1 23 13</a:t>
            </a:r>
          </a:p>
          <a:p>
            <a:r>
              <a:rPr lang="en-GB" sz="1200" dirty="0"/>
              <a:t>tobias.ehinger@eurex.com </a:t>
            </a:r>
          </a:p>
          <a:p>
            <a:pPr>
              <a:tabLst>
                <a:tab pos="357188" algn="l"/>
              </a:tabLst>
            </a:pPr>
            <a:endParaRPr lang="en-US" sz="1200" dirty="0"/>
          </a:p>
        </p:txBody>
      </p:sp>
      <p:sp>
        <p:nvSpPr>
          <p:cNvPr id="15" name="Textplatzhalter 30">
            <a:extLst>
              <a:ext uri="{FF2B5EF4-FFF2-40B4-BE49-F238E27FC236}">
                <a16:creationId xmlns:a16="http://schemas.microsoft.com/office/drawing/2014/main" id="{FA3720AF-BEF4-40A2-AAFD-8C24C1D8ED04}"/>
              </a:ext>
            </a:extLst>
          </p:cNvPr>
          <p:cNvSpPr txBox="1">
            <a:spLocks/>
          </p:cNvSpPr>
          <p:nvPr/>
        </p:nvSpPr>
        <p:spPr>
          <a:xfrm>
            <a:off x="587376" y="1945192"/>
            <a:ext cx="2592388" cy="2160587"/>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r>
              <a:rPr lang="en-GB" sz="1200" b="1" dirty="0">
                <a:solidFill>
                  <a:srgbClr val="1C1854"/>
                </a:solidFill>
              </a:rPr>
              <a:t>Floris Florquin</a:t>
            </a:r>
          </a:p>
          <a:p>
            <a:pPr marL="0" lvl="2" indent="0">
              <a:buNone/>
              <a:tabLst>
                <a:tab pos="357188" algn="l"/>
              </a:tabLst>
            </a:pPr>
            <a:r>
              <a:rPr lang="en-US" sz="1200" dirty="0">
                <a:solidFill>
                  <a:schemeClr val="tx2"/>
                </a:solidFill>
              </a:rPr>
              <a:t>Equity &amp; Index Product Design</a:t>
            </a:r>
          </a:p>
          <a:p>
            <a:pPr marL="0" lvl="2" indent="0">
              <a:buNone/>
              <a:tabLst>
                <a:tab pos="357188" algn="l"/>
              </a:tabLst>
            </a:pPr>
            <a:endParaRPr lang="en-US" sz="1200" dirty="0">
              <a:solidFill>
                <a:schemeClr val="tx2"/>
              </a:solidFill>
            </a:endParaRPr>
          </a:p>
          <a:p>
            <a:r>
              <a:rPr lang="en-US" sz="1200" dirty="0"/>
              <a:t>Tel: </a:t>
            </a:r>
            <a:r>
              <a:rPr lang="en-GB" sz="1200" dirty="0"/>
              <a:t>+44 (0) 207 862-76 62</a:t>
            </a:r>
          </a:p>
          <a:p>
            <a:r>
              <a:rPr lang="en-GB" sz="1200" dirty="0"/>
              <a:t>floris.florquin@eurex.com</a:t>
            </a:r>
          </a:p>
          <a:p>
            <a:pPr>
              <a:buFont typeface="Arial" panose="020B0604020202020204" pitchFamily="34" charset="0"/>
              <a:buNone/>
              <a:tabLst>
                <a:tab pos="357188" algn="l"/>
              </a:tabLst>
            </a:pPr>
            <a:endParaRPr lang="en-US" sz="1200" dirty="0"/>
          </a:p>
        </p:txBody>
      </p:sp>
      <p:sp>
        <p:nvSpPr>
          <p:cNvPr id="4" name="Rectangle 3">
            <a:extLst>
              <a:ext uri="{FF2B5EF4-FFF2-40B4-BE49-F238E27FC236}">
                <a16:creationId xmlns:a16="http://schemas.microsoft.com/office/drawing/2014/main" id="{00D3B37D-8956-466C-81E4-1DB4E864CEB0}"/>
              </a:ext>
            </a:extLst>
          </p:cNvPr>
          <p:cNvSpPr/>
          <p:nvPr/>
        </p:nvSpPr>
        <p:spPr>
          <a:xfrm>
            <a:off x="515380" y="4535628"/>
            <a:ext cx="8532509" cy="1701684"/>
          </a:xfrm>
          <a:prstGeom prst="rect">
            <a:avLst/>
          </a:prstGeom>
        </p:spPr>
        <p:txBody>
          <a:bodyPr wrap="square">
            <a:spAutoFit/>
          </a:bodyPr>
          <a:lstStyle/>
          <a:p>
            <a:r>
              <a:rPr lang="en-US" sz="1200" b="1" dirty="0"/>
              <a:t>STOXX® indices:</a:t>
            </a:r>
          </a:p>
          <a:p>
            <a:r>
              <a:rPr lang="en-US" sz="1200" dirty="0"/>
              <a:t>http://www.eurex.com/stoxx</a:t>
            </a:r>
          </a:p>
          <a:p>
            <a:endParaRPr lang="en-US" sz="1200" dirty="0"/>
          </a:p>
          <a:p>
            <a:r>
              <a:rPr lang="en-US" sz="1200" b="1" dirty="0"/>
              <a:t>Eurex Trade Entry Services:</a:t>
            </a:r>
          </a:p>
          <a:p>
            <a:r>
              <a:rPr lang="en-US" sz="1200" dirty="0"/>
              <a:t>http://www.eurex.com/ex-en/trade/eurex-t7-entry-services </a:t>
            </a:r>
          </a:p>
          <a:p>
            <a:endParaRPr lang="en-US" sz="1200" dirty="0"/>
          </a:p>
          <a:p>
            <a:r>
              <a:rPr lang="en-US" sz="1200" b="1" dirty="0"/>
              <a:t>Eurex Clearing:</a:t>
            </a:r>
          </a:p>
          <a:p>
            <a:r>
              <a:rPr lang="en-US" sz="1200" dirty="0"/>
              <a:t>http://www</a:t>
            </a:r>
            <a:r>
              <a:rPr lang="en-US" sz="1200"/>
              <a:t>.eurex.com/ec-en</a:t>
            </a:r>
            <a:endParaRPr lang="en-US" sz="1200" dirty="0"/>
          </a:p>
        </p:txBody>
      </p:sp>
      <p:sp>
        <p:nvSpPr>
          <p:cNvPr id="7" name="Date Placeholder 6">
            <a:extLst>
              <a:ext uri="{FF2B5EF4-FFF2-40B4-BE49-F238E27FC236}">
                <a16:creationId xmlns:a16="http://schemas.microsoft.com/office/drawing/2014/main" id="{110DF892-49CC-4F4C-9367-3CCDB1E8E986}"/>
              </a:ext>
            </a:extLst>
          </p:cNvPr>
          <p:cNvSpPr>
            <a:spLocks noGrp="1"/>
          </p:cNvSpPr>
          <p:nvPr>
            <p:ph type="dt" sz="half" idx="10"/>
          </p:nvPr>
        </p:nvSpPr>
        <p:spPr/>
        <p:txBody>
          <a:bodyPr/>
          <a:lstStyle/>
          <a:p>
            <a:fld id="{B5FBFA19-80FE-4A43-AAB9-FE8B48E19DA8}"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2F3F7AE1-320E-4954-AA41-504172C72889}"/>
              </a:ext>
            </a:extLst>
          </p:cNvPr>
          <p:cNvSpPr>
            <a:spLocks noGrp="1"/>
          </p:cNvSpPr>
          <p:nvPr>
            <p:ph type="sldNum" sz="quarter" idx="11"/>
          </p:nvPr>
        </p:nvSpPr>
        <p:spPr/>
        <p:txBody>
          <a:bodyPr/>
          <a:lstStyle/>
          <a:p>
            <a:fld id="{62CB3E74-FC4B-418A-B5F6-72ED80208EB2}" type="slidenum">
              <a:rPr lang="en-US" noProof="0" smtClean="0"/>
              <a:pPr/>
              <a:t>39</a:t>
            </a:fld>
            <a:endParaRPr lang="en-US" noProof="0"/>
          </a:p>
        </p:txBody>
      </p:sp>
      <p:sp>
        <p:nvSpPr>
          <p:cNvPr id="3" name="Textfeld 2">
            <a:extLst>
              <a:ext uri="{FF2B5EF4-FFF2-40B4-BE49-F238E27FC236}">
                <a16:creationId xmlns:a16="http://schemas.microsoft.com/office/drawing/2014/main" id="{78614890-3C05-4B53-A751-99884C3A0118}"/>
              </a:ext>
            </a:extLst>
          </p:cNvPr>
          <p:cNvSpPr txBox="1"/>
          <p:nvPr/>
        </p:nvSpPr>
        <p:spPr>
          <a:xfrm>
            <a:off x="587376" y="1494377"/>
            <a:ext cx="2088244" cy="394514"/>
          </a:xfrm>
          <a:prstGeom prst="rect">
            <a:avLst/>
          </a:prstGeom>
          <a:noFill/>
        </p:spPr>
        <p:txBody>
          <a:bodyPr wrap="square" lIns="0" tIns="0" rIns="0" bIns="0" rtlCol="0">
            <a:noAutofit/>
          </a:bodyPr>
          <a:lstStyle/>
          <a:p>
            <a:pPr algn="l"/>
            <a:r>
              <a:rPr lang="de-DE" sz="1200" b="1" dirty="0" err="1"/>
              <a:t>Sector</a:t>
            </a:r>
            <a:r>
              <a:rPr lang="de-DE" sz="1200" b="1" dirty="0"/>
              <a:t> Indices:</a:t>
            </a:r>
          </a:p>
        </p:txBody>
      </p:sp>
      <p:sp>
        <p:nvSpPr>
          <p:cNvPr id="16" name="Textfeld 15">
            <a:extLst>
              <a:ext uri="{FF2B5EF4-FFF2-40B4-BE49-F238E27FC236}">
                <a16:creationId xmlns:a16="http://schemas.microsoft.com/office/drawing/2014/main" id="{5C8F51B1-8926-48D6-BD57-F258AB56EBA2}"/>
              </a:ext>
            </a:extLst>
          </p:cNvPr>
          <p:cNvSpPr txBox="1"/>
          <p:nvPr/>
        </p:nvSpPr>
        <p:spPr>
          <a:xfrm>
            <a:off x="4115706" y="1494377"/>
            <a:ext cx="2088244" cy="394514"/>
          </a:xfrm>
          <a:prstGeom prst="rect">
            <a:avLst/>
          </a:prstGeom>
          <a:noFill/>
        </p:spPr>
        <p:txBody>
          <a:bodyPr wrap="square" lIns="0" tIns="0" rIns="0" bIns="0" rtlCol="0">
            <a:noAutofit/>
          </a:bodyPr>
          <a:lstStyle/>
          <a:p>
            <a:pPr algn="l"/>
            <a:r>
              <a:rPr lang="de-DE" sz="1200" b="1" dirty="0" err="1"/>
              <a:t>Broadbased</a:t>
            </a:r>
            <a:r>
              <a:rPr lang="de-DE" sz="1200" b="1" dirty="0"/>
              <a:t> Indices:</a:t>
            </a:r>
          </a:p>
        </p:txBody>
      </p:sp>
      <p:sp>
        <p:nvSpPr>
          <p:cNvPr id="20" name="Textfeld 19">
            <a:extLst>
              <a:ext uri="{FF2B5EF4-FFF2-40B4-BE49-F238E27FC236}">
                <a16:creationId xmlns:a16="http://schemas.microsoft.com/office/drawing/2014/main" id="{B542BB1E-BDBF-47C8-AA34-0D7634975CE2}"/>
              </a:ext>
            </a:extLst>
          </p:cNvPr>
          <p:cNvSpPr txBox="1"/>
          <p:nvPr/>
        </p:nvSpPr>
        <p:spPr>
          <a:xfrm>
            <a:off x="7864023" y="1500583"/>
            <a:ext cx="2088244" cy="394514"/>
          </a:xfrm>
          <a:prstGeom prst="rect">
            <a:avLst/>
          </a:prstGeom>
          <a:noFill/>
        </p:spPr>
        <p:txBody>
          <a:bodyPr wrap="square" lIns="0" tIns="0" rIns="0" bIns="0" rtlCol="0">
            <a:noAutofit/>
          </a:bodyPr>
          <a:lstStyle/>
          <a:p>
            <a:pPr algn="l"/>
            <a:r>
              <a:rPr lang="de-DE" sz="1200" b="1" dirty="0"/>
              <a:t>Bluechip Indices:</a:t>
            </a:r>
          </a:p>
        </p:txBody>
      </p:sp>
    </p:spTree>
    <p:extLst>
      <p:ext uri="{BB962C8B-B14F-4D97-AF65-F5344CB8AC3E}">
        <p14:creationId xmlns:p14="http://schemas.microsoft.com/office/powerpoint/2010/main" val="2598729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58"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2000" dirty="0" err="1">
              <a:latin typeface="Arial" panose="020B0604020202020204" pitchFamily="34" charset="0"/>
              <a:ea typeface="+mj-ea"/>
              <a:cs typeface="+mj-cs"/>
              <a:sym typeface="Arial" panose="020B0604020202020204" pitchFamily="34" charset="0"/>
            </a:endParaRPr>
          </a:p>
        </p:txBody>
      </p:sp>
      <p:sp>
        <p:nvSpPr>
          <p:cNvPr id="3" name="Date Placeholder 2">
            <a:extLst>
              <a:ext uri="{FF2B5EF4-FFF2-40B4-BE49-F238E27FC236}">
                <a16:creationId xmlns:a16="http://schemas.microsoft.com/office/drawing/2014/main" id="{015A5CE8-13D2-40A3-A1DB-B7C26101980B}"/>
              </a:ext>
            </a:extLst>
          </p:cNvPr>
          <p:cNvSpPr>
            <a:spLocks noGrp="1"/>
          </p:cNvSpPr>
          <p:nvPr>
            <p:ph type="dt" sz="half" idx="18"/>
          </p:nvPr>
        </p:nvSpPr>
        <p:spPr/>
        <p:txBody>
          <a:bodyPr/>
          <a:lstStyle/>
          <a:p>
            <a:fld id="{49DAF244-DFCC-4A64-BEC9-7FD499929910}" type="datetime3">
              <a:rPr lang="en-US" smtClean="0"/>
              <a:t>7 October 2020</a:t>
            </a:fld>
            <a:endParaRPr lang="en-US"/>
          </a:p>
        </p:txBody>
      </p:sp>
      <p:sp>
        <p:nvSpPr>
          <p:cNvPr id="6" name="Slide Number Placeholder 5">
            <a:extLst>
              <a:ext uri="{FF2B5EF4-FFF2-40B4-BE49-F238E27FC236}">
                <a16:creationId xmlns:a16="http://schemas.microsoft.com/office/drawing/2014/main" id="{35C7E4EA-3DA9-4110-8BB7-923FBCE7DBDD}"/>
              </a:ext>
            </a:extLst>
          </p:cNvPr>
          <p:cNvSpPr>
            <a:spLocks noGrp="1"/>
          </p:cNvSpPr>
          <p:nvPr>
            <p:ph type="sldNum" sz="quarter" idx="19"/>
          </p:nvPr>
        </p:nvSpPr>
        <p:spPr/>
        <p:txBody>
          <a:bodyPr/>
          <a:lstStyle/>
          <a:p>
            <a:fld id="{62CB3E74-FC4B-418A-B5F6-72ED80208EB2}" type="slidenum">
              <a:rPr lang="en-US" smtClean="0"/>
              <a:pPr/>
              <a:t>4</a:t>
            </a:fld>
            <a:endParaRPr lang="en-US"/>
          </a:p>
        </p:txBody>
      </p:sp>
      <p:sp>
        <p:nvSpPr>
          <p:cNvPr id="14" name="Content Placeholder 2">
            <a:extLst>
              <a:ext uri="{FF2B5EF4-FFF2-40B4-BE49-F238E27FC236}">
                <a16:creationId xmlns:a16="http://schemas.microsoft.com/office/drawing/2014/main" id="{75C82F0A-2C75-488E-A6FD-BD2B80DA1B74}"/>
              </a:ext>
            </a:extLst>
          </p:cNvPr>
          <p:cNvSpPr txBox="1">
            <a:spLocks/>
          </p:cNvSpPr>
          <p:nvPr/>
        </p:nvSpPr>
        <p:spPr>
          <a:xfrm>
            <a:off x="587375" y="1916113"/>
            <a:ext cx="11017251" cy="1224856"/>
          </a:xfrm>
          <a:prstGeom prst="rect">
            <a:avLst/>
          </a:prstGeom>
        </p:spPr>
        <p:txBody>
          <a:bodyPr lIns="0" tIns="0" rIns="0" bIns="0"/>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342900" indent="-342900">
              <a:buFont typeface="Wingdings" panose="05000000000000000000" pitchFamily="2" charset="2"/>
              <a:buChar char="§"/>
            </a:pPr>
            <a:r>
              <a:rPr lang="en-GB" sz="1400" dirty="0"/>
              <a:t>EURO STOXX</a:t>
            </a:r>
            <a:r>
              <a:rPr lang="en-GB" sz="1400" dirty="0">
                <a:latin typeface="Calibri" panose="020F0502020204030204" pitchFamily="34" charset="0"/>
              </a:rPr>
              <a:t>®</a:t>
            </a:r>
            <a:r>
              <a:rPr lang="en-GB" sz="1400" dirty="0"/>
              <a:t> indices represent the 12 countries making up the Eurozone: Austria, Belgium, Finland, France, Germany, Greece, Ireland, Italy, the Netherlands, Portugal and Spain</a:t>
            </a:r>
          </a:p>
          <a:p>
            <a:pPr marL="342900" indent="-342900">
              <a:buFont typeface="Wingdings" panose="05000000000000000000" pitchFamily="2" charset="2"/>
              <a:buChar char="§"/>
            </a:pPr>
            <a:r>
              <a:rPr lang="en-GB" sz="1400" dirty="0"/>
              <a:t>STOXX</a:t>
            </a:r>
            <a:r>
              <a:rPr lang="en-GB" sz="1400" dirty="0">
                <a:latin typeface="Calibri" panose="020F0502020204030204" pitchFamily="34" charset="0"/>
              </a:rPr>
              <a:t>®</a:t>
            </a:r>
            <a:r>
              <a:rPr lang="en-GB" sz="1400" dirty="0"/>
              <a:t> indices have a broader scope covering the Eurozone as well as Czech Republic, Denmark, Norway, Sweden, Switzerland and the United Kingdom</a:t>
            </a:r>
          </a:p>
          <a:p>
            <a:pPr marL="342900" indent="-342900">
              <a:buFont typeface="Wingdings" panose="05000000000000000000" pitchFamily="2" charset="2"/>
              <a:buChar char="§"/>
            </a:pPr>
            <a:r>
              <a:rPr lang="en-GB" sz="1400" dirty="0"/>
              <a:t>There are over 100 STOXX</a:t>
            </a:r>
            <a:r>
              <a:rPr lang="en-GB" sz="1400" dirty="0">
                <a:latin typeface="Calibri" panose="020F0502020204030204" pitchFamily="34" charset="0"/>
              </a:rPr>
              <a:t>®</a:t>
            </a:r>
            <a:r>
              <a:rPr lang="en-GB" sz="1400" dirty="0"/>
              <a:t> index products listed on Eurex Exchange:</a:t>
            </a:r>
          </a:p>
        </p:txBody>
      </p:sp>
      <p:graphicFrame>
        <p:nvGraphicFramePr>
          <p:cNvPr id="15" name="Tabelle 10">
            <a:extLst>
              <a:ext uri="{FF2B5EF4-FFF2-40B4-BE49-F238E27FC236}">
                <a16:creationId xmlns:a16="http://schemas.microsoft.com/office/drawing/2014/main" id="{5D65F5C3-BF89-4F62-8D0A-6586161035E9}"/>
              </a:ext>
            </a:extLst>
          </p:cNvPr>
          <p:cNvGraphicFramePr>
            <a:graphicFrameLocks/>
          </p:cNvGraphicFramePr>
          <p:nvPr>
            <p:extLst>
              <p:ext uri="{D42A27DB-BD31-4B8C-83A1-F6EECF244321}">
                <p14:modId xmlns:p14="http://schemas.microsoft.com/office/powerpoint/2010/main" val="3041644733"/>
              </p:ext>
            </p:extLst>
          </p:nvPr>
        </p:nvGraphicFramePr>
        <p:xfrm>
          <a:off x="587376" y="3376318"/>
          <a:ext cx="11017249" cy="2752982"/>
        </p:xfrm>
        <a:graphic>
          <a:graphicData uri="http://schemas.openxmlformats.org/drawingml/2006/table">
            <a:tbl>
              <a:tblPr firstRow="1">
                <a:tableStyleId>{30FC0DDD-37FB-4523-A006-01308BA8B187}</a:tableStyleId>
              </a:tblPr>
              <a:tblGrid>
                <a:gridCol w="3545041">
                  <a:extLst>
                    <a:ext uri="{9D8B030D-6E8A-4147-A177-3AD203B41FA5}">
                      <a16:colId xmlns:a16="http://schemas.microsoft.com/office/drawing/2014/main" val="215981780"/>
                    </a:ext>
                  </a:extLst>
                </a:gridCol>
                <a:gridCol w="1181475">
                  <a:extLst>
                    <a:ext uri="{9D8B030D-6E8A-4147-A177-3AD203B41FA5}">
                      <a16:colId xmlns:a16="http://schemas.microsoft.com/office/drawing/2014/main" val="4277949936"/>
                    </a:ext>
                  </a:extLst>
                </a:gridCol>
                <a:gridCol w="2554629">
                  <a:extLst>
                    <a:ext uri="{9D8B030D-6E8A-4147-A177-3AD203B41FA5}">
                      <a16:colId xmlns:a16="http://schemas.microsoft.com/office/drawing/2014/main" val="479739410"/>
                    </a:ext>
                  </a:extLst>
                </a:gridCol>
                <a:gridCol w="3736104">
                  <a:extLst>
                    <a:ext uri="{9D8B030D-6E8A-4147-A177-3AD203B41FA5}">
                      <a16:colId xmlns:a16="http://schemas.microsoft.com/office/drawing/2014/main" val="1570558885"/>
                    </a:ext>
                  </a:extLst>
                </a:gridCol>
              </a:tblGrid>
              <a:tr h="30211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err="1">
                          <a:ln>
                            <a:noFill/>
                          </a:ln>
                          <a:solidFill>
                            <a:schemeClr val="tx1"/>
                          </a:solidFill>
                          <a:effectLst/>
                        </a:rPr>
                        <a:t>Product</a:t>
                      </a:r>
                      <a:r>
                        <a:rPr kumimoji="0" lang="de-DE" sz="1200" b="1" u="none" strike="noStrike" cap="none" normalizeH="0" baseline="0" dirty="0">
                          <a:ln>
                            <a:noFill/>
                          </a:ln>
                          <a:solidFill>
                            <a:schemeClr val="tx1"/>
                          </a:solidFill>
                          <a:effectLst/>
                        </a:rPr>
                        <a:t> Name</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tc gridSpan="2">
                  <a:txBody>
                    <a:bodyPr/>
                    <a:lstStyle/>
                    <a:p>
                      <a:r>
                        <a:rPr lang="de-DE" sz="1200" dirty="0">
                          <a:solidFill>
                            <a:schemeClr val="tx1"/>
                          </a:solidFill>
                        </a:rPr>
                        <a:t>Eurex Futures </a:t>
                      </a:r>
                      <a:r>
                        <a:rPr lang="de-DE" sz="1200" dirty="0" err="1">
                          <a:solidFill>
                            <a:schemeClr val="tx1"/>
                          </a:solidFill>
                        </a:rPr>
                        <a:t>Contract</a:t>
                      </a:r>
                      <a:r>
                        <a:rPr lang="de-DE" sz="1200" dirty="0">
                          <a:solidFill>
                            <a:schemeClr val="tx1"/>
                          </a:solidFill>
                        </a:rPr>
                        <a:t> Codes</a:t>
                      </a:r>
                    </a:p>
                  </a:txBody>
                  <a:tcPr marL="90000" marR="90000" marT="61200" marB="61200" anchor="ctr"/>
                </a:tc>
                <a:tc hMerge="1">
                  <a:txBody>
                    <a:bodyPr/>
                    <a:lstStyle/>
                    <a:p>
                      <a:endParaRPr lang="de-DE" sz="1200" dirty="0">
                        <a:solidFill>
                          <a:schemeClr val="tx1"/>
                        </a:solidFill>
                      </a:endParaRPr>
                    </a:p>
                  </a:txBody>
                  <a:tcPr marL="90000" marR="90000" marT="61200" marB="61200" anchor="ct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a:ln>
                            <a:noFill/>
                          </a:ln>
                          <a:solidFill>
                            <a:schemeClr val="tx1"/>
                          </a:solidFill>
                          <a:effectLst/>
                        </a:rPr>
                        <a:t>Eurex Options </a:t>
                      </a:r>
                      <a:r>
                        <a:rPr kumimoji="0" lang="de-DE" sz="1200" b="1" u="none" strike="noStrike" cap="none" normalizeH="0" baseline="0" dirty="0" err="1">
                          <a:ln>
                            <a:noFill/>
                          </a:ln>
                          <a:solidFill>
                            <a:schemeClr val="tx1"/>
                          </a:solidFill>
                          <a:effectLst/>
                        </a:rPr>
                        <a:t>Contract</a:t>
                      </a:r>
                      <a:r>
                        <a:rPr kumimoji="0" lang="de-DE" sz="1200" b="1" u="none" strike="noStrike" cap="none" normalizeH="0" baseline="0" dirty="0">
                          <a:ln>
                            <a:noFill/>
                          </a:ln>
                          <a:solidFill>
                            <a:schemeClr val="tx1"/>
                          </a:solidFill>
                          <a:effectLst/>
                        </a:rPr>
                        <a:t> Codes</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extLst>
                  <a:ext uri="{0D108BD9-81ED-4DB2-BD59-A6C34878D82A}">
                    <a16:rowId xmlns:a16="http://schemas.microsoft.com/office/drawing/2014/main" val="3378295037"/>
                  </a:ext>
                </a:extLst>
              </a:tr>
              <a:tr h="302117">
                <a:tc gridSpan="4">
                  <a:txBody>
                    <a:bodyPr/>
                    <a:lstStyle/>
                    <a:p>
                      <a:r>
                        <a:rPr lang="de-DE" sz="1200" b="0" dirty="0">
                          <a:solidFill>
                            <a:schemeClr val="bg1"/>
                          </a:solidFill>
                        </a:rPr>
                        <a:t>Blue Chip Index Derivatives</a:t>
                      </a:r>
                    </a:p>
                  </a:txBody>
                  <a:tcPr marL="90000" marR="90000" marT="61200" marB="61200" anchor="ctr">
                    <a:solidFill>
                      <a:schemeClr val="tx1"/>
                    </a:solidFill>
                  </a:tcPr>
                </a:tc>
                <a:tc hMerge="1">
                  <a:txBody>
                    <a:bodyPr/>
                    <a:lstStyle/>
                    <a:p>
                      <a:endParaRPr lang="de-DE" sz="1000" dirty="0"/>
                    </a:p>
                  </a:txBody>
                  <a:tcPr/>
                </a:tc>
                <a:tc hMerge="1">
                  <a:txBody>
                    <a:bodyPr/>
                    <a:lstStyle/>
                    <a:p>
                      <a:endParaRPr lang="en-US"/>
                    </a:p>
                  </a:txBody>
                  <a:tcPr/>
                </a:tc>
                <a:tc hMerge="1">
                  <a:txBody>
                    <a:bodyPr/>
                    <a:lstStyle/>
                    <a:p>
                      <a:endParaRPr lang="de-DE" sz="1000" dirty="0"/>
                    </a:p>
                  </a:txBody>
                  <a:tcPr/>
                </a:tc>
                <a:extLst>
                  <a:ext uri="{0D108BD9-81ED-4DB2-BD59-A6C34878D82A}">
                    <a16:rowId xmlns:a16="http://schemas.microsoft.com/office/drawing/2014/main" val="2794041483"/>
                  </a:ext>
                </a:extLst>
              </a:tr>
              <a:tr h="299438">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pPr>
                      <a:r>
                        <a:rPr kumimoji="0" lang="en-US" sz="1200" b="0" i="0" u="none" strike="noStrike" cap="none" normalizeH="0" baseline="0" dirty="0">
                          <a:ln>
                            <a:noFill/>
                          </a:ln>
                          <a:solidFill>
                            <a:srgbClr val="1C1854"/>
                          </a:solidFill>
                          <a:effectLst/>
                          <a:latin typeface="Arial" charset="0"/>
                        </a:rPr>
                        <a:t>EURO STOXX 50</a:t>
                      </a:r>
                      <a:r>
                        <a:rPr lang="en-GB" b="0" dirty="0">
                          <a:latin typeface="Calibri" panose="020F0502020204030204" pitchFamily="34" charset="0"/>
                        </a:rPr>
                        <a:t>® </a:t>
                      </a:r>
                      <a:r>
                        <a:rPr kumimoji="0" lang="en-GB" sz="1200" b="0" i="0" u="none" strike="noStrike" kern="1200" cap="none" normalizeH="0" baseline="0" dirty="0">
                          <a:ln>
                            <a:noFill/>
                          </a:ln>
                          <a:solidFill>
                            <a:srgbClr val="1C1854"/>
                          </a:solidFill>
                          <a:effectLst/>
                          <a:latin typeface="Arial" charset="0"/>
                          <a:ea typeface="+mn-ea"/>
                          <a:cs typeface="+mn-cs"/>
                        </a:rPr>
                        <a:t>Index</a:t>
                      </a:r>
                      <a:endParaRPr kumimoji="0" lang="en-US" sz="12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750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0" i="0" u="none" strike="noStrike" kern="1200" cap="none" normalizeH="0" baseline="0" dirty="0">
                          <a:ln>
                            <a:noFill/>
                          </a:ln>
                          <a:solidFill>
                            <a:srgbClr val="1C1854"/>
                          </a:solidFill>
                          <a:effectLst/>
                          <a:latin typeface="Arial" charset="0"/>
                          <a:ea typeface="+mn-ea"/>
                          <a:cs typeface="+mn-cs"/>
                        </a:rPr>
                        <a:t>FESX</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0" i="0" u="none" strike="noStrike" kern="1200" cap="none" normalizeH="0" baseline="0" dirty="0">
                          <a:ln>
                            <a:noFill/>
                          </a:ln>
                          <a:solidFill>
                            <a:srgbClr val="1C1854"/>
                          </a:solidFill>
                          <a:effectLst/>
                          <a:latin typeface="Arial" charset="0"/>
                          <a:ea typeface="+mn-ea"/>
                          <a:cs typeface="+mn-cs"/>
                        </a:rPr>
                        <a:t>OESX</a:t>
                      </a:r>
                    </a:p>
                  </a:txBody>
                  <a:tcPr marL="90000" marR="90000" marT="61200" marB="61200" anchor="ctr" horzOverflow="overflow"/>
                </a:tc>
                <a:extLst>
                  <a:ext uri="{0D108BD9-81ED-4DB2-BD59-A6C34878D82A}">
                    <a16:rowId xmlns:a16="http://schemas.microsoft.com/office/drawing/2014/main" val="643551148"/>
                  </a:ext>
                </a:extLst>
              </a:tr>
              <a:tr h="299438">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200" b="0" i="0" u="none" strike="noStrike" cap="none" normalizeH="0" baseline="0" dirty="0">
                          <a:ln>
                            <a:noFill/>
                          </a:ln>
                          <a:solidFill>
                            <a:srgbClr val="1C1854"/>
                          </a:solidFill>
                          <a:effectLst/>
                          <a:latin typeface="Arial" charset="0"/>
                        </a:rPr>
                        <a:t>EURO STOXX 50</a:t>
                      </a:r>
                      <a:r>
                        <a:rPr lang="en-GB" b="0" dirty="0">
                          <a:latin typeface="Calibri" panose="020F0502020204030204" pitchFamily="34" charset="0"/>
                        </a:rPr>
                        <a:t>® </a:t>
                      </a:r>
                      <a:r>
                        <a:rPr kumimoji="0" lang="en-GB" sz="1200" b="0" i="0" u="none" strike="noStrike" kern="1200" cap="none" normalizeH="0" baseline="0" dirty="0">
                          <a:ln>
                            <a:noFill/>
                          </a:ln>
                          <a:solidFill>
                            <a:srgbClr val="1C1854"/>
                          </a:solidFill>
                          <a:effectLst/>
                          <a:latin typeface="Arial" charset="0"/>
                          <a:ea typeface="+mn-ea"/>
                          <a:cs typeface="+mn-cs"/>
                        </a:rPr>
                        <a:t>Index </a:t>
                      </a:r>
                      <a:r>
                        <a:rPr kumimoji="0" lang="en-GB" sz="1200" b="0" i="0" u="none" strike="noStrike" kern="1200" cap="none" normalizeH="0" baseline="0" dirty="0" err="1">
                          <a:ln>
                            <a:noFill/>
                          </a:ln>
                          <a:solidFill>
                            <a:srgbClr val="1C1854"/>
                          </a:solidFill>
                          <a:effectLst/>
                          <a:latin typeface="Arial" charset="0"/>
                          <a:ea typeface="+mn-ea"/>
                          <a:cs typeface="+mn-cs"/>
                        </a:rPr>
                        <a:t>Quanto</a:t>
                      </a:r>
                      <a:endParaRPr kumimoji="0" lang="en-US" sz="12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500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0" i="0" u="none" strike="noStrike" cap="none" normalizeH="0" baseline="0" dirty="0">
                          <a:ln>
                            <a:noFill/>
                          </a:ln>
                          <a:solidFill>
                            <a:srgbClr val="1C1854"/>
                          </a:solidFill>
                          <a:effectLst/>
                          <a:latin typeface="Arial" charset="0"/>
                        </a:rPr>
                        <a:t>FESQ</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de-DE" sz="12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extLst>
                  <a:ext uri="{0D108BD9-81ED-4DB2-BD59-A6C34878D82A}">
                    <a16:rowId xmlns:a16="http://schemas.microsoft.com/office/drawing/2014/main" val="3944865922"/>
                  </a:ext>
                </a:extLst>
              </a:tr>
              <a:tr h="299438">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200" b="0" i="0" u="none" strike="noStrike" cap="none" normalizeH="0" baseline="0" dirty="0">
                          <a:ln>
                            <a:noFill/>
                          </a:ln>
                          <a:solidFill>
                            <a:srgbClr val="1C1854"/>
                          </a:solidFill>
                          <a:effectLst/>
                          <a:latin typeface="Arial" charset="0"/>
                        </a:rPr>
                        <a:t>EURO STOXX 50</a:t>
                      </a:r>
                      <a:r>
                        <a:rPr lang="en-GB" b="0" dirty="0">
                          <a:latin typeface="Calibri" panose="020F0502020204030204" pitchFamily="34" charset="0"/>
                        </a:rPr>
                        <a:t>® </a:t>
                      </a:r>
                      <a:r>
                        <a:rPr kumimoji="0" lang="en-GB" sz="1200" b="0" i="0" u="none" strike="noStrike" kern="1200" cap="none" normalizeH="0" baseline="0" dirty="0">
                          <a:ln>
                            <a:noFill/>
                          </a:ln>
                          <a:solidFill>
                            <a:srgbClr val="1C1854"/>
                          </a:solidFill>
                          <a:effectLst/>
                          <a:latin typeface="Arial" charset="0"/>
                          <a:ea typeface="+mn-ea"/>
                          <a:cs typeface="+mn-cs"/>
                        </a:rPr>
                        <a:t>ex Financials Index</a:t>
                      </a:r>
                      <a:endParaRPr kumimoji="0" lang="en-US" sz="12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500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0" i="0" u="none" strike="noStrike" cap="none" normalizeH="0" baseline="0" dirty="0">
                          <a:ln>
                            <a:noFill/>
                          </a:ln>
                          <a:solidFill>
                            <a:srgbClr val="1C1854"/>
                          </a:solidFill>
                          <a:effectLst/>
                          <a:latin typeface="Arial" charset="0"/>
                        </a:rPr>
                        <a:t>FEXF</a:t>
                      </a:r>
                    </a:p>
                  </a:txBody>
                  <a:tcPr marL="90000" marR="90000" marT="61200" marB="61200" anchor="ctr" horzOverflow="overflow"/>
                </a:tc>
                <a:tc>
                  <a:txBody>
                    <a:bodyPr/>
                    <a:lstStyle/>
                    <a:p>
                      <a:pPr marL="0" marR="0" lvl="0" indent="0" algn="ctr" defTabSz="249238" rtl="0" eaLnBrk="1" fontAlgn="base" latinLnBrk="0" hangingPunct="1">
                        <a:lnSpc>
                          <a:spcPct val="100000"/>
                        </a:lnSpc>
                        <a:spcBef>
                          <a:spcPct val="0"/>
                        </a:spcBef>
                        <a:spcAft>
                          <a:spcPct val="0"/>
                        </a:spcAft>
                        <a:buClr>
                          <a:schemeClr val="tx2"/>
                        </a:buClr>
                        <a:buSzTx/>
                        <a:buFontTx/>
                        <a:buNone/>
                        <a:tabLst/>
                        <a:defRPr/>
                      </a:pPr>
                      <a:r>
                        <a:rPr kumimoji="0" lang="de-DE" sz="1200" b="0" i="0" u="none" strike="noStrike" kern="1200" cap="none" normalizeH="0" baseline="0" dirty="0">
                          <a:ln>
                            <a:noFill/>
                          </a:ln>
                          <a:solidFill>
                            <a:srgbClr val="1C1854"/>
                          </a:solidFill>
                          <a:effectLst/>
                          <a:latin typeface="Arial" charset="0"/>
                          <a:ea typeface="+mn-ea"/>
                          <a:cs typeface="+mn-cs"/>
                        </a:rPr>
                        <a:t>OEXF</a:t>
                      </a:r>
                    </a:p>
                  </a:txBody>
                  <a:tcPr marL="90000" marR="90000" marT="61200" marB="61200" anchor="ctr" horzOverflow="overflow"/>
                </a:tc>
                <a:extLst>
                  <a:ext uri="{0D108BD9-81ED-4DB2-BD59-A6C34878D82A}">
                    <a16:rowId xmlns:a16="http://schemas.microsoft.com/office/drawing/2014/main" val="925022502"/>
                  </a:ext>
                </a:extLst>
              </a:tr>
              <a:tr h="299438">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1C1854"/>
                          </a:solidFill>
                          <a:effectLst/>
                          <a:latin typeface="Arial" charset="0"/>
                        </a:rPr>
                        <a:t>STOXX</a:t>
                      </a:r>
                      <a:r>
                        <a:rPr lang="en-GB" b="0" dirty="0">
                          <a:latin typeface="Calibri" panose="020F0502020204030204" pitchFamily="34" charset="0"/>
                        </a:rPr>
                        <a:t>® </a:t>
                      </a:r>
                      <a:r>
                        <a:rPr kumimoji="0" lang="en-GB" sz="1200" b="0" i="0" u="none" strike="noStrike" kern="1200" cap="none" normalizeH="0" baseline="0" dirty="0">
                          <a:ln>
                            <a:noFill/>
                          </a:ln>
                          <a:solidFill>
                            <a:srgbClr val="1C1854"/>
                          </a:solidFill>
                          <a:effectLst/>
                          <a:latin typeface="Arial" charset="0"/>
                          <a:ea typeface="+mn-ea"/>
                          <a:cs typeface="+mn-cs"/>
                        </a:rPr>
                        <a:t>Europe 50 Index</a:t>
                      </a:r>
                      <a:endParaRPr kumimoji="0" lang="de-DE" sz="1200" b="0" i="0" u="none" strike="noStrike" cap="none" normalizeH="0" baseline="0" dirty="0">
                        <a:ln>
                          <a:noFill/>
                        </a:ln>
                        <a:solidFill>
                          <a:srgbClr val="1C1854"/>
                        </a:solidFill>
                        <a:effectLst/>
                        <a:latin typeface="Arial" charset="0"/>
                      </a:endParaRP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700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0" i="0" u="none" strike="noStrike" cap="none" normalizeH="0" baseline="0" dirty="0">
                          <a:ln>
                            <a:noFill/>
                          </a:ln>
                          <a:solidFill>
                            <a:srgbClr val="1C1854"/>
                          </a:solidFill>
                          <a:effectLst/>
                          <a:latin typeface="Arial" charset="0"/>
                        </a:rPr>
                        <a:t>FSTX</a:t>
                      </a:r>
                    </a:p>
                  </a:txBody>
                  <a:tcPr marL="90000" marR="90000" marT="61200" marB="61200" anchor="ctr" horzOverflow="overflow"/>
                </a:tc>
                <a:tc>
                  <a:txBody>
                    <a:bodyPr/>
                    <a:lstStyle/>
                    <a:p>
                      <a:pPr marL="0" marR="0" lvl="0" indent="0" algn="ctr" defTabSz="249238" rtl="0" eaLnBrk="1" fontAlgn="base" latinLnBrk="0" hangingPunct="1">
                        <a:lnSpc>
                          <a:spcPct val="100000"/>
                        </a:lnSpc>
                        <a:spcBef>
                          <a:spcPct val="0"/>
                        </a:spcBef>
                        <a:spcAft>
                          <a:spcPct val="0"/>
                        </a:spcAft>
                        <a:buClr>
                          <a:schemeClr val="tx2"/>
                        </a:buClr>
                        <a:buSzTx/>
                        <a:buFontTx/>
                        <a:buNone/>
                        <a:tabLst/>
                      </a:pPr>
                      <a:r>
                        <a:rPr kumimoji="0" lang="en-US" sz="1200" b="0" i="0" u="none" strike="noStrike" cap="none" normalizeH="0" baseline="0" dirty="0">
                          <a:ln>
                            <a:noFill/>
                          </a:ln>
                          <a:solidFill>
                            <a:srgbClr val="1C1854"/>
                          </a:solidFill>
                          <a:effectLst/>
                          <a:latin typeface="Arial" charset="0"/>
                        </a:rPr>
                        <a:t>OSTX</a:t>
                      </a:r>
                    </a:p>
                  </a:txBody>
                  <a:tcPr marL="90000" marR="90000" marT="61200" marB="61200" anchor="ctr" horzOverflow="overflow"/>
                </a:tc>
                <a:extLst>
                  <a:ext uri="{0D108BD9-81ED-4DB2-BD59-A6C34878D82A}">
                    <a16:rowId xmlns:a16="http://schemas.microsoft.com/office/drawing/2014/main" val="1583945350"/>
                  </a:ext>
                </a:extLst>
              </a:tr>
              <a:tr h="299438">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1C1854"/>
                          </a:solidFill>
                          <a:effectLst/>
                          <a:latin typeface="Arial" charset="0"/>
                        </a:rPr>
                        <a:t>EURO STOXX 50</a:t>
                      </a:r>
                      <a:r>
                        <a:rPr lang="en-GB" b="0" dirty="0">
                          <a:latin typeface="Calibri" panose="020F0502020204030204" pitchFamily="34" charset="0"/>
                        </a:rPr>
                        <a:t>® </a:t>
                      </a:r>
                      <a:r>
                        <a:rPr kumimoji="0" lang="en-GB" sz="1200" b="0" i="0" u="none" strike="noStrike" kern="1200" cap="none" normalizeH="0" baseline="0" dirty="0">
                          <a:ln>
                            <a:noFill/>
                          </a:ln>
                          <a:solidFill>
                            <a:srgbClr val="1C1854"/>
                          </a:solidFill>
                          <a:effectLst/>
                          <a:latin typeface="Arial" charset="0"/>
                          <a:ea typeface="+mn-ea"/>
                          <a:cs typeface="+mn-cs"/>
                        </a:rPr>
                        <a:t>Index Total Return</a:t>
                      </a:r>
                      <a:endParaRPr kumimoji="0" lang="en-US" sz="12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0" i="0" u="none" strike="noStrike" cap="none" normalizeH="0" baseline="0" dirty="0">
                          <a:ln>
                            <a:noFill/>
                          </a:ln>
                          <a:solidFill>
                            <a:srgbClr val="1C1854"/>
                          </a:solidFill>
                          <a:effectLst/>
                          <a:latin typeface="Arial" charset="0"/>
                        </a:rPr>
                        <a:t>TESX</a:t>
                      </a:r>
                    </a:p>
                  </a:txBody>
                  <a:tcPr marL="90000" marR="90000" marT="61200" marB="61200" anchor="ctr" horzOverflow="overflow"/>
                </a:tc>
                <a:tc>
                  <a:txBody>
                    <a:bodyPr/>
                    <a:lstStyle/>
                    <a:p>
                      <a:pPr marL="0" marR="0" lvl="0" indent="0" algn="ctr" defTabSz="249238" rtl="0" eaLnBrk="1" fontAlgn="base" latinLnBrk="0" hangingPunct="1">
                        <a:lnSpc>
                          <a:spcPct val="100000"/>
                        </a:lnSpc>
                        <a:spcBef>
                          <a:spcPct val="0"/>
                        </a:spcBef>
                        <a:spcAft>
                          <a:spcPct val="0"/>
                        </a:spcAft>
                        <a:buClr>
                          <a:schemeClr val="tx2"/>
                        </a:buClr>
                        <a:buSzTx/>
                        <a:buFontTx/>
                        <a:buNone/>
                        <a:tabLst/>
                      </a:pPr>
                      <a:endParaRPr kumimoji="0" lang="en-US" sz="1200" b="0"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1450248620"/>
                  </a:ext>
                </a:extLst>
              </a:tr>
              <a:tr h="299438">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1C1854"/>
                          </a:solidFill>
                          <a:effectLst/>
                          <a:latin typeface="Arial" charset="0"/>
                        </a:rPr>
                        <a:t>EURO STOXX 50</a:t>
                      </a:r>
                      <a:r>
                        <a:rPr lang="en-GB" b="0" dirty="0">
                          <a:latin typeface="Calibri" panose="020F0502020204030204" pitchFamily="34" charset="0"/>
                        </a:rPr>
                        <a:t>® </a:t>
                      </a:r>
                      <a:r>
                        <a:rPr kumimoji="0" lang="en-GB" sz="1200" b="0" i="0" u="none" strike="noStrike" kern="1200" cap="none" normalizeH="0" baseline="0" dirty="0">
                          <a:ln>
                            <a:noFill/>
                          </a:ln>
                          <a:solidFill>
                            <a:srgbClr val="1C1854"/>
                          </a:solidFill>
                          <a:effectLst/>
                          <a:latin typeface="Arial" charset="0"/>
                          <a:ea typeface="+mn-ea"/>
                          <a:cs typeface="+mn-cs"/>
                        </a:rPr>
                        <a:t>Weekly Options</a:t>
                      </a:r>
                      <a:endParaRPr kumimoji="0" lang="en-US" sz="12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249238" rtl="0" eaLnBrk="1" fontAlgn="base" latinLnBrk="0" hangingPunct="1">
                        <a:lnSpc>
                          <a:spcPct val="100000"/>
                        </a:lnSpc>
                        <a:spcBef>
                          <a:spcPct val="0"/>
                        </a:spcBef>
                        <a:spcAft>
                          <a:spcPct val="0"/>
                        </a:spcAft>
                        <a:buClr>
                          <a:schemeClr val="tx2"/>
                        </a:buClr>
                        <a:buSzTx/>
                        <a:buFontTx/>
                        <a:buNone/>
                        <a:tabLst/>
                        <a:defRPr/>
                      </a:pPr>
                      <a:r>
                        <a:rPr kumimoji="0" lang="en-US" sz="1200" b="0" i="0" u="none" strike="noStrike" cap="none" normalizeH="0" baseline="0" dirty="0">
                          <a:ln>
                            <a:noFill/>
                          </a:ln>
                          <a:solidFill>
                            <a:srgbClr val="1C1854"/>
                          </a:solidFill>
                          <a:effectLst/>
                          <a:latin typeface="Arial" charset="0"/>
                        </a:rPr>
                        <a:t>OES 1,2,4</a:t>
                      </a:r>
                    </a:p>
                  </a:txBody>
                  <a:tcPr marL="90000" marR="90000" marT="61200" marB="61200" anchor="ctr" horzOverflow="overflow"/>
                </a:tc>
                <a:extLst>
                  <a:ext uri="{0D108BD9-81ED-4DB2-BD59-A6C34878D82A}">
                    <a16:rowId xmlns:a16="http://schemas.microsoft.com/office/drawing/2014/main" val="637584926"/>
                  </a:ext>
                </a:extLst>
              </a:tr>
              <a:tr h="299438">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a:ln>
                            <a:noFill/>
                          </a:ln>
                          <a:solidFill>
                            <a:srgbClr val="1C1854"/>
                          </a:solidFill>
                          <a:effectLst/>
                          <a:latin typeface="Arial" charset="0"/>
                        </a:rPr>
                        <a:t>EURO STOXX 50</a:t>
                      </a:r>
                      <a:r>
                        <a:rPr lang="en-GB" b="0" dirty="0">
                          <a:latin typeface="Calibri" panose="020F0502020204030204" pitchFamily="34" charset="0"/>
                        </a:rPr>
                        <a:t>® </a:t>
                      </a:r>
                      <a:r>
                        <a:rPr kumimoji="0" lang="en-GB" sz="1200" b="0" i="0" u="none" strike="noStrike" kern="1200" cap="none" normalizeH="0" baseline="0" dirty="0">
                          <a:ln>
                            <a:noFill/>
                          </a:ln>
                          <a:solidFill>
                            <a:srgbClr val="1C1854"/>
                          </a:solidFill>
                          <a:effectLst/>
                          <a:latin typeface="Arial" charset="0"/>
                          <a:ea typeface="+mn-ea"/>
                          <a:cs typeface="+mn-cs"/>
                        </a:rPr>
                        <a:t>Index</a:t>
                      </a:r>
                      <a:r>
                        <a:rPr kumimoji="0" lang="en-US" sz="1200" b="0" i="0" u="none" strike="noStrike" kern="1200" cap="none" normalizeH="0" baseline="0" dirty="0">
                          <a:ln>
                            <a:noFill/>
                          </a:ln>
                          <a:solidFill>
                            <a:srgbClr val="1C1854"/>
                          </a:solidFill>
                          <a:effectLst/>
                          <a:latin typeface="Arial" charset="0"/>
                          <a:ea typeface="+mn-ea"/>
                          <a:cs typeface="+mn-cs"/>
                        </a:rPr>
                        <a:t> Options (OESX- </a:t>
                      </a:r>
                      <a:r>
                        <a:rPr kumimoji="0" lang="en-US" sz="1200" b="0" i="0" u="none" strike="noStrike" kern="1200" cap="none" normalizeH="0" baseline="0" dirty="0" err="1">
                          <a:ln>
                            <a:noFill/>
                          </a:ln>
                          <a:solidFill>
                            <a:srgbClr val="1C1854"/>
                          </a:solidFill>
                          <a:effectLst/>
                          <a:latin typeface="Arial" charset="0"/>
                          <a:ea typeface="+mn-ea"/>
                          <a:cs typeface="+mn-cs"/>
                        </a:rPr>
                        <a:t>MEEx</a:t>
                      </a:r>
                      <a:r>
                        <a:rPr kumimoji="0" lang="en-US" sz="1200" b="0" i="0" u="none" strike="noStrike" kern="1200" cap="none" normalizeH="0" baseline="0" dirty="0">
                          <a:ln>
                            <a:noFill/>
                          </a:ln>
                          <a:solidFill>
                            <a:srgbClr val="1C1854"/>
                          </a:solidFill>
                          <a:effectLst/>
                          <a:latin typeface="Arial" charset="0"/>
                          <a:ea typeface="+mn-ea"/>
                          <a:cs typeface="+mn-cs"/>
                        </a:rPr>
                        <a:t>)</a:t>
                      </a: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249238" rtl="0" eaLnBrk="1" fontAlgn="base" latinLnBrk="0" hangingPunct="1">
                        <a:lnSpc>
                          <a:spcPct val="100000"/>
                        </a:lnSpc>
                        <a:spcBef>
                          <a:spcPct val="0"/>
                        </a:spcBef>
                        <a:spcAft>
                          <a:spcPct val="0"/>
                        </a:spcAft>
                        <a:buClr>
                          <a:schemeClr val="tx2"/>
                        </a:buClr>
                        <a:buSzTx/>
                        <a:buFontTx/>
                        <a:buNone/>
                        <a:tabLst/>
                        <a:defRPr/>
                      </a:pPr>
                      <a:r>
                        <a:rPr kumimoji="0" lang="en-US" sz="1200" b="0" i="0" u="none" strike="noStrike" cap="none" normalizeH="0" baseline="0" dirty="0">
                          <a:ln>
                            <a:noFill/>
                          </a:ln>
                          <a:solidFill>
                            <a:srgbClr val="1C1854"/>
                          </a:solidFill>
                          <a:effectLst/>
                          <a:latin typeface="Arial" charset="0"/>
                        </a:rPr>
                        <a:t>OMSX</a:t>
                      </a:r>
                    </a:p>
                  </a:txBody>
                  <a:tcPr marL="90000" marR="90000" marT="61200" marB="61200" anchor="ctr" horzOverflow="overflow"/>
                </a:tc>
                <a:extLst>
                  <a:ext uri="{0D108BD9-81ED-4DB2-BD59-A6C34878D82A}">
                    <a16:rowId xmlns:a16="http://schemas.microsoft.com/office/drawing/2014/main" val="3930183389"/>
                  </a:ext>
                </a:extLst>
              </a:tr>
            </a:tbl>
          </a:graphicData>
        </a:graphic>
      </p:graphicFrame>
      <p:sp>
        <p:nvSpPr>
          <p:cNvPr id="18" name="Title 1">
            <a:extLst>
              <a:ext uri="{FF2B5EF4-FFF2-40B4-BE49-F238E27FC236}">
                <a16:creationId xmlns:a16="http://schemas.microsoft.com/office/drawing/2014/main" id="{3ECD3DE6-3B45-4757-B087-FF6462B43F1F}"/>
              </a:ext>
            </a:extLst>
          </p:cNvPr>
          <p:cNvSpPr>
            <a:spLocks noGrp="1"/>
          </p:cNvSpPr>
          <p:nvPr>
            <p:ph type="title"/>
          </p:nvPr>
        </p:nvSpPr>
        <p:spPr>
          <a:xfrm>
            <a:off x="587375" y="368300"/>
            <a:ext cx="11017250" cy="468313"/>
          </a:xfrm>
        </p:spPr>
        <p:txBody>
          <a:bodyPr/>
          <a:lstStyle/>
          <a:p>
            <a:r>
              <a:rPr lang="en-GB" dirty="0"/>
              <a:t>STOXX</a:t>
            </a:r>
            <a:r>
              <a:rPr lang="en-GB" dirty="0">
                <a:latin typeface="Calibri" panose="020F0502020204030204" pitchFamily="34" charset="0"/>
              </a:rPr>
              <a:t>®</a:t>
            </a:r>
            <a:r>
              <a:rPr lang="en-GB" dirty="0"/>
              <a:t> offering on Eurex Exchange (1/6)</a:t>
            </a:r>
          </a:p>
        </p:txBody>
      </p:sp>
    </p:spTree>
    <p:extLst>
      <p:ext uri="{BB962C8B-B14F-4D97-AF65-F5344CB8AC3E}">
        <p14:creationId xmlns:p14="http://schemas.microsoft.com/office/powerpoint/2010/main" val="3705546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DB078959-F13F-4C3B-B58F-6F565A98CFC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62" name="think-cell Slide" r:id="rId6" imgW="286" imgH="286" progId="TCLayout.ActiveDocument.1">
                  <p:embed/>
                </p:oleObj>
              </mc:Choice>
              <mc:Fallback>
                <p:oleObj name="think-cell Slide" r:id="rId6" imgW="286" imgH="286" progId="TCLayout.ActiveDocument.1">
                  <p:embed/>
                  <p:pic>
                    <p:nvPicPr>
                      <p:cNvPr id="5" name="Object 4" hidden="1">
                        <a:extLst>
                          <a:ext uri="{FF2B5EF4-FFF2-40B4-BE49-F238E27FC236}">
                            <a16:creationId xmlns:a16="http://schemas.microsoft.com/office/drawing/2014/main" id="{DB078959-F13F-4C3B-B58F-6F565A98CFCF}"/>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7008A67-59FA-4FD7-8856-9E476F0876F4}"/>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4300" b="1" dirty="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744E84FB-E5CB-4A66-B22E-8709D8748D1B}"/>
              </a:ext>
            </a:extLst>
          </p:cNvPr>
          <p:cNvSpPr>
            <a:spLocks noGrp="1"/>
          </p:cNvSpPr>
          <p:nvPr>
            <p:ph type="ctrTitle"/>
          </p:nvPr>
        </p:nvSpPr>
        <p:spPr bwMode="black"/>
        <p:txBody>
          <a:bodyPr/>
          <a:lstStyle/>
          <a:p>
            <a:r>
              <a:rPr lang="en-US" dirty="0"/>
              <a:t>Thank you!</a:t>
            </a:r>
          </a:p>
        </p:txBody>
      </p:sp>
      <p:sp>
        <p:nvSpPr>
          <p:cNvPr id="3" name="Untertitel 2">
            <a:extLst>
              <a:ext uri="{FF2B5EF4-FFF2-40B4-BE49-F238E27FC236}">
                <a16:creationId xmlns:a16="http://schemas.microsoft.com/office/drawing/2014/main" id="{47EEB52E-91D7-4622-8F9A-057A510A7141}"/>
              </a:ext>
            </a:extLst>
          </p:cNvPr>
          <p:cNvSpPr>
            <a:spLocks noGrp="1"/>
          </p:cNvSpPr>
          <p:nvPr>
            <p:ph type="subTitle" idx="1"/>
          </p:nvPr>
        </p:nvSpPr>
        <p:spPr bwMode="black"/>
        <p:txBody>
          <a:bodyPr/>
          <a:lstStyle/>
          <a:p>
            <a:pPr marL="0" lvl="1" algn="l">
              <a:tabLst>
                <a:tab pos="357188" algn="l"/>
              </a:tabLst>
            </a:pPr>
            <a:r>
              <a:rPr lang="en-US" sz="1200" b="1" dirty="0">
                <a:solidFill>
                  <a:schemeClr val="bg1"/>
                </a:solidFill>
              </a:rPr>
              <a:t>Murat Baygeldi</a:t>
            </a:r>
          </a:p>
          <a:p>
            <a:pPr marL="0" lvl="2" algn="l">
              <a:tabLst>
                <a:tab pos="357188" algn="l"/>
              </a:tabLst>
            </a:pPr>
            <a:r>
              <a:rPr lang="en-US" sz="1200" dirty="0">
                <a:solidFill>
                  <a:schemeClr val="bg1"/>
                </a:solidFill>
              </a:rPr>
              <a:t>Sales United Kingdom</a:t>
            </a:r>
          </a:p>
          <a:p>
            <a:pPr>
              <a:tabLst>
                <a:tab pos="357188" algn="l"/>
              </a:tabLst>
            </a:pPr>
            <a:endParaRPr lang="en-US" sz="1200" dirty="0"/>
          </a:p>
          <a:p>
            <a:pPr>
              <a:tabLst>
                <a:tab pos="357188" algn="l"/>
              </a:tabLst>
            </a:pPr>
            <a:r>
              <a:rPr lang="en-US" sz="1200" dirty="0"/>
              <a:t>Tel:	</a:t>
            </a:r>
            <a:r>
              <a:rPr lang="en-GB" sz="1200" dirty="0"/>
              <a:t>+44 (0) 207 8 62-72 30</a:t>
            </a:r>
          </a:p>
          <a:p>
            <a:r>
              <a:rPr lang="en-GB" sz="1200" dirty="0"/>
              <a:t>murat.baygeldi@eurex.com</a:t>
            </a:r>
          </a:p>
          <a:p>
            <a:pPr>
              <a:lnSpc>
                <a:spcPct val="110000"/>
              </a:lnSpc>
            </a:pPr>
            <a:endParaRPr lang="en-US" dirty="0">
              <a:cs typeface="Arial"/>
            </a:endParaRPr>
          </a:p>
        </p:txBody>
      </p:sp>
    </p:spTree>
    <p:extLst>
      <p:ext uri="{BB962C8B-B14F-4D97-AF65-F5344CB8AC3E}">
        <p14:creationId xmlns:p14="http://schemas.microsoft.com/office/powerpoint/2010/main" val="33551022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9535A2C6-1CC6-42EA-94A7-2D4206D877E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986" name="think-cell Slide" r:id="rId5" imgW="286" imgH="286" progId="TCLayout.ActiveDocument.1">
                  <p:embed/>
                </p:oleObj>
              </mc:Choice>
              <mc:Fallback>
                <p:oleObj name="think-cell Slide" r:id="rId5" imgW="286" imgH="286" progId="TCLayout.ActiveDocument.1">
                  <p:embed/>
                  <p:pic>
                    <p:nvPicPr>
                      <p:cNvPr id="6" name="Object 5" hidden="1">
                        <a:extLst>
                          <a:ext uri="{FF2B5EF4-FFF2-40B4-BE49-F238E27FC236}">
                            <a16:creationId xmlns:a16="http://schemas.microsoft.com/office/drawing/2014/main" id="{9535A2C6-1CC6-42EA-94A7-2D4206D877E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A9BBB18-63FE-4343-A95D-BF68B20E62BE}"/>
              </a:ext>
            </a:extLst>
          </p:cNvPr>
          <p:cNvSpPr>
            <a:spLocks noGrp="1"/>
          </p:cNvSpPr>
          <p:nvPr>
            <p:ph type="title"/>
          </p:nvPr>
        </p:nvSpPr>
        <p:spPr/>
        <p:txBody>
          <a:bodyPr/>
          <a:lstStyle/>
          <a:p>
            <a:r>
              <a:rPr lang="en-US"/>
              <a:t>Disclaimer</a:t>
            </a:r>
          </a:p>
        </p:txBody>
      </p:sp>
      <p:sp>
        <p:nvSpPr>
          <p:cNvPr id="5" name="Textplatzhalter 4">
            <a:extLst>
              <a:ext uri="{FF2B5EF4-FFF2-40B4-BE49-F238E27FC236}">
                <a16:creationId xmlns:a16="http://schemas.microsoft.com/office/drawing/2014/main" id="{01F75CAE-C5F9-4D79-942A-E4B1BD2FEE9B}"/>
              </a:ext>
            </a:extLst>
          </p:cNvPr>
          <p:cNvSpPr>
            <a:spLocks noGrp="1"/>
          </p:cNvSpPr>
          <p:nvPr>
            <p:ph type="body" sz="quarter" idx="12"/>
          </p:nvPr>
        </p:nvSpPr>
        <p:spPr/>
        <p:txBody>
          <a:bodyPr/>
          <a:lstStyle/>
          <a:p>
            <a:r>
              <a:rPr lang="en-US"/>
              <a:t>© Eurex 2020</a:t>
            </a:r>
          </a:p>
          <a:p>
            <a:r>
              <a:rPr lang="en-US"/>
              <a:t>Deutsche Börse AG (DBAG), Clearstream Banking AG (Clearstream), Eurex Frankfurt AG, Eurex Clearing AG (Eurex Clearing) and Eurex Repo GmbH (Eurex Repo) are corporate entities and are registered under German law. Eurex Global Derivatives AG is a corporate entity and is registered under Swiss law. Clearstream Banking S.A. is a corporate entity and is registered under Luxembourg law. Deutsche Boerse Asia Holding Pte. Ltd., Eurex Clearing Asia Pte. Ltd. and Eurex Exchange Asia Pte. Ltd are corporate entities and are registered under Singapore law. Eurex Frankfurt AG (Eurex) is the administrating and operating institution of Eurex Deutschland. Eurex Deutschland is in the following referred to as the “Eurex Exchange”. </a:t>
            </a:r>
          </a:p>
          <a:p>
            <a:r>
              <a:rPr lang="en-US"/>
              <a:t>All intellectual property, proprietary and other rights and interests in this publication and the subject matter hereof (other than certain trademarks and service marks listed below) are owned by DBAG and its affiliates and subsidiaries including, without limitation, all patent, registered design, copyright, trademark and service mark rights. While reasonable care has been taken in the preparation of this publication to provide details that are accurate and not misleading at the time of publication DBAG, Clearstream, Eurex, Eurex Clearing, Eurex Repo as well as the Eurex Exchange and their respective servants and agents (a) do not make any representations or warranties regarding the information contained herein, whether express or implied, including without limitation any implied warranty of merchantability or fitness for a particular purpose or any warranty with respect to the accuracy, correctness, quality, completeness or timeliness of such information, and (b) shall not be responsible or liable for any third party’s use of any information contained herein under any circumstances, including, without limitation, in connection with actual trading or otherwise or for any errors or omissions contained in this publication. </a:t>
            </a:r>
          </a:p>
          <a:p>
            <a:r>
              <a:rPr lang="en-US"/>
              <a:t>This publication is published for information purposes only and shall not constitute investment advice respectively does not constitute an offer, solicitation or recommendation to acquire or dispose of any investment or to engage in any other transaction. This publication is not intended for solicitation purposes but only for use as general information. </a:t>
            </a:r>
            <a:br>
              <a:rPr lang="en-US"/>
            </a:br>
            <a:r>
              <a:rPr lang="en-US"/>
              <a:t>All descriptions, examples and calculations contained in this publication are for illustrative purposes only. </a:t>
            </a:r>
          </a:p>
          <a:p>
            <a:r>
              <a:rPr lang="en-US"/>
              <a:t>Eurex and Eurex Clearing offer services directly to members of the Eurex Exchange respectively to clearing members of Eurex Clearing. Those who desire to trade any products available on the Eurex market or who desire to offer and sell any such products to others or who desire to possess a clearing license of Eurex Clearing in order to participate in the clearing process provided by Eurex Clearing, should consider legal and regulatory requirements of those jurisdictions relevant to them, as well as the risks associated with such products, before doing so.</a:t>
            </a:r>
          </a:p>
          <a:p>
            <a:r>
              <a:rPr lang="en-US"/>
              <a:t>Only Eurex derivatives that are CFTC-approved may be traded via direct access in the United States or by United States persons.  A complete, up-to-date list of Eurex derivatives that are CFTC-approved is available at: http://www.eurexchange.com/exchange-en/products/eurex-derivatives-us.  In addition, Eurex representatives and participants may familiarise U.S. Qualified Institutional Buyers (QIBs) and broker-dealers with certain eligible Eurex</a:t>
            </a:r>
          </a:p>
          <a:p>
            <a:endParaRPr lang="en-US"/>
          </a:p>
          <a:p>
            <a:endParaRPr lang="en-US"/>
          </a:p>
          <a:p>
            <a:endParaRPr lang="en-US"/>
          </a:p>
          <a:p>
            <a:r>
              <a:rPr lang="en-US"/>
              <a:t>equity options and equity index options pursuant to the terms of the SEC’s July 1, 2013 Class No-Action Relief.  A complete, up-to-date list of Eurex options that are eligible under the SEC Class No-Action Relief is available at: http://www.eurexchange.com/exchange-en/products/eurex-derivatives-us/eurex-options-in-the-us-for-eligible-customers... Lastly, U.S. QIBs and broker-dealers trading on behalf of QIBs may trade certain single-security futures and narrow-based security index futures subject to terms and conditions of the SEC’s Exchange Act Release No. 60,194 (June 30, 2009), 74 Fed. Reg. 32,200 (July 7, 2009) and the CFTC’s Division of Clearing and Intermediary Oversight Advisory Concerning the Offer and Sale of Foreign Security Futures Products to Customers Located in the United States (June 8, 2010).</a:t>
            </a:r>
          </a:p>
          <a:p>
            <a:r>
              <a:rPr lang="en-US" b="1"/>
              <a:t>Trademarks and Service Marks</a:t>
            </a:r>
          </a:p>
          <a:p>
            <a:r>
              <a:rPr lang="en-US"/>
              <a:t>Buxl®, DAX®, DivDAX®, eb.rexx®, Eurex®, Eurex Repo®, Eurex Strategy WizardSM, Euro GC Pooling®, FDAX®, FWB®, GC Pooling®,,GCPI®, MDAX®, ODAX®, SDAX®, TecDAX®, USD GC Pooling®, VDAX®, VDAX-NEW® and Xetra® are registered trademarks of DBAG. All MSCI indexes are service marks and the exclusive property of MSCI Barra. ATX®, ATX® five, CECE® and RDX® are registered trademarks of Vienna Stock Exchange AG. IPD® UK Quarterly Indexes are registered trademarks of Investment Property Databank Ltd. IPD and have been licensed for the use by Eurex for derivatives. SLI®, SMI® and SMIM® are registered trademarks of SIX Swiss Exchange AG. The STOXX® indexes, the data included therein and the trademarks used in the index names are the intellectual property of STOXX Limited and/or its licensors Eurex derivatives based on the STOXX® indexes are in no way sponsored, endorsed, sold or promoted by STOXX and its licensors and neither STOXX nor its licensors shall have any liability with respect thereto. Bloomberg Commodity IndexSM and any related sub-indexes are service marks of Bloomberg L.P. PCS® and Property Claim Services® are registered trademarks of ISO Services, Inc. Korea Exchange, KRX, KOSPI and KOSPI 200 are registered trademarks of Korea Exchange Inc. BSE and SENSEX are trademarks/service marks of Bombay Stock Exchange (BSE) and all rights accruing from the same, statutory or otherwise, wholly vest with BSE. Any violation of the above would constitute an offence under the laws of India and international treaties governing the same. </a:t>
            </a:r>
            <a:br>
              <a:rPr lang="en-US"/>
            </a:br>
            <a:r>
              <a:rPr lang="en-US"/>
              <a:t>The names of other companies and third party products may be trademarks or service marks of their respective owners.</a:t>
            </a:r>
          </a:p>
          <a:p>
            <a:r>
              <a:rPr lang="en-US"/>
              <a:t>Eurex Deutschland qualifies as manufacturer of packaged retail and insurance-based investment products (PRIIPs) under Regulation (EU) No 1286/2014 on key information documents for packaged retail and insurance-based investment products (PRIIPs Regulation), and provides key information documents (KIDs) covering PRIIPs traded on Eurex Deutschland on its website under the following link: http://www.eurexchange.com/exchange-en/resources/regulations/eu-regulations/priips-kids.</a:t>
            </a:r>
          </a:p>
          <a:p>
            <a:r>
              <a:rPr lang="en-US"/>
              <a:t>In addition, according to Art. 14(1) PRIIPs Regulation the person advising on, or selling, a PRIIP shall provide the KID to retail investors free of charge.</a:t>
            </a:r>
          </a:p>
          <a:p>
            <a:endParaRPr lang="en-US"/>
          </a:p>
          <a:p>
            <a:endParaRPr lang="en-US"/>
          </a:p>
        </p:txBody>
      </p:sp>
      <p:sp>
        <p:nvSpPr>
          <p:cNvPr id="3" name="Date Placeholder 2">
            <a:extLst>
              <a:ext uri="{FF2B5EF4-FFF2-40B4-BE49-F238E27FC236}">
                <a16:creationId xmlns:a16="http://schemas.microsoft.com/office/drawing/2014/main" id="{C8277C98-1EA0-451A-92C5-4B13C9180BE9}"/>
              </a:ext>
            </a:extLst>
          </p:cNvPr>
          <p:cNvSpPr>
            <a:spLocks noGrp="1"/>
          </p:cNvSpPr>
          <p:nvPr>
            <p:ph type="dt" sz="half" idx="13"/>
          </p:nvPr>
        </p:nvSpPr>
        <p:spPr/>
        <p:txBody>
          <a:bodyPr/>
          <a:lstStyle/>
          <a:p>
            <a:fld id="{6CA01BB0-A1CA-428F-A49B-82336A6CEFF3}"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1C70AC5B-76DD-4C4A-9282-2388BDBC6D86}"/>
              </a:ext>
            </a:extLst>
          </p:cNvPr>
          <p:cNvSpPr>
            <a:spLocks noGrp="1"/>
          </p:cNvSpPr>
          <p:nvPr>
            <p:ph type="sldNum" sz="quarter" idx="14"/>
          </p:nvPr>
        </p:nvSpPr>
        <p:spPr/>
        <p:txBody>
          <a:bodyPr/>
          <a:lstStyle/>
          <a:p>
            <a:fld id="{62CB3E74-FC4B-418A-B5F6-72ED80208EB2}" type="slidenum">
              <a:rPr lang="en-US" noProof="0" smtClean="0"/>
              <a:pPr/>
              <a:t>41</a:t>
            </a:fld>
            <a:endParaRPr lang="en-US" noProof="0"/>
          </a:p>
        </p:txBody>
      </p:sp>
    </p:spTree>
    <p:extLst>
      <p:ext uri="{BB962C8B-B14F-4D97-AF65-F5344CB8AC3E}">
        <p14:creationId xmlns:p14="http://schemas.microsoft.com/office/powerpoint/2010/main" val="2362315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10">
            <a:extLst>
              <a:ext uri="{FF2B5EF4-FFF2-40B4-BE49-F238E27FC236}">
                <a16:creationId xmlns:a16="http://schemas.microsoft.com/office/drawing/2014/main" id="{89216F12-6E91-4A7A-8FB5-411605176AA7}"/>
              </a:ext>
            </a:extLst>
          </p:cNvPr>
          <p:cNvGraphicFramePr>
            <a:graphicFrameLocks/>
          </p:cNvGraphicFramePr>
          <p:nvPr>
            <p:extLst>
              <p:ext uri="{D42A27DB-BD31-4B8C-83A1-F6EECF244321}">
                <p14:modId xmlns:p14="http://schemas.microsoft.com/office/powerpoint/2010/main" val="1642253896"/>
              </p:ext>
            </p:extLst>
          </p:nvPr>
        </p:nvGraphicFramePr>
        <p:xfrm>
          <a:off x="587374" y="1706969"/>
          <a:ext cx="11017251" cy="4422367"/>
        </p:xfrm>
        <a:graphic>
          <a:graphicData uri="http://schemas.openxmlformats.org/drawingml/2006/table">
            <a:tbl>
              <a:tblPr firstRow="1">
                <a:tableStyleId>{30FC0DDD-37FB-4523-A006-01308BA8B187}</a:tableStyleId>
              </a:tblPr>
              <a:tblGrid>
                <a:gridCol w="3545043">
                  <a:extLst>
                    <a:ext uri="{9D8B030D-6E8A-4147-A177-3AD203B41FA5}">
                      <a16:colId xmlns:a16="http://schemas.microsoft.com/office/drawing/2014/main" val="215981780"/>
                    </a:ext>
                  </a:extLst>
                </a:gridCol>
                <a:gridCol w="1181474">
                  <a:extLst>
                    <a:ext uri="{9D8B030D-6E8A-4147-A177-3AD203B41FA5}">
                      <a16:colId xmlns:a16="http://schemas.microsoft.com/office/drawing/2014/main" val="4277949936"/>
                    </a:ext>
                  </a:extLst>
                </a:gridCol>
                <a:gridCol w="2554629">
                  <a:extLst>
                    <a:ext uri="{9D8B030D-6E8A-4147-A177-3AD203B41FA5}">
                      <a16:colId xmlns:a16="http://schemas.microsoft.com/office/drawing/2014/main" val="479739410"/>
                    </a:ext>
                  </a:extLst>
                </a:gridCol>
                <a:gridCol w="3736105">
                  <a:extLst>
                    <a:ext uri="{9D8B030D-6E8A-4147-A177-3AD203B41FA5}">
                      <a16:colId xmlns:a16="http://schemas.microsoft.com/office/drawing/2014/main" val="1570558885"/>
                    </a:ext>
                  </a:extLst>
                </a:gridCol>
              </a:tblGrid>
              <a:tr h="3179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err="1">
                          <a:ln>
                            <a:noFill/>
                          </a:ln>
                          <a:solidFill>
                            <a:schemeClr val="tx1"/>
                          </a:solidFill>
                          <a:effectLst/>
                        </a:rPr>
                        <a:t>Product</a:t>
                      </a:r>
                      <a:r>
                        <a:rPr kumimoji="0" lang="de-DE" sz="1200" b="1" u="none" strike="noStrike" cap="none" normalizeH="0" baseline="0" dirty="0">
                          <a:ln>
                            <a:noFill/>
                          </a:ln>
                          <a:solidFill>
                            <a:schemeClr val="tx1"/>
                          </a:solidFill>
                          <a:effectLst/>
                        </a:rPr>
                        <a:t> Name</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tc gridSpan="2">
                  <a:txBody>
                    <a:bodyPr/>
                    <a:lstStyle/>
                    <a:p>
                      <a:r>
                        <a:rPr lang="de-DE" sz="1200" dirty="0">
                          <a:solidFill>
                            <a:schemeClr val="tx1"/>
                          </a:solidFill>
                        </a:rPr>
                        <a:t>Eurex Futures </a:t>
                      </a:r>
                      <a:r>
                        <a:rPr lang="de-DE" sz="1200" dirty="0" err="1">
                          <a:solidFill>
                            <a:schemeClr val="tx1"/>
                          </a:solidFill>
                        </a:rPr>
                        <a:t>Contract</a:t>
                      </a:r>
                      <a:r>
                        <a:rPr lang="de-DE" sz="1200" dirty="0">
                          <a:solidFill>
                            <a:schemeClr val="tx1"/>
                          </a:solidFill>
                        </a:rPr>
                        <a:t> Codes</a:t>
                      </a:r>
                    </a:p>
                  </a:txBody>
                  <a:tcPr marL="90000" marR="90000" marT="61200" marB="61200" anchor="ctr"/>
                </a:tc>
                <a:tc hMerge="1">
                  <a:txBody>
                    <a:bodyPr/>
                    <a:lstStyle/>
                    <a:p>
                      <a:endParaRPr lang="de-DE" sz="1200" dirty="0">
                        <a:solidFill>
                          <a:schemeClr val="tx1"/>
                        </a:solidFill>
                      </a:endParaRPr>
                    </a:p>
                  </a:txBody>
                  <a:tcPr marL="90000" marR="90000" marT="61200" marB="61200" anchor="ct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a:ln>
                            <a:noFill/>
                          </a:ln>
                          <a:solidFill>
                            <a:schemeClr val="tx1"/>
                          </a:solidFill>
                          <a:effectLst/>
                        </a:rPr>
                        <a:t>Eurex Options </a:t>
                      </a:r>
                      <a:r>
                        <a:rPr kumimoji="0" lang="de-DE" sz="1200" b="1" u="none" strike="noStrike" cap="none" normalizeH="0" baseline="0" dirty="0" err="1">
                          <a:ln>
                            <a:noFill/>
                          </a:ln>
                          <a:solidFill>
                            <a:schemeClr val="tx1"/>
                          </a:solidFill>
                          <a:effectLst/>
                        </a:rPr>
                        <a:t>Contract</a:t>
                      </a:r>
                      <a:r>
                        <a:rPr kumimoji="0" lang="de-DE" sz="1200" b="1" u="none" strike="noStrike" cap="none" normalizeH="0" baseline="0" dirty="0">
                          <a:ln>
                            <a:noFill/>
                          </a:ln>
                          <a:solidFill>
                            <a:schemeClr val="tx1"/>
                          </a:solidFill>
                          <a:effectLst/>
                        </a:rPr>
                        <a:t> Codes</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extLst>
                  <a:ext uri="{0D108BD9-81ED-4DB2-BD59-A6C34878D82A}">
                    <a16:rowId xmlns:a16="http://schemas.microsoft.com/office/drawing/2014/main" val="3378295037"/>
                  </a:ext>
                </a:extLst>
              </a:tr>
              <a:tr h="285984">
                <a:tc gridSpan="4">
                  <a:txBody>
                    <a:bodyPr/>
                    <a:lstStyle/>
                    <a:p>
                      <a:r>
                        <a:rPr lang="de-DE" sz="1000" b="1" dirty="0" err="1">
                          <a:solidFill>
                            <a:schemeClr val="bg1"/>
                          </a:solidFill>
                        </a:rPr>
                        <a:t>Broadbased</a:t>
                      </a:r>
                      <a:r>
                        <a:rPr lang="de-DE" sz="1000" b="1" dirty="0">
                          <a:solidFill>
                            <a:schemeClr val="bg1"/>
                          </a:solidFill>
                        </a:rPr>
                        <a:t>/ Size </a:t>
                      </a:r>
                      <a:r>
                        <a:rPr lang="de-DE" sz="1000" b="1" i="0" kern="1200" dirty="0">
                          <a:solidFill>
                            <a:schemeClr val="bg1"/>
                          </a:solidFill>
                          <a:latin typeface="+mn-lt"/>
                          <a:ea typeface="+mn-ea"/>
                          <a:cs typeface="+mn-cs"/>
                        </a:rPr>
                        <a:t>Indices</a:t>
                      </a:r>
                    </a:p>
                  </a:txBody>
                  <a:tcPr marL="90000" marR="90000" marT="61200" marB="61200" anchor="ctr">
                    <a:solidFill>
                      <a:schemeClr val="tx1"/>
                    </a:solidFill>
                  </a:tcPr>
                </a:tc>
                <a:tc hMerge="1">
                  <a:txBody>
                    <a:bodyPr/>
                    <a:lstStyle/>
                    <a:p>
                      <a:endParaRPr lang="de-DE" sz="1000" dirty="0"/>
                    </a:p>
                  </a:txBody>
                  <a:tcPr/>
                </a:tc>
                <a:tc hMerge="1">
                  <a:txBody>
                    <a:bodyPr/>
                    <a:lstStyle/>
                    <a:p>
                      <a:endParaRPr lang="en-US"/>
                    </a:p>
                  </a:txBody>
                  <a:tcPr/>
                </a:tc>
                <a:tc hMerge="1">
                  <a:txBody>
                    <a:bodyPr/>
                    <a:lstStyle/>
                    <a:p>
                      <a:endParaRPr lang="de-DE" sz="1000" dirty="0"/>
                    </a:p>
                  </a:txBody>
                  <a:tcPr/>
                </a:tc>
                <a:extLst>
                  <a:ext uri="{0D108BD9-81ED-4DB2-BD59-A6C34878D82A}">
                    <a16:rowId xmlns:a16="http://schemas.microsoft.com/office/drawing/2014/main" val="2794041483"/>
                  </a:ext>
                </a:extLst>
              </a:tr>
              <a:tr h="258188">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Index</a:t>
                      </a: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750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FXXE</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OXXE</a:t>
                      </a:r>
                    </a:p>
                  </a:txBody>
                  <a:tcPr marL="90000" marR="90000" marT="0" marB="0" anchor="ctr" horzOverflow="overflow"/>
                </a:tc>
                <a:extLst>
                  <a:ext uri="{0D108BD9-81ED-4DB2-BD59-A6C34878D82A}">
                    <a16:rowId xmlns:a16="http://schemas.microsoft.com/office/drawing/2014/main" val="643551148"/>
                  </a:ext>
                </a:extLst>
              </a:tr>
              <a:tr h="258188">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Large Index</a:t>
                      </a: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500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FLCE</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OLCE</a:t>
                      </a:r>
                    </a:p>
                  </a:txBody>
                  <a:tcPr marL="90000" marR="90000" marT="0" marB="0" anchor="ctr" horzOverflow="overflow"/>
                </a:tc>
                <a:extLst>
                  <a:ext uri="{0D108BD9-81ED-4DB2-BD59-A6C34878D82A}">
                    <a16:rowId xmlns:a16="http://schemas.microsoft.com/office/drawing/2014/main" val="3944865922"/>
                  </a:ext>
                </a:extLst>
              </a:tr>
              <a:tr h="258188">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Mid Index</a:t>
                      </a: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500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FMCE</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OMCE</a:t>
                      </a:r>
                    </a:p>
                  </a:txBody>
                  <a:tcPr marL="90000" marR="90000" marT="0" marB="0" anchor="ctr" horzOverflow="overflow"/>
                </a:tc>
                <a:extLst>
                  <a:ext uri="{0D108BD9-81ED-4DB2-BD59-A6C34878D82A}">
                    <a16:rowId xmlns:a16="http://schemas.microsoft.com/office/drawing/2014/main" val="925022502"/>
                  </a:ext>
                </a:extLst>
              </a:tr>
              <a:tr h="258188">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Small Index</a:t>
                      </a:r>
                    </a:p>
                  </a:txBody>
                  <a:tcPr marL="90000" marR="90000" marT="0" marB="0" anchor="ctr" horzOverflow="overflow"/>
                </a:tc>
                <a:tc h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FSCE</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OSCE</a:t>
                      </a:r>
                    </a:p>
                  </a:txBody>
                  <a:tcPr marL="90000" marR="90000" marT="0" marB="0" anchor="ctr" horzOverflow="overflow"/>
                </a:tc>
                <a:extLst>
                  <a:ext uri="{0D108BD9-81ED-4DB2-BD59-A6C34878D82A}">
                    <a16:rowId xmlns:a16="http://schemas.microsoft.com/office/drawing/2014/main" val="1818085813"/>
                  </a:ext>
                </a:extLst>
              </a:tr>
              <a:tr h="258188">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Index</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700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FXXP</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OXXP</a:t>
                      </a:r>
                    </a:p>
                  </a:txBody>
                  <a:tcPr marL="90000" marR="90000" marT="0" marB="0" anchor="ctr" horzOverflow="overflow"/>
                </a:tc>
                <a:extLst>
                  <a:ext uri="{0D108BD9-81ED-4DB2-BD59-A6C34878D82A}">
                    <a16:rowId xmlns:a16="http://schemas.microsoft.com/office/drawing/2014/main" val="1583945350"/>
                  </a:ext>
                </a:extLst>
              </a:tr>
              <a:tr h="258188">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Large 200 Index </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FLCP</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OLCP</a:t>
                      </a:r>
                    </a:p>
                  </a:txBody>
                  <a:tcPr marL="90000" marR="90000" marT="0" marB="0" anchor="ctr" horzOverflow="overflow"/>
                </a:tc>
                <a:extLst>
                  <a:ext uri="{0D108BD9-81ED-4DB2-BD59-A6C34878D82A}">
                    <a16:rowId xmlns:a16="http://schemas.microsoft.com/office/drawing/2014/main" val="1450248620"/>
                  </a:ext>
                </a:extLst>
              </a:tr>
              <a:tr h="258188">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Mid 200 Index</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FMCP</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OMCP</a:t>
                      </a:r>
                    </a:p>
                  </a:txBody>
                  <a:tcPr marL="90000" marR="90000" marT="0" marB="0" anchor="ctr" horzOverflow="overflow"/>
                </a:tc>
                <a:extLst>
                  <a:ext uri="{0D108BD9-81ED-4DB2-BD59-A6C34878D82A}">
                    <a16:rowId xmlns:a16="http://schemas.microsoft.com/office/drawing/2014/main" val="637584926"/>
                  </a:ext>
                </a:extLst>
              </a:tr>
              <a:tr h="258188">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Small 200 Index</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FSCP</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OSCP</a:t>
                      </a:r>
                    </a:p>
                  </a:txBody>
                  <a:tcPr marL="90000" marR="90000" marT="0" marB="0" anchor="ctr" horzOverflow="overflow"/>
                </a:tc>
                <a:extLst>
                  <a:ext uri="{0D108BD9-81ED-4DB2-BD59-A6C34878D82A}">
                    <a16:rowId xmlns:a16="http://schemas.microsoft.com/office/drawing/2014/main" val="3930183389"/>
                  </a:ext>
                </a:extLst>
              </a:tr>
              <a:tr h="285984">
                <a:tc gridSpan="4">
                  <a:txBody>
                    <a:bodyPr/>
                    <a:lstStyle/>
                    <a:p>
                      <a:r>
                        <a:rPr lang="de-DE" sz="1000" b="1" i="0" kern="1200" dirty="0" err="1">
                          <a:solidFill>
                            <a:schemeClr val="bg1"/>
                          </a:solidFill>
                          <a:latin typeface="+mn-lt"/>
                          <a:ea typeface="+mn-ea"/>
                          <a:cs typeface="+mn-cs"/>
                        </a:rPr>
                        <a:t>iSTOXX</a:t>
                      </a:r>
                      <a:r>
                        <a:rPr lang="de-DE" sz="1000" b="1" i="0" kern="1200" dirty="0">
                          <a:solidFill>
                            <a:schemeClr val="bg1"/>
                          </a:solidFill>
                          <a:latin typeface="+mn-lt"/>
                          <a:ea typeface="+mn-ea"/>
                          <a:cs typeface="+mn-cs"/>
                        </a:rPr>
                        <a:t> </a:t>
                      </a:r>
                      <a:r>
                        <a:rPr lang="de-DE" sz="1000" b="1" i="0" kern="1200" dirty="0" err="1">
                          <a:solidFill>
                            <a:schemeClr val="bg1"/>
                          </a:solidFill>
                          <a:latin typeface="+mn-lt"/>
                          <a:ea typeface="+mn-ea"/>
                          <a:cs typeface="+mn-cs"/>
                        </a:rPr>
                        <a:t>Factor</a:t>
                      </a:r>
                      <a:r>
                        <a:rPr lang="de-DE" sz="1000" b="1" i="0" kern="1200" dirty="0">
                          <a:solidFill>
                            <a:schemeClr val="bg1"/>
                          </a:solidFill>
                          <a:latin typeface="+mn-lt"/>
                          <a:ea typeface="+mn-ea"/>
                          <a:cs typeface="+mn-cs"/>
                        </a:rPr>
                        <a:t> Index Futures</a:t>
                      </a:r>
                    </a:p>
                  </a:txBody>
                  <a:tcPr marL="90000" marR="90000" marT="61200" marB="61200" anchor="ctr">
                    <a:solidFill>
                      <a:schemeClr val="tx1"/>
                    </a:solidFill>
                  </a:tcPr>
                </a:tc>
                <a:tc hMerge="1">
                  <a:txBody>
                    <a:bodyPr/>
                    <a:lstStyle/>
                    <a:p>
                      <a:endParaRPr lang="de-DE" sz="1000" dirty="0"/>
                    </a:p>
                  </a:txBody>
                  <a:tcPr/>
                </a:tc>
                <a:tc hMerge="1">
                  <a:txBody>
                    <a:bodyPr/>
                    <a:lstStyle/>
                    <a:p>
                      <a:endParaRPr lang="en-US"/>
                    </a:p>
                  </a:txBody>
                  <a:tcPr/>
                </a:tc>
                <a:tc hMerge="1">
                  <a:txBody>
                    <a:bodyPr/>
                    <a:lstStyle/>
                    <a:p>
                      <a:endParaRPr lang="de-DE" sz="1000" dirty="0"/>
                    </a:p>
                  </a:txBody>
                  <a:tcPr/>
                </a:tc>
                <a:extLst>
                  <a:ext uri="{0D108BD9-81ED-4DB2-BD59-A6C34878D82A}">
                    <a16:rowId xmlns:a16="http://schemas.microsoft.com/office/drawing/2014/main" val="3252972207"/>
                  </a:ext>
                </a:extLst>
              </a:tr>
              <a:tr h="243870">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0" i="0" u="none" strike="noStrike" cap="none" normalizeH="0" baseline="0" dirty="0" err="1">
                          <a:ln>
                            <a:noFill/>
                          </a:ln>
                          <a:solidFill>
                            <a:srgbClr val="1C1854"/>
                          </a:solidFill>
                          <a:effectLst/>
                          <a:latin typeface="Arial" charset="0"/>
                        </a:rPr>
                        <a:t>iSTOXX</a:t>
                      </a:r>
                      <a:r>
                        <a:rPr lang="en-GB" sz="900" b="0" dirty="0">
                          <a:latin typeface="Calibri" panose="020F0502020204030204" pitchFamily="34" charset="0"/>
                        </a:rPr>
                        <a:t>® </a:t>
                      </a:r>
                      <a:r>
                        <a:rPr kumimoji="0" lang="en-GB" sz="900" b="0" i="0" u="none" strike="noStrike" kern="1200" cap="none" normalizeH="0" baseline="0" dirty="0">
                          <a:ln>
                            <a:noFill/>
                          </a:ln>
                          <a:solidFill>
                            <a:srgbClr val="1C1854"/>
                          </a:solidFill>
                          <a:effectLst/>
                          <a:latin typeface="Arial" charset="0"/>
                          <a:ea typeface="+mn-ea"/>
                          <a:cs typeface="+mn-cs"/>
                        </a:rPr>
                        <a:t>Europe Low Risk Factor Futures</a:t>
                      </a:r>
                    </a:p>
                  </a:txBody>
                  <a:tcPr marL="90000" marR="90000" marT="0" marB="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i="0" u="none" strike="noStrike" kern="1200" cap="none" normalizeH="0" baseline="0" dirty="0">
                          <a:ln>
                            <a:noFill/>
                          </a:ln>
                          <a:solidFill>
                            <a:srgbClr val="1C1854"/>
                          </a:solidFill>
                          <a:effectLst/>
                          <a:latin typeface="Arial" charset="0"/>
                          <a:ea typeface="+mn-ea"/>
                          <a:cs typeface="+mn-cs"/>
                        </a:rPr>
                        <a:t>FXXE</a:t>
                      </a: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900" b="0" i="0" u="none" strike="noStrike" kern="1200" cap="none" normalizeH="0" baseline="0" dirty="0">
                          <a:ln>
                            <a:noFill/>
                          </a:ln>
                          <a:solidFill>
                            <a:srgbClr val="1C1854"/>
                          </a:solidFill>
                          <a:effectLst/>
                          <a:latin typeface="Arial" charset="0"/>
                          <a:ea typeface="+mn-ea"/>
                          <a:cs typeface="+mn-cs"/>
                        </a:rPr>
                        <a:t>FXFR</a:t>
                      </a:r>
                      <a:endParaRPr kumimoji="0" lang="de-DE" sz="900" b="0" i="0" u="none" strike="noStrike" cap="none" normalizeH="0" baseline="0" dirty="0">
                        <a:ln>
                          <a:noFill/>
                        </a:ln>
                        <a:solidFill>
                          <a:srgbClr val="1C1854"/>
                        </a:solidFill>
                        <a:effectLst/>
                        <a:latin typeface="Arial" charset="0"/>
                      </a:endParaRP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de-DE" sz="900" b="0" i="0" u="none" strike="noStrike" cap="none" normalizeH="0" baseline="0" dirty="0">
                        <a:ln>
                          <a:noFill/>
                        </a:ln>
                        <a:solidFill>
                          <a:srgbClr val="1C1854"/>
                        </a:solidFill>
                        <a:effectLst/>
                        <a:latin typeface="Arial" charset="0"/>
                      </a:endParaRPr>
                    </a:p>
                  </a:txBody>
                  <a:tcPr marL="90000" marR="90000" marT="0" marB="0" anchor="ctr" horzOverflow="overflow"/>
                </a:tc>
                <a:extLst>
                  <a:ext uri="{0D108BD9-81ED-4DB2-BD59-A6C34878D82A}">
                    <a16:rowId xmlns:a16="http://schemas.microsoft.com/office/drawing/2014/main" val="4158578666"/>
                  </a:ext>
                </a:extLst>
              </a:tr>
              <a:tr h="243870">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0" i="0" u="none" strike="noStrike" cap="none" normalizeH="0" baseline="0" dirty="0" err="1">
                          <a:ln>
                            <a:noFill/>
                          </a:ln>
                          <a:solidFill>
                            <a:srgbClr val="1C1854"/>
                          </a:solidFill>
                          <a:effectLst/>
                          <a:latin typeface="Arial" charset="0"/>
                        </a:rPr>
                        <a:t>iSTOXX</a:t>
                      </a:r>
                      <a:r>
                        <a:rPr lang="en-GB" sz="900" b="0" dirty="0">
                          <a:latin typeface="Calibri" panose="020F0502020204030204" pitchFamily="34" charset="0"/>
                        </a:rPr>
                        <a:t>® </a:t>
                      </a:r>
                      <a:r>
                        <a:rPr kumimoji="0" lang="en-GB" sz="900" b="0" i="0" u="none" strike="noStrike" kern="1200" cap="none" normalizeH="0" baseline="0" dirty="0">
                          <a:ln>
                            <a:noFill/>
                          </a:ln>
                          <a:solidFill>
                            <a:srgbClr val="1C1854"/>
                          </a:solidFill>
                          <a:effectLst/>
                          <a:latin typeface="Arial" charset="0"/>
                          <a:ea typeface="+mn-ea"/>
                          <a:cs typeface="+mn-cs"/>
                        </a:rPr>
                        <a:t>Europe Momentum Factor Futures</a:t>
                      </a:r>
                    </a:p>
                  </a:txBody>
                  <a:tcPr marL="90000" marR="90000" marT="0" marB="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i="0" u="none" strike="noStrike" kern="1200" cap="none" normalizeH="0" baseline="0" dirty="0">
                          <a:ln>
                            <a:noFill/>
                          </a:ln>
                          <a:solidFill>
                            <a:srgbClr val="1C1854"/>
                          </a:solidFill>
                          <a:effectLst/>
                          <a:latin typeface="Arial" charset="0"/>
                          <a:ea typeface="+mn-ea"/>
                          <a:cs typeface="+mn-cs"/>
                        </a:rPr>
                        <a:t>EUR 700</a:t>
                      </a: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900" b="0" i="0" u="none" strike="noStrike" kern="1200" cap="none" normalizeH="0" baseline="0" dirty="0">
                          <a:ln>
                            <a:noFill/>
                          </a:ln>
                          <a:solidFill>
                            <a:srgbClr val="1C1854"/>
                          </a:solidFill>
                          <a:effectLst/>
                          <a:latin typeface="Arial" charset="0"/>
                          <a:ea typeface="+mn-ea"/>
                          <a:cs typeface="+mn-cs"/>
                        </a:rPr>
                        <a:t>FXFM</a:t>
                      </a:r>
                      <a:endParaRPr kumimoji="0" lang="de-DE" sz="900" b="0" i="0" u="none" strike="noStrike" cap="none" normalizeH="0" baseline="0" dirty="0">
                        <a:ln>
                          <a:noFill/>
                        </a:ln>
                        <a:solidFill>
                          <a:srgbClr val="1C1854"/>
                        </a:solidFill>
                        <a:effectLst/>
                        <a:latin typeface="Arial" charset="0"/>
                      </a:endParaRPr>
                    </a:p>
                  </a:txBody>
                  <a:tcPr marL="90000" marR="90000" marT="0" marB="0" anchor="ctr" horzOverflow="overflow"/>
                </a:tc>
                <a:tc>
                  <a:txBody>
                    <a:bodyPr/>
                    <a:lstStyle/>
                    <a:p>
                      <a:pPr marL="0" marR="0" lvl="0" indent="0" algn="ctr" defTabSz="249238" rtl="0" eaLnBrk="1" fontAlgn="base" latinLnBrk="0" hangingPunct="1">
                        <a:lnSpc>
                          <a:spcPct val="100000"/>
                        </a:lnSpc>
                        <a:spcBef>
                          <a:spcPct val="0"/>
                        </a:spcBef>
                        <a:spcAft>
                          <a:spcPct val="0"/>
                        </a:spcAft>
                        <a:buClr>
                          <a:schemeClr val="tx2"/>
                        </a:buClr>
                        <a:buSzTx/>
                        <a:buFontTx/>
                        <a:buNone/>
                        <a:tabLst/>
                      </a:pPr>
                      <a:endParaRPr kumimoji="0" lang="en-US" sz="900" b="0" i="0" u="none" strike="noStrike" cap="none" normalizeH="0" baseline="0" dirty="0">
                        <a:ln>
                          <a:noFill/>
                        </a:ln>
                        <a:solidFill>
                          <a:srgbClr val="1C1854"/>
                        </a:solidFill>
                        <a:effectLst/>
                        <a:latin typeface="Arial" charset="0"/>
                      </a:endParaRPr>
                    </a:p>
                  </a:txBody>
                  <a:tcPr marL="90000" marR="90000" marT="0" marB="0" anchor="ctr" horzOverflow="overflow"/>
                </a:tc>
                <a:extLst>
                  <a:ext uri="{0D108BD9-81ED-4DB2-BD59-A6C34878D82A}">
                    <a16:rowId xmlns:a16="http://schemas.microsoft.com/office/drawing/2014/main" val="3716853752"/>
                  </a:ext>
                </a:extLst>
              </a:tr>
              <a:tr h="243870">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0" i="0" u="none" strike="noStrike" cap="none" normalizeH="0" baseline="0" dirty="0" err="1">
                          <a:ln>
                            <a:noFill/>
                          </a:ln>
                          <a:solidFill>
                            <a:srgbClr val="1C1854"/>
                          </a:solidFill>
                          <a:effectLst/>
                          <a:latin typeface="Arial" charset="0"/>
                        </a:rPr>
                        <a:t>iSTOXX</a:t>
                      </a:r>
                      <a:r>
                        <a:rPr lang="en-GB" sz="900" b="0" dirty="0">
                          <a:latin typeface="Calibri" panose="020F0502020204030204" pitchFamily="34" charset="0"/>
                        </a:rPr>
                        <a:t>® </a:t>
                      </a:r>
                      <a:r>
                        <a:rPr kumimoji="0" lang="en-GB" sz="900" b="0" i="0" u="none" strike="noStrike" kern="1200" cap="none" normalizeH="0" baseline="0" dirty="0">
                          <a:ln>
                            <a:noFill/>
                          </a:ln>
                          <a:solidFill>
                            <a:srgbClr val="1C1854"/>
                          </a:solidFill>
                          <a:effectLst/>
                          <a:latin typeface="Arial" charset="0"/>
                          <a:ea typeface="+mn-ea"/>
                          <a:cs typeface="+mn-cs"/>
                        </a:rPr>
                        <a:t>Europe Quality Factor Futures</a:t>
                      </a:r>
                    </a:p>
                  </a:txBody>
                  <a:tcPr marL="90000" marR="90000" marT="0" marB="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i="0" u="none" strike="noStrike" kern="1200" cap="none" normalizeH="0" baseline="0" dirty="0">
                          <a:ln>
                            <a:noFill/>
                          </a:ln>
                          <a:solidFill>
                            <a:srgbClr val="1C1854"/>
                          </a:solidFill>
                          <a:effectLst/>
                          <a:latin typeface="Arial" charset="0"/>
                          <a:ea typeface="+mn-ea"/>
                          <a:cs typeface="+mn-cs"/>
                        </a:rPr>
                        <a:t>EUR 900</a:t>
                      </a: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900" b="0" i="0" u="none" strike="noStrike" kern="1200" cap="none" normalizeH="0" baseline="0" dirty="0">
                          <a:ln>
                            <a:noFill/>
                          </a:ln>
                          <a:solidFill>
                            <a:srgbClr val="1C1854"/>
                          </a:solidFill>
                          <a:effectLst/>
                          <a:latin typeface="Arial" charset="0"/>
                          <a:ea typeface="+mn-ea"/>
                          <a:cs typeface="+mn-cs"/>
                        </a:rPr>
                        <a:t>FXFQ</a:t>
                      </a:r>
                      <a:endParaRPr kumimoji="0" lang="de-DE" sz="900" b="0" i="0" u="none" strike="noStrike" cap="none" normalizeH="0" baseline="0" dirty="0">
                        <a:ln>
                          <a:noFill/>
                        </a:ln>
                        <a:solidFill>
                          <a:srgbClr val="1C1854"/>
                        </a:solidFill>
                        <a:effectLst/>
                        <a:latin typeface="Arial" charset="0"/>
                      </a:endParaRP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de-DE" sz="900" b="0" i="0" u="none" strike="noStrike" cap="none" normalizeH="0" baseline="0" dirty="0">
                        <a:ln>
                          <a:noFill/>
                        </a:ln>
                        <a:solidFill>
                          <a:srgbClr val="1C1854"/>
                        </a:solidFill>
                        <a:effectLst/>
                        <a:latin typeface="Arial" charset="0"/>
                      </a:endParaRPr>
                    </a:p>
                  </a:txBody>
                  <a:tcPr marL="90000" marR="90000" marT="0" marB="0" anchor="ctr" horzOverflow="overflow"/>
                </a:tc>
                <a:extLst>
                  <a:ext uri="{0D108BD9-81ED-4DB2-BD59-A6C34878D82A}">
                    <a16:rowId xmlns:a16="http://schemas.microsoft.com/office/drawing/2014/main" val="2591812925"/>
                  </a:ext>
                </a:extLst>
              </a:tr>
              <a:tr h="243870">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0" i="0" u="none" strike="noStrike" cap="none" normalizeH="0" baseline="0" dirty="0" err="1">
                          <a:ln>
                            <a:noFill/>
                          </a:ln>
                          <a:solidFill>
                            <a:srgbClr val="1C1854"/>
                          </a:solidFill>
                          <a:effectLst/>
                          <a:latin typeface="Arial" charset="0"/>
                        </a:rPr>
                        <a:t>iSTOXX</a:t>
                      </a:r>
                      <a:r>
                        <a:rPr lang="en-GB" sz="900" b="0" dirty="0">
                          <a:latin typeface="Calibri" panose="020F0502020204030204" pitchFamily="34" charset="0"/>
                        </a:rPr>
                        <a:t>® </a:t>
                      </a:r>
                      <a:r>
                        <a:rPr kumimoji="0" lang="en-GB" sz="900" b="0" i="0" u="none" strike="noStrike" kern="1200" cap="none" normalizeH="0" baseline="0" dirty="0">
                          <a:ln>
                            <a:noFill/>
                          </a:ln>
                          <a:solidFill>
                            <a:srgbClr val="1C1854"/>
                          </a:solidFill>
                          <a:effectLst/>
                          <a:latin typeface="Arial" charset="0"/>
                          <a:ea typeface="+mn-ea"/>
                          <a:cs typeface="+mn-cs"/>
                        </a:rPr>
                        <a:t>Europe Size Factor Futures</a:t>
                      </a:r>
                    </a:p>
                  </a:txBody>
                  <a:tcPr marL="90000" marR="90000" marT="0" marB="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i="0" u="none" strike="noStrike" kern="1200" cap="none" normalizeH="0" baseline="0" dirty="0">
                          <a:ln>
                            <a:noFill/>
                          </a:ln>
                          <a:solidFill>
                            <a:srgbClr val="1C1854"/>
                          </a:solidFill>
                          <a:effectLst/>
                          <a:latin typeface="Arial" charset="0"/>
                          <a:ea typeface="+mn-ea"/>
                          <a:cs typeface="+mn-cs"/>
                        </a:rPr>
                        <a:t>EUR 700</a:t>
                      </a: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900" b="0" i="0" u="none" strike="noStrike" kern="1200" cap="none" normalizeH="0" baseline="0" dirty="0">
                          <a:ln>
                            <a:noFill/>
                          </a:ln>
                          <a:solidFill>
                            <a:srgbClr val="1C1854"/>
                          </a:solidFill>
                          <a:effectLst/>
                          <a:latin typeface="Arial" charset="0"/>
                          <a:ea typeface="+mn-ea"/>
                          <a:cs typeface="+mn-cs"/>
                        </a:rPr>
                        <a:t>FXFS</a:t>
                      </a:r>
                      <a:endParaRPr kumimoji="0" lang="de-DE" sz="900" b="0" i="0" u="none" strike="noStrike" cap="none" normalizeH="0" baseline="0" dirty="0">
                        <a:ln>
                          <a:noFill/>
                        </a:ln>
                        <a:solidFill>
                          <a:srgbClr val="1C1854"/>
                        </a:solidFill>
                        <a:effectLst/>
                        <a:latin typeface="Arial" charset="0"/>
                      </a:endParaRP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de-DE" sz="900" b="0" i="0" u="none" strike="noStrike" cap="none" normalizeH="0" baseline="0" dirty="0">
                        <a:ln>
                          <a:noFill/>
                        </a:ln>
                        <a:solidFill>
                          <a:srgbClr val="1C1854"/>
                        </a:solidFill>
                        <a:effectLst/>
                        <a:latin typeface="Arial" charset="0"/>
                      </a:endParaRPr>
                    </a:p>
                  </a:txBody>
                  <a:tcPr marL="90000" marR="90000" marT="0" marB="0" anchor="ctr" horzOverflow="overflow"/>
                </a:tc>
                <a:extLst>
                  <a:ext uri="{0D108BD9-81ED-4DB2-BD59-A6C34878D82A}">
                    <a16:rowId xmlns:a16="http://schemas.microsoft.com/office/drawing/2014/main" val="1789024995"/>
                  </a:ext>
                </a:extLst>
              </a:tr>
              <a:tr h="245720">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0" i="0" u="none" strike="noStrike" cap="none" normalizeH="0" baseline="0" dirty="0" err="1">
                          <a:ln>
                            <a:noFill/>
                          </a:ln>
                          <a:solidFill>
                            <a:srgbClr val="1C1854"/>
                          </a:solidFill>
                          <a:effectLst/>
                          <a:latin typeface="Arial" charset="0"/>
                        </a:rPr>
                        <a:t>iSTOXX</a:t>
                      </a:r>
                      <a:r>
                        <a:rPr lang="en-GB" sz="900" b="0" dirty="0">
                          <a:latin typeface="Calibri" panose="020F0502020204030204" pitchFamily="34" charset="0"/>
                        </a:rPr>
                        <a:t>® </a:t>
                      </a:r>
                      <a:r>
                        <a:rPr kumimoji="0" lang="en-GB" sz="900" b="0" i="0" u="none" strike="noStrike" kern="1200" cap="none" normalizeH="0" baseline="0" dirty="0">
                          <a:ln>
                            <a:noFill/>
                          </a:ln>
                          <a:solidFill>
                            <a:srgbClr val="1C1854"/>
                          </a:solidFill>
                          <a:effectLst/>
                          <a:latin typeface="Arial" charset="0"/>
                          <a:ea typeface="+mn-ea"/>
                          <a:cs typeface="+mn-cs"/>
                        </a:rPr>
                        <a:t>Europe Value Factor Futures</a:t>
                      </a:r>
                    </a:p>
                  </a:txBody>
                  <a:tcPr marL="90000" marR="90000" marT="0" marB="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r>
                        <a:rPr lang="en-US" sz="900" b="0" dirty="0"/>
                        <a:t>FXFV</a:t>
                      </a:r>
                    </a:p>
                  </a:txBody>
                  <a:tcPr marL="90000" marR="90000" marT="0" marB="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900" b="0" i="0" u="none" strike="noStrike" cap="none" normalizeH="0" baseline="0" dirty="0">
                        <a:ln>
                          <a:noFill/>
                        </a:ln>
                        <a:solidFill>
                          <a:srgbClr val="1C1854"/>
                        </a:solidFill>
                        <a:effectLst/>
                        <a:latin typeface="Arial" charset="0"/>
                      </a:endParaRPr>
                    </a:p>
                  </a:txBody>
                  <a:tcPr marL="90000" marR="90000" marT="0" marB="0" anchor="ctr" horzOverflow="overflow"/>
                </a:tc>
                <a:extLst>
                  <a:ext uri="{0D108BD9-81ED-4DB2-BD59-A6C34878D82A}">
                    <a16:rowId xmlns:a16="http://schemas.microsoft.com/office/drawing/2014/main" val="2269177470"/>
                  </a:ext>
                </a:extLst>
              </a:tr>
              <a:tr h="245720">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900" b="0" i="0" u="none" strike="noStrike" cap="none" normalizeH="0" baseline="0" dirty="0" err="1">
                          <a:ln>
                            <a:noFill/>
                          </a:ln>
                          <a:solidFill>
                            <a:srgbClr val="1C1854"/>
                          </a:solidFill>
                          <a:effectLst/>
                          <a:latin typeface="Arial" charset="0"/>
                        </a:rPr>
                        <a:t>iSTOXX</a:t>
                      </a:r>
                      <a:r>
                        <a:rPr lang="en-GB" sz="900" b="0" dirty="0">
                          <a:latin typeface="Calibri" panose="020F0502020204030204" pitchFamily="34" charset="0"/>
                        </a:rPr>
                        <a:t>® </a:t>
                      </a:r>
                      <a:r>
                        <a:rPr kumimoji="0" lang="en-GB" sz="900" b="0" i="0" u="none" strike="noStrike" kern="1200" cap="none" normalizeH="0" baseline="0" dirty="0">
                          <a:ln>
                            <a:noFill/>
                          </a:ln>
                          <a:solidFill>
                            <a:srgbClr val="1C1854"/>
                          </a:solidFill>
                          <a:effectLst/>
                          <a:latin typeface="Arial" charset="0"/>
                          <a:ea typeface="+mn-ea"/>
                          <a:cs typeface="+mn-cs"/>
                        </a:rPr>
                        <a:t>Europe Carry Factor Futures</a:t>
                      </a: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r>
                        <a:rPr lang="en-US" sz="900" b="0" dirty="0"/>
                        <a:t>FXFC</a:t>
                      </a:r>
                    </a:p>
                  </a:txBody>
                  <a:tcPr marL="90000" marR="90000" marT="0" marB="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900" b="0" i="0" u="none" strike="noStrike" cap="none" normalizeH="0" baseline="0" dirty="0">
                        <a:ln>
                          <a:noFill/>
                        </a:ln>
                        <a:solidFill>
                          <a:srgbClr val="1C1854"/>
                        </a:solidFill>
                        <a:effectLst/>
                        <a:latin typeface="Arial" charset="0"/>
                      </a:endParaRPr>
                    </a:p>
                  </a:txBody>
                  <a:tcPr marL="90000" marR="90000" marT="0" marB="0" anchor="ctr" horzOverflow="overflow"/>
                </a:tc>
                <a:extLst>
                  <a:ext uri="{0D108BD9-81ED-4DB2-BD59-A6C34878D82A}">
                    <a16:rowId xmlns:a16="http://schemas.microsoft.com/office/drawing/2014/main" val="89674458"/>
                  </a:ext>
                </a:extLst>
              </a:tr>
            </a:tbl>
          </a:graphicData>
        </a:graphic>
      </p:graphicFrame>
      <p:sp>
        <p:nvSpPr>
          <p:cNvPr id="7" name="Title 1">
            <a:extLst>
              <a:ext uri="{FF2B5EF4-FFF2-40B4-BE49-F238E27FC236}">
                <a16:creationId xmlns:a16="http://schemas.microsoft.com/office/drawing/2014/main" id="{CC89F4A2-2B78-4D4D-817F-9EE6544CA233}"/>
              </a:ext>
            </a:extLst>
          </p:cNvPr>
          <p:cNvSpPr>
            <a:spLocks noGrp="1"/>
          </p:cNvSpPr>
          <p:nvPr>
            <p:ph type="title"/>
          </p:nvPr>
        </p:nvSpPr>
        <p:spPr>
          <a:xfrm>
            <a:off x="587376" y="368300"/>
            <a:ext cx="11017250" cy="468412"/>
          </a:xfrm>
        </p:spPr>
        <p:txBody>
          <a:bodyPr/>
          <a:lstStyle/>
          <a:p>
            <a:r>
              <a:rPr lang="en-GB" dirty="0"/>
              <a:t>STOXX</a:t>
            </a:r>
            <a:r>
              <a:rPr lang="en-GB" dirty="0">
                <a:latin typeface="Calibri" panose="020F0502020204030204" pitchFamily="34" charset="0"/>
              </a:rPr>
              <a:t>®</a:t>
            </a:r>
            <a:r>
              <a:rPr lang="en-GB" dirty="0"/>
              <a:t> offering on Eurex Exchange (2/6)</a:t>
            </a:r>
          </a:p>
        </p:txBody>
      </p:sp>
      <p:sp>
        <p:nvSpPr>
          <p:cNvPr id="2" name="Date Placeholder 1">
            <a:extLst>
              <a:ext uri="{FF2B5EF4-FFF2-40B4-BE49-F238E27FC236}">
                <a16:creationId xmlns:a16="http://schemas.microsoft.com/office/drawing/2014/main" id="{79BDBA23-2430-4E42-9CD9-33A9FAEBE488}"/>
              </a:ext>
            </a:extLst>
          </p:cNvPr>
          <p:cNvSpPr>
            <a:spLocks noGrp="1"/>
          </p:cNvSpPr>
          <p:nvPr>
            <p:ph type="dt" sz="half" idx="10"/>
          </p:nvPr>
        </p:nvSpPr>
        <p:spPr/>
        <p:txBody>
          <a:bodyPr/>
          <a:lstStyle/>
          <a:p>
            <a:fld id="{ACE8D417-E7A2-42C8-B199-F146721571F9}"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A5E5F7BB-0E6A-4C76-BBD7-5F1F4E0F51F1}"/>
              </a:ext>
            </a:extLst>
          </p:cNvPr>
          <p:cNvSpPr>
            <a:spLocks noGrp="1"/>
          </p:cNvSpPr>
          <p:nvPr>
            <p:ph type="sldNum" sz="quarter" idx="11"/>
          </p:nvPr>
        </p:nvSpPr>
        <p:spPr/>
        <p:txBody>
          <a:bodyPr/>
          <a:lstStyle/>
          <a:p>
            <a:fld id="{62CB3E74-FC4B-418A-B5F6-72ED80208EB2}" type="slidenum">
              <a:rPr lang="en-US" noProof="0" smtClean="0"/>
              <a:pPr/>
              <a:t>5</a:t>
            </a:fld>
            <a:endParaRPr lang="en-US" noProof="0"/>
          </a:p>
        </p:txBody>
      </p:sp>
    </p:spTree>
    <p:extLst>
      <p:ext uri="{BB962C8B-B14F-4D97-AF65-F5344CB8AC3E}">
        <p14:creationId xmlns:p14="http://schemas.microsoft.com/office/powerpoint/2010/main" val="1648149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10">
            <a:extLst>
              <a:ext uri="{FF2B5EF4-FFF2-40B4-BE49-F238E27FC236}">
                <a16:creationId xmlns:a16="http://schemas.microsoft.com/office/drawing/2014/main" id="{89216F12-6E91-4A7A-8FB5-411605176AA7}"/>
              </a:ext>
            </a:extLst>
          </p:cNvPr>
          <p:cNvGraphicFramePr>
            <a:graphicFrameLocks/>
          </p:cNvGraphicFramePr>
          <p:nvPr>
            <p:extLst>
              <p:ext uri="{D42A27DB-BD31-4B8C-83A1-F6EECF244321}">
                <p14:modId xmlns:p14="http://schemas.microsoft.com/office/powerpoint/2010/main" val="3033479191"/>
              </p:ext>
            </p:extLst>
          </p:nvPr>
        </p:nvGraphicFramePr>
        <p:xfrm>
          <a:off x="587376" y="1916113"/>
          <a:ext cx="11017250" cy="4213224"/>
        </p:xfrm>
        <a:graphic>
          <a:graphicData uri="http://schemas.openxmlformats.org/drawingml/2006/table">
            <a:tbl>
              <a:tblPr firstRow="1">
                <a:tableStyleId>{30FC0DDD-37FB-4523-A006-01308BA8B187}</a:tableStyleId>
              </a:tblPr>
              <a:tblGrid>
                <a:gridCol w="3545042">
                  <a:extLst>
                    <a:ext uri="{9D8B030D-6E8A-4147-A177-3AD203B41FA5}">
                      <a16:colId xmlns:a16="http://schemas.microsoft.com/office/drawing/2014/main" val="215981780"/>
                    </a:ext>
                  </a:extLst>
                </a:gridCol>
                <a:gridCol w="1472376">
                  <a:extLst>
                    <a:ext uri="{9D8B030D-6E8A-4147-A177-3AD203B41FA5}">
                      <a16:colId xmlns:a16="http://schemas.microsoft.com/office/drawing/2014/main" val="4277949936"/>
                    </a:ext>
                  </a:extLst>
                </a:gridCol>
                <a:gridCol w="2263728">
                  <a:extLst>
                    <a:ext uri="{9D8B030D-6E8A-4147-A177-3AD203B41FA5}">
                      <a16:colId xmlns:a16="http://schemas.microsoft.com/office/drawing/2014/main" val="479739410"/>
                    </a:ext>
                  </a:extLst>
                </a:gridCol>
                <a:gridCol w="3736104">
                  <a:extLst>
                    <a:ext uri="{9D8B030D-6E8A-4147-A177-3AD203B41FA5}">
                      <a16:colId xmlns:a16="http://schemas.microsoft.com/office/drawing/2014/main" val="1570558885"/>
                    </a:ext>
                  </a:extLst>
                </a:gridCol>
              </a:tblGrid>
              <a:tr h="32528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err="1">
                          <a:ln>
                            <a:noFill/>
                          </a:ln>
                          <a:solidFill>
                            <a:schemeClr val="tx1"/>
                          </a:solidFill>
                          <a:effectLst/>
                        </a:rPr>
                        <a:t>Product</a:t>
                      </a:r>
                      <a:r>
                        <a:rPr kumimoji="0" lang="de-DE" sz="1200" b="1" u="none" strike="noStrike" cap="none" normalizeH="0" baseline="0" dirty="0">
                          <a:ln>
                            <a:noFill/>
                          </a:ln>
                          <a:solidFill>
                            <a:schemeClr val="tx1"/>
                          </a:solidFill>
                          <a:effectLst/>
                        </a:rPr>
                        <a:t> Name</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tc gridSpan="2">
                  <a:txBody>
                    <a:bodyPr/>
                    <a:lstStyle/>
                    <a:p>
                      <a:pPr algn="ctr"/>
                      <a:r>
                        <a:rPr lang="de-DE" sz="1200" dirty="0">
                          <a:solidFill>
                            <a:schemeClr val="tx1"/>
                          </a:solidFill>
                        </a:rPr>
                        <a:t>Eurex Futures </a:t>
                      </a:r>
                      <a:r>
                        <a:rPr lang="de-DE" sz="1200" dirty="0" err="1">
                          <a:solidFill>
                            <a:schemeClr val="tx1"/>
                          </a:solidFill>
                        </a:rPr>
                        <a:t>Contract</a:t>
                      </a:r>
                      <a:r>
                        <a:rPr lang="de-DE" sz="1200" dirty="0">
                          <a:solidFill>
                            <a:schemeClr val="tx1"/>
                          </a:solidFill>
                        </a:rPr>
                        <a:t> Codes</a:t>
                      </a:r>
                    </a:p>
                  </a:txBody>
                  <a:tcPr marL="90000" marR="90000" marT="61200" marB="61200" anchor="ctr"/>
                </a:tc>
                <a:tc hMerge="1">
                  <a:txBody>
                    <a:bodyPr/>
                    <a:lstStyle/>
                    <a:p>
                      <a:endParaRPr lang="de-DE" sz="1200" dirty="0">
                        <a:solidFill>
                          <a:schemeClr val="tx1"/>
                        </a:solidFill>
                      </a:endParaRPr>
                    </a:p>
                  </a:txBody>
                  <a:tcPr marL="90000" marR="90000" marT="61200" marB="61200" anchor="ct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a:ln>
                            <a:noFill/>
                          </a:ln>
                          <a:solidFill>
                            <a:schemeClr val="tx1"/>
                          </a:solidFill>
                          <a:effectLst/>
                        </a:rPr>
                        <a:t>Eurex Options </a:t>
                      </a:r>
                      <a:r>
                        <a:rPr kumimoji="0" lang="de-DE" sz="1200" b="1" u="none" strike="noStrike" cap="none" normalizeH="0" baseline="0" dirty="0" err="1">
                          <a:ln>
                            <a:noFill/>
                          </a:ln>
                          <a:solidFill>
                            <a:schemeClr val="tx1"/>
                          </a:solidFill>
                          <a:effectLst/>
                        </a:rPr>
                        <a:t>Contract</a:t>
                      </a:r>
                      <a:r>
                        <a:rPr kumimoji="0" lang="de-DE" sz="1200" b="1" u="none" strike="noStrike" cap="none" normalizeH="0" baseline="0" dirty="0">
                          <a:ln>
                            <a:noFill/>
                          </a:ln>
                          <a:solidFill>
                            <a:schemeClr val="tx1"/>
                          </a:solidFill>
                          <a:effectLst/>
                        </a:rPr>
                        <a:t> Codes</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extLst>
                  <a:ext uri="{0D108BD9-81ED-4DB2-BD59-A6C34878D82A}">
                    <a16:rowId xmlns:a16="http://schemas.microsoft.com/office/drawing/2014/main" val="3378295037"/>
                  </a:ext>
                </a:extLst>
              </a:tr>
              <a:tr h="325287">
                <a:tc gridSpan="4">
                  <a:txBody>
                    <a:bodyPr/>
                    <a:lstStyle/>
                    <a:p>
                      <a:r>
                        <a:rPr lang="de-DE" sz="1000" b="1" dirty="0">
                          <a:solidFill>
                            <a:schemeClr val="bg1"/>
                          </a:solidFill>
                        </a:rPr>
                        <a:t>STOXX</a:t>
                      </a:r>
                      <a:r>
                        <a:rPr lang="en-GB" sz="1000" b="1" dirty="0">
                          <a:solidFill>
                            <a:schemeClr val="bg1"/>
                          </a:solidFill>
                          <a:latin typeface="Calibri" panose="020F0502020204030204" pitchFamily="34" charset="0"/>
                        </a:rPr>
                        <a:t>®</a:t>
                      </a:r>
                      <a:r>
                        <a:rPr lang="de-DE" sz="1000" b="1" dirty="0">
                          <a:solidFill>
                            <a:schemeClr val="bg1"/>
                          </a:solidFill>
                          <a:latin typeface="Calibri" panose="020F0502020204030204" pitchFamily="34" charset="0"/>
                        </a:rPr>
                        <a:t> </a:t>
                      </a:r>
                      <a:r>
                        <a:rPr lang="de-DE" sz="1000" b="1" dirty="0">
                          <a:solidFill>
                            <a:schemeClr val="bg1"/>
                          </a:solidFill>
                        </a:rPr>
                        <a:t>600 </a:t>
                      </a:r>
                      <a:r>
                        <a:rPr lang="de-DE" sz="1000" b="1" i="0" kern="1200" dirty="0" err="1">
                          <a:solidFill>
                            <a:schemeClr val="bg1"/>
                          </a:solidFill>
                          <a:latin typeface="+mn-lt"/>
                          <a:ea typeface="+mn-ea"/>
                          <a:cs typeface="+mn-cs"/>
                        </a:rPr>
                        <a:t>Sector</a:t>
                      </a:r>
                      <a:r>
                        <a:rPr lang="de-DE" sz="1000" b="1" i="0" kern="1200" dirty="0">
                          <a:solidFill>
                            <a:schemeClr val="bg1"/>
                          </a:solidFill>
                          <a:latin typeface="+mn-lt"/>
                          <a:ea typeface="+mn-ea"/>
                          <a:cs typeface="+mn-cs"/>
                        </a:rPr>
                        <a:t> Indices (1/2)</a:t>
                      </a:r>
                    </a:p>
                  </a:txBody>
                  <a:tcPr marL="90000" marR="90000" marT="61200" marB="61200" anchor="ctr">
                    <a:solidFill>
                      <a:schemeClr val="tx1"/>
                    </a:solidFill>
                  </a:tcPr>
                </a:tc>
                <a:tc hMerge="1">
                  <a:txBody>
                    <a:bodyPr/>
                    <a:lstStyle/>
                    <a:p>
                      <a:endParaRPr lang="de-DE" sz="1000" dirty="0"/>
                    </a:p>
                  </a:txBody>
                  <a:tcPr/>
                </a:tc>
                <a:tc hMerge="1">
                  <a:txBody>
                    <a:bodyPr/>
                    <a:lstStyle/>
                    <a:p>
                      <a:endParaRPr lang="en-US"/>
                    </a:p>
                  </a:txBody>
                  <a:tcPr/>
                </a:tc>
                <a:tc hMerge="1">
                  <a:txBody>
                    <a:bodyPr/>
                    <a:lstStyle/>
                    <a:p>
                      <a:endParaRPr lang="de-DE" sz="1000" dirty="0"/>
                    </a:p>
                  </a:txBody>
                  <a:tcPr/>
                </a:tc>
                <a:extLst>
                  <a:ext uri="{0D108BD9-81ED-4DB2-BD59-A6C34878D82A}">
                    <a16:rowId xmlns:a16="http://schemas.microsoft.com/office/drawing/2014/main" val="2794041483"/>
                  </a:ext>
                </a:extLst>
              </a:tr>
              <a:tr h="356265">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Automobiles &amp; Parts Futures</a:t>
                      </a: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750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FSTA</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OSTA</a:t>
                      </a:r>
                    </a:p>
                  </a:txBody>
                  <a:tcPr marL="90000" marR="90000" marT="0" marB="0" anchor="ctr" horzOverflow="overflow"/>
                </a:tc>
                <a:extLst>
                  <a:ext uri="{0D108BD9-81ED-4DB2-BD59-A6C34878D82A}">
                    <a16:rowId xmlns:a16="http://schemas.microsoft.com/office/drawing/2014/main" val="643551148"/>
                  </a:ext>
                </a:extLst>
              </a:tr>
              <a:tr h="356265">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Banks Futures</a:t>
                      </a: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500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FSTB</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OSTB</a:t>
                      </a:r>
                    </a:p>
                  </a:txBody>
                  <a:tcPr marL="90000" marR="90000" marT="0" marB="0" anchor="ctr" horzOverflow="overflow"/>
                </a:tc>
                <a:extLst>
                  <a:ext uri="{0D108BD9-81ED-4DB2-BD59-A6C34878D82A}">
                    <a16:rowId xmlns:a16="http://schemas.microsoft.com/office/drawing/2014/main" val="3944865922"/>
                  </a:ext>
                </a:extLst>
              </a:tr>
              <a:tr h="356265">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Chemical Futures</a:t>
                      </a: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500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FSTC</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OSTC</a:t>
                      </a:r>
                    </a:p>
                  </a:txBody>
                  <a:tcPr marL="90000" marR="90000" marT="0" marB="0" anchor="ctr" horzOverflow="overflow"/>
                </a:tc>
                <a:extLst>
                  <a:ext uri="{0D108BD9-81ED-4DB2-BD59-A6C34878D82A}">
                    <a16:rowId xmlns:a16="http://schemas.microsoft.com/office/drawing/2014/main" val="925022502"/>
                  </a:ext>
                </a:extLst>
              </a:tr>
              <a:tr h="356265">
                <a:tc gridSpan="2">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Oil &amp; Gas Futures</a:t>
                      </a:r>
                    </a:p>
                  </a:txBody>
                  <a:tcPr marL="90000" marR="90000" marT="0" marB="0" anchor="ctr" horzOverflow="overflow"/>
                </a:tc>
                <a:tc h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FSTE</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OSTE</a:t>
                      </a:r>
                    </a:p>
                  </a:txBody>
                  <a:tcPr marL="90000" marR="90000" marT="0" marB="0" anchor="ctr" horzOverflow="overflow"/>
                </a:tc>
                <a:extLst>
                  <a:ext uri="{0D108BD9-81ED-4DB2-BD59-A6C34878D82A}">
                    <a16:rowId xmlns:a16="http://schemas.microsoft.com/office/drawing/2014/main" val="1818085813"/>
                  </a:ext>
                </a:extLst>
              </a:tr>
              <a:tr h="356265">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Financial Services Futures</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u="none" strike="noStrike" cap="none" normalizeH="0" baseline="0" dirty="0">
                          <a:ln>
                            <a:noFill/>
                          </a:ln>
                          <a:solidFill>
                            <a:srgbClr val="1C1854"/>
                          </a:solidFill>
                          <a:effectLst/>
                        </a:rPr>
                        <a:t>EUR 700</a:t>
                      </a: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FSTF</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OSTF</a:t>
                      </a:r>
                    </a:p>
                  </a:txBody>
                  <a:tcPr marL="90000" marR="90000" marT="0" marB="0" anchor="ctr" horzOverflow="overflow"/>
                </a:tc>
                <a:extLst>
                  <a:ext uri="{0D108BD9-81ED-4DB2-BD59-A6C34878D82A}">
                    <a16:rowId xmlns:a16="http://schemas.microsoft.com/office/drawing/2014/main" val="1583945350"/>
                  </a:ext>
                </a:extLst>
              </a:tr>
              <a:tr h="356265">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Industrial Goods &amp; Services Futures </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FSTG</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OSTG</a:t>
                      </a:r>
                    </a:p>
                  </a:txBody>
                  <a:tcPr marL="90000" marR="90000" marT="0" marB="0" anchor="ctr" horzOverflow="overflow"/>
                </a:tc>
                <a:extLst>
                  <a:ext uri="{0D108BD9-81ED-4DB2-BD59-A6C34878D82A}">
                    <a16:rowId xmlns:a16="http://schemas.microsoft.com/office/drawing/2014/main" val="1450248620"/>
                  </a:ext>
                </a:extLst>
              </a:tr>
              <a:tr h="356265">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Health Care Futures</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FSTH</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OSTH</a:t>
                      </a:r>
                    </a:p>
                  </a:txBody>
                  <a:tcPr marL="90000" marR="90000" marT="0" marB="0" anchor="ctr" horzOverflow="overflow"/>
                </a:tc>
                <a:extLst>
                  <a:ext uri="{0D108BD9-81ED-4DB2-BD59-A6C34878D82A}">
                    <a16:rowId xmlns:a16="http://schemas.microsoft.com/office/drawing/2014/main" val="637584926"/>
                  </a:ext>
                </a:extLst>
              </a:tr>
              <a:tr h="356265">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Insurance Futures</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FSTI</a:t>
                      </a: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OSTI</a:t>
                      </a:r>
                    </a:p>
                  </a:txBody>
                  <a:tcPr marL="90000" marR="90000" marT="0" marB="0" anchor="ctr" horzOverflow="overflow"/>
                </a:tc>
                <a:extLst>
                  <a:ext uri="{0D108BD9-81ED-4DB2-BD59-A6C34878D82A}">
                    <a16:rowId xmlns:a16="http://schemas.microsoft.com/office/drawing/2014/main" val="3930183389"/>
                  </a:ext>
                </a:extLst>
              </a:tr>
              <a:tr h="356265">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Real Estate Futures </a:t>
                      </a:r>
                    </a:p>
                  </a:txBody>
                  <a:tcPr marL="90000" marR="90000" marT="0" marB="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i="0" u="none" strike="noStrike" kern="1200" cap="none" normalizeH="0" baseline="0" dirty="0">
                          <a:ln>
                            <a:noFill/>
                          </a:ln>
                          <a:solidFill>
                            <a:srgbClr val="1C1854"/>
                          </a:solidFill>
                          <a:effectLst/>
                          <a:latin typeface="Arial" charset="0"/>
                          <a:ea typeface="+mn-ea"/>
                          <a:cs typeface="+mn-cs"/>
                        </a:rPr>
                        <a:t>FXXE</a:t>
                      </a: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FSTL</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OSTL</a:t>
                      </a:r>
                    </a:p>
                  </a:txBody>
                  <a:tcPr marL="90000" marR="90000" marT="0" marB="0" anchor="ctr" horzOverflow="overflow"/>
                </a:tc>
                <a:extLst>
                  <a:ext uri="{0D108BD9-81ED-4DB2-BD59-A6C34878D82A}">
                    <a16:rowId xmlns:a16="http://schemas.microsoft.com/office/drawing/2014/main" val="4158578666"/>
                  </a:ext>
                </a:extLst>
              </a:tr>
              <a:tr h="356265">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Media Futures</a:t>
                      </a:r>
                    </a:p>
                  </a:txBody>
                  <a:tcPr marL="90000" marR="90000" marT="0" marB="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i="0" u="none" strike="noStrike" kern="1200" cap="none" normalizeH="0" baseline="0" dirty="0">
                          <a:ln>
                            <a:noFill/>
                          </a:ln>
                          <a:solidFill>
                            <a:srgbClr val="1C1854"/>
                          </a:solidFill>
                          <a:effectLst/>
                          <a:latin typeface="Arial" charset="0"/>
                          <a:ea typeface="+mn-ea"/>
                          <a:cs typeface="+mn-cs"/>
                        </a:rPr>
                        <a:t>EUR 700</a:t>
                      </a: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FSTM</a:t>
                      </a:r>
                      <a:endParaRPr kumimoji="0" lang="de-DE" sz="1000" b="0" i="0" u="none" strike="noStrike" cap="none" normalizeH="0" baseline="0" dirty="0">
                        <a:ln>
                          <a:noFill/>
                        </a:ln>
                        <a:solidFill>
                          <a:srgbClr val="1C1854"/>
                        </a:solidFill>
                        <a:effectLst/>
                        <a:latin typeface="Arial" charset="0"/>
                      </a:endParaRPr>
                    </a:p>
                  </a:txBody>
                  <a:tcPr marL="90000" marR="90000" marT="0" marB="0" anchor="ctr" horzOverflow="overflow"/>
                </a:tc>
                <a:tc>
                  <a:txBody>
                    <a:bodyPr/>
                    <a:lstStyle/>
                    <a:p>
                      <a:pPr marL="0" marR="0" lvl="0" indent="0" algn="ctr" defTabSz="249238" rtl="0" eaLnBrk="1" fontAlgn="base" latinLnBrk="0" hangingPunct="1">
                        <a:lnSpc>
                          <a:spcPct val="100000"/>
                        </a:lnSpc>
                        <a:spcBef>
                          <a:spcPct val="0"/>
                        </a:spcBef>
                        <a:spcAft>
                          <a:spcPct val="0"/>
                        </a:spcAft>
                        <a:buClr>
                          <a:schemeClr val="tx2"/>
                        </a:buClr>
                        <a:buSzTx/>
                        <a:buFontTx/>
                        <a:buNone/>
                        <a:tabLst/>
                      </a:pPr>
                      <a:r>
                        <a:rPr kumimoji="0" lang="en-US" sz="1000" b="0" i="0" u="none" strike="noStrike" cap="none" normalizeH="0" baseline="0" dirty="0">
                          <a:ln>
                            <a:noFill/>
                          </a:ln>
                          <a:solidFill>
                            <a:srgbClr val="1C1854"/>
                          </a:solidFill>
                          <a:effectLst/>
                          <a:latin typeface="Arial" charset="0"/>
                        </a:rPr>
                        <a:t>OSTM</a:t>
                      </a:r>
                    </a:p>
                  </a:txBody>
                  <a:tcPr marL="90000" marR="90000" marT="0" marB="0" anchor="ctr" horzOverflow="overflow"/>
                </a:tc>
                <a:extLst>
                  <a:ext uri="{0D108BD9-81ED-4DB2-BD59-A6C34878D82A}">
                    <a16:rowId xmlns:a16="http://schemas.microsoft.com/office/drawing/2014/main" val="3716853752"/>
                  </a:ext>
                </a:extLst>
              </a:tr>
            </a:tbl>
          </a:graphicData>
        </a:graphic>
      </p:graphicFrame>
      <p:sp>
        <p:nvSpPr>
          <p:cNvPr id="2" name="Date Placeholder 1">
            <a:extLst>
              <a:ext uri="{FF2B5EF4-FFF2-40B4-BE49-F238E27FC236}">
                <a16:creationId xmlns:a16="http://schemas.microsoft.com/office/drawing/2014/main" id="{0627EDAE-462E-429D-96DC-D6FDD489B885}"/>
              </a:ext>
            </a:extLst>
          </p:cNvPr>
          <p:cNvSpPr>
            <a:spLocks noGrp="1"/>
          </p:cNvSpPr>
          <p:nvPr>
            <p:ph type="dt" sz="half" idx="10"/>
          </p:nvPr>
        </p:nvSpPr>
        <p:spPr/>
        <p:txBody>
          <a:bodyPr/>
          <a:lstStyle/>
          <a:p>
            <a:fld id="{DC3C376E-6A05-4093-B8DB-8BE0AF96938A}"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CDAED926-E528-4D31-8294-77ADF8C40568}"/>
              </a:ext>
            </a:extLst>
          </p:cNvPr>
          <p:cNvSpPr>
            <a:spLocks noGrp="1"/>
          </p:cNvSpPr>
          <p:nvPr>
            <p:ph type="sldNum" sz="quarter" idx="11"/>
          </p:nvPr>
        </p:nvSpPr>
        <p:spPr/>
        <p:txBody>
          <a:bodyPr/>
          <a:lstStyle/>
          <a:p>
            <a:fld id="{62CB3E74-FC4B-418A-B5F6-72ED80208EB2}" type="slidenum">
              <a:rPr lang="en-US" noProof="0" smtClean="0"/>
              <a:pPr/>
              <a:t>6</a:t>
            </a:fld>
            <a:endParaRPr lang="en-US" noProof="0"/>
          </a:p>
        </p:txBody>
      </p:sp>
      <p:sp>
        <p:nvSpPr>
          <p:cNvPr id="5" name="Titel 4">
            <a:extLst>
              <a:ext uri="{FF2B5EF4-FFF2-40B4-BE49-F238E27FC236}">
                <a16:creationId xmlns:a16="http://schemas.microsoft.com/office/drawing/2014/main" id="{1A216D31-302A-4894-AE15-91C6477855CE}"/>
              </a:ext>
            </a:extLst>
          </p:cNvPr>
          <p:cNvSpPr>
            <a:spLocks noGrp="1"/>
          </p:cNvSpPr>
          <p:nvPr>
            <p:ph type="title"/>
          </p:nvPr>
        </p:nvSpPr>
        <p:spPr/>
        <p:txBody>
          <a:bodyPr/>
          <a:lstStyle/>
          <a:p>
            <a:r>
              <a:rPr lang="en-GB" dirty="0"/>
              <a:t>STOXX</a:t>
            </a:r>
            <a:r>
              <a:rPr lang="en-GB" dirty="0">
                <a:latin typeface="Calibri" panose="020F0502020204030204" pitchFamily="34" charset="0"/>
              </a:rPr>
              <a:t>®</a:t>
            </a:r>
            <a:r>
              <a:rPr lang="en-GB" dirty="0"/>
              <a:t> offering on Eurex Exchange (3/6)</a:t>
            </a:r>
            <a:endParaRPr lang="de-DE" dirty="0"/>
          </a:p>
        </p:txBody>
      </p:sp>
    </p:spTree>
    <p:extLst>
      <p:ext uri="{BB962C8B-B14F-4D97-AF65-F5344CB8AC3E}">
        <p14:creationId xmlns:p14="http://schemas.microsoft.com/office/powerpoint/2010/main" val="971086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10">
            <a:extLst>
              <a:ext uri="{FF2B5EF4-FFF2-40B4-BE49-F238E27FC236}">
                <a16:creationId xmlns:a16="http://schemas.microsoft.com/office/drawing/2014/main" id="{89216F12-6E91-4A7A-8FB5-411605176AA7}"/>
              </a:ext>
            </a:extLst>
          </p:cNvPr>
          <p:cNvGraphicFramePr>
            <a:graphicFrameLocks/>
          </p:cNvGraphicFramePr>
          <p:nvPr>
            <p:extLst>
              <p:ext uri="{D42A27DB-BD31-4B8C-83A1-F6EECF244321}">
                <p14:modId xmlns:p14="http://schemas.microsoft.com/office/powerpoint/2010/main" val="1164815669"/>
              </p:ext>
            </p:extLst>
          </p:nvPr>
        </p:nvGraphicFramePr>
        <p:xfrm>
          <a:off x="587375" y="1911257"/>
          <a:ext cx="11017250" cy="4218084"/>
        </p:xfrm>
        <a:graphic>
          <a:graphicData uri="http://schemas.openxmlformats.org/drawingml/2006/table">
            <a:tbl>
              <a:tblPr firstRow="1">
                <a:tableStyleId>{30FC0DDD-37FB-4523-A006-01308BA8B187}</a:tableStyleId>
              </a:tblPr>
              <a:tblGrid>
                <a:gridCol w="3545042">
                  <a:extLst>
                    <a:ext uri="{9D8B030D-6E8A-4147-A177-3AD203B41FA5}">
                      <a16:colId xmlns:a16="http://schemas.microsoft.com/office/drawing/2014/main" val="215981780"/>
                    </a:ext>
                  </a:extLst>
                </a:gridCol>
                <a:gridCol w="1472376">
                  <a:extLst>
                    <a:ext uri="{9D8B030D-6E8A-4147-A177-3AD203B41FA5}">
                      <a16:colId xmlns:a16="http://schemas.microsoft.com/office/drawing/2014/main" val="4277949936"/>
                    </a:ext>
                  </a:extLst>
                </a:gridCol>
                <a:gridCol w="2263728">
                  <a:extLst>
                    <a:ext uri="{9D8B030D-6E8A-4147-A177-3AD203B41FA5}">
                      <a16:colId xmlns:a16="http://schemas.microsoft.com/office/drawing/2014/main" val="479739410"/>
                    </a:ext>
                  </a:extLst>
                </a:gridCol>
                <a:gridCol w="3736104">
                  <a:extLst>
                    <a:ext uri="{9D8B030D-6E8A-4147-A177-3AD203B41FA5}">
                      <a16:colId xmlns:a16="http://schemas.microsoft.com/office/drawing/2014/main" val="1570558885"/>
                    </a:ext>
                  </a:extLst>
                </a:gridCol>
              </a:tblGrid>
              <a:tr h="35574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err="1">
                          <a:ln>
                            <a:noFill/>
                          </a:ln>
                          <a:solidFill>
                            <a:schemeClr val="tx1"/>
                          </a:solidFill>
                          <a:effectLst/>
                        </a:rPr>
                        <a:t>Product</a:t>
                      </a:r>
                      <a:r>
                        <a:rPr kumimoji="0" lang="de-DE" sz="1200" b="1" u="none" strike="noStrike" cap="none" normalizeH="0" baseline="0" dirty="0">
                          <a:ln>
                            <a:noFill/>
                          </a:ln>
                          <a:solidFill>
                            <a:schemeClr val="tx1"/>
                          </a:solidFill>
                          <a:effectLst/>
                        </a:rPr>
                        <a:t> Name</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tc gridSpan="2">
                  <a:txBody>
                    <a:bodyPr/>
                    <a:lstStyle/>
                    <a:p>
                      <a:pPr algn="ctr"/>
                      <a:r>
                        <a:rPr lang="de-DE" sz="1200" dirty="0">
                          <a:solidFill>
                            <a:schemeClr val="tx1"/>
                          </a:solidFill>
                        </a:rPr>
                        <a:t>Eurex Futures </a:t>
                      </a:r>
                      <a:r>
                        <a:rPr lang="de-DE" sz="1200" dirty="0" err="1">
                          <a:solidFill>
                            <a:schemeClr val="tx1"/>
                          </a:solidFill>
                        </a:rPr>
                        <a:t>Contract</a:t>
                      </a:r>
                      <a:r>
                        <a:rPr lang="de-DE" sz="1200" dirty="0">
                          <a:solidFill>
                            <a:schemeClr val="tx1"/>
                          </a:solidFill>
                        </a:rPr>
                        <a:t> Codes</a:t>
                      </a:r>
                    </a:p>
                  </a:txBody>
                  <a:tcPr marL="90000" marR="90000" marT="61200" marB="61200" anchor="ctr"/>
                </a:tc>
                <a:tc hMerge="1">
                  <a:txBody>
                    <a:bodyPr/>
                    <a:lstStyle/>
                    <a:p>
                      <a:endParaRPr lang="de-DE" sz="1200" dirty="0">
                        <a:solidFill>
                          <a:schemeClr val="tx1"/>
                        </a:solidFill>
                      </a:endParaRPr>
                    </a:p>
                  </a:txBody>
                  <a:tcPr marL="90000" marR="90000" marT="61200" marB="61200" anchor="ct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a:ln>
                            <a:noFill/>
                          </a:ln>
                          <a:solidFill>
                            <a:schemeClr val="tx1"/>
                          </a:solidFill>
                          <a:effectLst/>
                        </a:rPr>
                        <a:t>Eurex Options </a:t>
                      </a:r>
                      <a:r>
                        <a:rPr kumimoji="0" lang="de-DE" sz="1200" b="1" u="none" strike="noStrike" cap="none" normalizeH="0" baseline="0" dirty="0" err="1">
                          <a:ln>
                            <a:noFill/>
                          </a:ln>
                          <a:solidFill>
                            <a:schemeClr val="tx1"/>
                          </a:solidFill>
                          <a:effectLst/>
                        </a:rPr>
                        <a:t>Contract</a:t>
                      </a:r>
                      <a:r>
                        <a:rPr kumimoji="0" lang="de-DE" sz="1200" b="1" u="none" strike="noStrike" cap="none" normalizeH="0" baseline="0" dirty="0">
                          <a:ln>
                            <a:noFill/>
                          </a:ln>
                          <a:solidFill>
                            <a:schemeClr val="tx1"/>
                          </a:solidFill>
                          <a:effectLst/>
                        </a:rPr>
                        <a:t> Codes</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extLst>
                  <a:ext uri="{0D108BD9-81ED-4DB2-BD59-A6C34878D82A}">
                    <a16:rowId xmlns:a16="http://schemas.microsoft.com/office/drawing/2014/main" val="3378295037"/>
                  </a:ext>
                </a:extLst>
              </a:tr>
              <a:tr h="355743">
                <a:tc gridSpan="4">
                  <a:txBody>
                    <a:bodyPr/>
                    <a:lstStyle/>
                    <a:p>
                      <a:r>
                        <a:rPr lang="de-DE" sz="1050" b="1" dirty="0">
                          <a:solidFill>
                            <a:schemeClr val="bg1"/>
                          </a:solidFill>
                        </a:rPr>
                        <a:t>STOXX</a:t>
                      </a:r>
                      <a:r>
                        <a:rPr lang="en-GB" sz="1050" b="1" dirty="0">
                          <a:solidFill>
                            <a:schemeClr val="bg1"/>
                          </a:solidFill>
                          <a:latin typeface="Calibri" panose="020F0502020204030204" pitchFamily="34" charset="0"/>
                        </a:rPr>
                        <a:t>®</a:t>
                      </a:r>
                      <a:r>
                        <a:rPr lang="de-DE" sz="1050" b="1" dirty="0">
                          <a:solidFill>
                            <a:schemeClr val="bg1"/>
                          </a:solidFill>
                          <a:latin typeface="Calibri" panose="020F0502020204030204" pitchFamily="34" charset="0"/>
                        </a:rPr>
                        <a:t> </a:t>
                      </a:r>
                      <a:r>
                        <a:rPr lang="de-DE" sz="1050" b="1" dirty="0">
                          <a:solidFill>
                            <a:schemeClr val="bg1"/>
                          </a:solidFill>
                        </a:rPr>
                        <a:t>600 </a:t>
                      </a:r>
                      <a:r>
                        <a:rPr lang="de-DE" sz="1050" b="1" i="0" kern="1200" dirty="0" err="1">
                          <a:solidFill>
                            <a:schemeClr val="bg1"/>
                          </a:solidFill>
                          <a:latin typeface="+mn-lt"/>
                          <a:ea typeface="+mn-ea"/>
                          <a:cs typeface="+mn-cs"/>
                        </a:rPr>
                        <a:t>Sector</a:t>
                      </a:r>
                      <a:r>
                        <a:rPr lang="de-DE" sz="1050" b="1" i="0" kern="1200" dirty="0">
                          <a:solidFill>
                            <a:schemeClr val="bg1"/>
                          </a:solidFill>
                          <a:latin typeface="+mn-lt"/>
                          <a:ea typeface="+mn-ea"/>
                          <a:cs typeface="+mn-cs"/>
                        </a:rPr>
                        <a:t> Indices (2/2)</a:t>
                      </a:r>
                    </a:p>
                  </a:txBody>
                  <a:tcPr marL="90000" marR="90000" marT="61200" marB="61200" anchor="ctr">
                    <a:solidFill>
                      <a:schemeClr val="tx1"/>
                    </a:solidFill>
                  </a:tcPr>
                </a:tc>
                <a:tc hMerge="1">
                  <a:txBody>
                    <a:bodyPr/>
                    <a:lstStyle/>
                    <a:p>
                      <a:endParaRPr lang="de-DE" sz="1000" dirty="0"/>
                    </a:p>
                  </a:txBody>
                  <a:tcPr/>
                </a:tc>
                <a:tc hMerge="1">
                  <a:txBody>
                    <a:bodyPr/>
                    <a:lstStyle/>
                    <a:p>
                      <a:endParaRPr lang="en-US"/>
                    </a:p>
                  </a:txBody>
                  <a:tcPr/>
                </a:tc>
                <a:tc hMerge="1">
                  <a:txBody>
                    <a:bodyPr/>
                    <a:lstStyle/>
                    <a:p>
                      <a:endParaRPr lang="de-DE" sz="1000" dirty="0"/>
                    </a:p>
                  </a:txBody>
                  <a:tcPr/>
                </a:tc>
                <a:extLst>
                  <a:ext uri="{0D108BD9-81ED-4DB2-BD59-A6C34878D82A}">
                    <a16:rowId xmlns:a16="http://schemas.microsoft.com/office/drawing/2014/main" val="2794041483"/>
                  </a:ext>
                </a:extLst>
              </a:tr>
              <a:tr h="389622">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Construction &amp; Materials Futures</a:t>
                      </a:r>
                    </a:p>
                  </a:txBody>
                  <a:tcPr marL="90000" marR="90000" marT="61200" marB="6120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i="0" u="none" strike="noStrike" kern="1200" cap="none" normalizeH="0" baseline="0" dirty="0">
                          <a:ln>
                            <a:noFill/>
                          </a:ln>
                          <a:solidFill>
                            <a:srgbClr val="1C1854"/>
                          </a:solidFill>
                          <a:effectLst/>
                          <a:latin typeface="Arial" charset="0"/>
                          <a:ea typeface="+mn-ea"/>
                          <a:cs typeface="+mn-cs"/>
                        </a:rPr>
                        <a:t>EUR 900</a:t>
                      </a: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FSTN</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OSTN</a:t>
                      </a:r>
                    </a:p>
                  </a:txBody>
                  <a:tcPr marL="90000" marR="90000" marT="61200" marB="61200" anchor="ctr" horzOverflow="overflow"/>
                </a:tc>
                <a:extLst>
                  <a:ext uri="{0D108BD9-81ED-4DB2-BD59-A6C34878D82A}">
                    <a16:rowId xmlns:a16="http://schemas.microsoft.com/office/drawing/2014/main" val="643551148"/>
                  </a:ext>
                </a:extLst>
              </a:tr>
              <a:tr h="389622">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Food &amp; Beverage Futures</a:t>
                      </a:r>
                    </a:p>
                  </a:txBody>
                  <a:tcPr marL="90000" marR="90000" marT="61200" marB="6120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i="0" u="none" strike="noStrike" kern="1200" cap="none" normalizeH="0" baseline="0" dirty="0">
                          <a:ln>
                            <a:noFill/>
                          </a:ln>
                          <a:solidFill>
                            <a:srgbClr val="1C1854"/>
                          </a:solidFill>
                          <a:effectLst/>
                          <a:latin typeface="Arial" charset="0"/>
                          <a:ea typeface="+mn-ea"/>
                          <a:cs typeface="+mn-cs"/>
                        </a:rPr>
                        <a:t>EUR 700</a:t>
                      </a:r>
                    </a:p>
                  </a:txBody>
                  <a:tcPr marL="90000" marR="90000" marT="61200" marB="61200" anchor="ctr"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FSTO</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OSTO</a:t>
                      </a:r>
                    </a:p>
                  </a:txBody>
                  <a:tcPr marL="90000" marR="90000" marT="61200" marB="61200" anchor="ctr" horzOverflow="overflow"/>
                </a:tc>
                <a:extLst>
                  <a:ext uri="{0D108BD9-81ED-4DB2-BD59-A6C34878D82A}">
                    <a16:rowId xmlns:a16="http://schemas.microsoft.com/office/drawing/2014/main" val="3944865922"/>
                  </a:ext>
                </a:extLst>
              </a:tr>
              <a:tr h="389622">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Retail Futures</a:t>
                      </a:r>
                    </a:p>
                  </a:txBody>
                  <a:tcPr marL="90000" marR="90000" marT="61200" marB="61200" anchor="ctr" horzOverflow="overflow"/>
                </a:tc>
                <a:tc hMerge="1">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r>
                        <a:rPr lang="en-US" sz="1000" b="0" dirty="0"/>
                        <a:t>FSTR</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OSTR</a:t>
                      </a:r>
                    </a:p>
                  </a:txBody>
                  <a:tcPr marL="90000" marR="90000" marT="61200" marB="61200" anchor="ctr" horzOverflow="overflow"/>
                </a:tc>
                <a:extLst>
                  <a:ext uri="{0D108BD9-81ED-4DB2-BD59-A6C34878D82A}">
                    <a16:rowId xmlns:a16="http://schemas.microsoft.com/office/drawing/2014/main" val="925022502"/>
                  </a:ext>
                </a:extLst>
              </a:tr>
              <a:tr h="389622">
                <a:tc gridSpan="2">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Basic Resources Futures</a:t>
                      </a: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r>
                        <a:rPr lang="en-US" sz="1000" b="0" dirty="0"/>
                        <a:t>FSTS</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OSTS</a:t>
                      </a:r>
                    </a:p>
                  </a:txBody>
                  <a:tcPr marL="90000" marR="90000" marT="61200" marB="61200" anchor="ctr" horzOverflow="overflow"/>
                </a:tc>
                <a:extLst>
                  <a:ext uri="{0D108BD9-81ED-4DB2-BD59-A6C34878D82A}">
                    <a16:rowId xmlns:a16="http://schemas.microsoft.com/office/drawing/2014/main" val="1818085813"/>
                  </a:ext>
                </a:extLst>
              </a:tr>
              <a:tr h="389622">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Telecommunications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h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de-DE" sz="1200" b="1"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r>
                        <a:rPr lang="en-US" sz="1000" b="0" dirty="0"/>
                        <a:t>FSTT</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OSTT</a:t>
                      </a:r>
                    </a:p>
                  </a:txBody>
                  <a:tcPr marL="90000" marR="90000" marT="61200" marB="61200" anchor="ctr" horzOverflow="overflow"/>
                </a:tc>
                <a:extLst>
                  <a:ext uri="{0D108BD9-81ED-4DB2-BD59-A6C34878D82A}">
                    <a16:rowId xmlns:a16="http://schemas.microsoft.com/office/drawing/2014/main" val="1583945350"/>
                  </a:ext>
                </a:extLst>
              </a:tr>
              <a:tr h="389622">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Utilities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hMerge="1">
                  <a:txBody>
                    <a:bodyPr/>
                    <a:lstStyle/>
                    <a:p>
                      <a:endParaRPr lang="en-US"/>
                    </a:p>
                  </a:txBody>
                  <a:tcPr/>
                </a:tc>
                <a:tc>
                  <a:txBody>
                    <a:bodyPr/>
                    <a:lstStyle/>
                    <a:p>
                      <a:r>
                        <a:rPr lang="en-US" sz="1000" b="0" dirty="0"/>
                        <a:t>FSTU</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OSTU</a:t>
                      </a:r>
                    </a:p>
                  </a:txBody>
                  <a:tcPr marL="90000" marR="90000" marT="61200" marB="61200" anchor="ctr" horzOverflow="overflow"/>
                </a:tc>
                <a:extLst>
                  <a:ext uri="{0D108BD9-81ED-4DB2-BD59-A6C34878D82A}">
                    <a16:rowId xmlns:a16="http://schemas.microsoft.com/office/drawing/2014/main" val="1450248620"/>
                  </a:ext>
                </a:extLst>
              </a:tr>
              <a:tr h="389622">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Travel &amp; Leisure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hMerge="1">
                  <a:txBody>
                    <a:bodyPr/>
                    <a:lstStyle/>
                    <a:p>
                      <a:endParaRPr lang="en-US"/>
                    </a:p>
                  </a:txBody>
                  <a:tcPr/>
                </a:tc>
                <a:tc>
                  <a:txBody>
                    <a:bodyPr/>
                    <a:lstStyle/>
                    <a:p>
                      <a:r>
                        <a:rPr lang="en-US" sz="1000" b="0" dirty="0"/>
                        <a:t>FSTV</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OSTV</a:t>
                      </a:r>
                    </a:p>
                  </a:txBody>
                  <a:tcPr marL="90000" marR="90000" marT="61200" marB="61200" anchor="ctr" horzOverflow="overflow"/>
                </a:tc>
                <a:extLst>
                  <a:ext uri="{0D108BD9-81ED-4DB2-BD59-A6C34878D82A}">
                    <a16:rowId xmlns:a16="http://schemas.microsoft.com/office/drawing/2014/main" val="637584926"/>
                  </a:ext>
                </a:extLst>
              </a:tr>
              <a:tr h="389622">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Technology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hMerge="1">
                  <a:txBody>
                    <a:bodyPr/>
                    <a:lstStyle/>
                    <a:p>
                      <a:endParaRPr lang="en-US"/>
                    </a:p>
                  </a:txBody>
                  <a:tcPr/>
                </a:tc>
                <a:tc>
                  <a:txBody>
                    <a:bodyPr/>
                    <a:lstStyle/>
                    <a:p>
                      <a:r>
                        <a:rPr lang="en-US" sz="1000" b="0" dirty="0"/>
                        <a:t>FSTY</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OSTY</a:t>
                      </a:r>
                    </a:p>
                  </a:txBody>
                  <a:tcPr marL="90000" marR="90000" marT="61200" marB="61200" anchor="ctr" horzOverflow="overflow"/>
                </a:tc>
                <a:extLst>
                  <a:ext uri="{0D108BD9-81ED-4DB2-BD59-A6C34878D82A}">
                    <a16:rowId xmlns:a16="http://schemas.microsoft.com/office/drawing/2014/main" val="3930183389"/>
                  </a:ext>
                </a:extLst>
              </a:tr>
              <a:tr h="389622">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Personal &amp; Household Goods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hMerge="1">
                  <a:txBody>
                    <a:bodyPr/>
                    <a:lstStyle/>
                    <a:p>
                      <a:endParaRPr lang="en-US"/>
                    </a:p>
                  </a:txBody>
                  <a:tcPr/>
                </a:tc>
                <a:tc>
                  <a:txBody>
                    <a:bodyPr/>
                    <a:lstStyle/>
                    <a:p>
                      <a:r>
                        <a:rPr lang="en-US" sz="1000" b="0" dirty="0"/>
                        <a:t>FSTZ</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OSTZ</a:t>
                      </a:r>
                    </a:p>
                  </a:txBody>
                  <a:tcPr marL="90000" marR="90000" marT="61200" marB="61200" anchor="ctr" horzOverflow="overflow"/>
                </a:tc>
                <a:extLst>
                  <a:ext uri="{0D108BD9-81ED-4DB2-BD59-A6C34878D82A}">
                    <a16:rowId xmlns:a16="http://schemas.microsoft.com/office/drawing/2014/main" val="4158578666"/>
                  </a:ext>
                </a:extLst>
              </a:tr>
            </a:tbl>
          </a:graphicData>
        </a:graphic>
      </p:graphicFrame>
      <p:sp>
        <p:nvSpPr>
          <p:cNvPr id="2" name="Date Placeholder 1">
            <a:extLst>
              <a:ext uri="{FF2B5EF4-FFF2-40B4-BE49-F238E27FC236}">
                <a16:creationId xmlns:a16="http://schemas.microsoft.com/office/drawing/2014/main" id="{0627EDAE-462E-429D-96DC-D6FDD489B885}"/>
              </a:ext>
            </a:extLst>
          </p:cNvPr>
          <p:cNvSpPr>
            <a:spLocks noGrp="1"/>
          </p:cNvSpPr>
          <p:nvPr>
            <p:ph type="dt" sz="half" idx="10"/>
          </p:nvPr>
        </p:nvSpPr>
        <p:spPr/>
        <p:txBody>
          <a:bodyPr/>
          <a:lstStyle/>
          <a:p>
            <a:fld id="{DC3C376E-6A05-4093-B8DB-8BE0AF96938A}"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CDAED926-E528-4D31-8294-77ADF8C40568}"/>
              </a:ext>
            </a:extLst>
          </p:cNvPr>
          <p:cNvSpPr>
            <a:spLocks noGrp="1"/>
          </p:cNvSpPr>
          <p:nvPr>
            <p:ph type="sldNum" sz="quarter" idx="11"/>
          </p:nvPr>
        </p:nvSpPr>
        <p:spPr/>
        <p:txBody>
          <a:bodyPr/>
          <a:lstStyle/>
          <a:p>
            <a:fld id="{62CB3E74-FC4B-418A-B5F6-72ED80208EB2}" type="slidenum">
              <a:rPr lang="en-US" noProof="0" smtClean="0"/>
              <a:pPr/>
              <a:t>7</a:t>
            </a:fld>
            <a:endParaRPr lang="en-US" noProof="0"/>
          </a:p>
        </p:txBody>
      </p:sp>
      <p:sp>
        <p:nvSpPr>
          <p:cNvPr id="5" name="Titel 4">
            <a:extLst>
              <a:ext uri="{FF2B5EF4-FFF2-40B4-BE49-F238E27FC236}">
                <a16:creationId xmlns:a16="http://schemas.microsoft.com/office/drawing/2014/main" id="{1A216D31-302A-4894-AE15-91C6477855CE}"/>
              </a:ext>
            </a:extLst>
          </p:cNvPr>
          <p:cNvSpPr>
            <a:spLocks noGrp="1"/>
          </p:cNvSpPr>
          <p:nvPr>
            <p:ph type="title"/>
          </p:nvPr>
        </p:nvSpPr>
        <p:spPr/>
        <p:txBody>
          <a:bodyPr/>
          <a:lstStyle/>
          <a:p>
            <a:r>
              <a:rPr lang="en-GB" dirty="0"/>
              <a:t>STOXX</a:t>
            </a:r>
            <a:r>
              <a:rPr lang="en-GB" dirty="0">
                <a:latin typeface="Calibri" panose="020F0502020204030204" pitchFamily="34" charset="0"/>
              </a:rPr>
              <a:t>®</a:t>
            </a:r>
            <a:r>
              <a:rPr lang="en-GB" dirty="0"/>
              <a:t> offering on Eurex Exchange (4/6)</a:t>
            </a:r>
            <a:endParaRPr lang="de-DE" dirty="0"/>
          </a:p>
        </p:txBody>
      </p:sp>
    </p:spTree>
    <p:extLst>
      <p:ext uri="{BB962C8B-B14F-4D97-AF65-F5344CB8AC3E}">
        <p14:creationId xmlns:p14="http://schemas.microsoft.com/office/powerpoint/2010/main" val="2443164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10">
            <a:extLst>
              <a:ext uri="{FF2B5EF4-FFF2-40B4-BE49-F238E27FC236}">
                <a16:creationId xmlns:a16="http://schemas.microsoft.com/office/drawing/2014/main" id="{89216F12-6E91-4A7A-8FB5-411605176AA7}"/>
              </a:ext>
            </a:extLst>
          </p:cNvPr>
          <p:cNvGraphicFramePr>
            <a:graphicFrameLocks/>
          </p:cNvGraphicFramePr>
          <p:nvPr>
            <p:extLst>
              <p:ext uri="{D42A27DB-BD31-4B8C-83A1-F6EECF244321}">
                <p14:modId xmlns:p14="http://schemas.microsoft.com/office/powerpoint/2010/main" val="171834689"/>
              </p:ext>
            </p:extLst>
          </p:nvPr>
        </p:nvGraphicFramePr>
        <p:xfrm>
          <a:off x="586163" y="1916112"/>
          <a:ext cx="11017250" cy="4213224"/>
        </p:xfrm>
        <a:graphic>
          <a:graphicData uri="http://schemas.openxmlformats.org/drawingml/2006/table">
            <a:tbl>
              <a:tblPr firstRow="1">
                <a:tableStyleId>{30FC0DDD-37FB-4523-A006-01308BA8B187}</a:tableStyleId>
              </a:tblPr>
              <a:tblGrid>
                <a:gridCol w="3890413">
                  <a:extLst>
                    <a:ext uri="{9D8B030D-6E8A-4147-A177-3AD203B41FA5}">
                      <a16:colId xmlns:a16="http://schemas.microsoft.com/office/drawing/2014/main" val="215981780"/>
                    </a:ext>
                  </a:extLst>
                </a:gridCol>
                <a:gridCol w="3395035">
                  <a:extLst>
                    <a:ext uri="{9D8B030D-6E8A-4147-A177-3AD203B41FA5}">
                      <a16:colId xmlns:a16="http://schemas.microsoft.com/office/drawing/2014/main" val="4277949936"/>
                    </a:ext>
                  </a:extLst>
                </a:gridCol>
                <a:gridCol w="3731802">
                  <a:extLst>
                    <a:ext uri="{9D8B030D-6E8A-4147-A177-3AD203B41FA5}">
                      <a16:colId xmlns:a16="http://schemas.microsoft.com/office/drawing/2014/main" val="3081169621"/>
                    </a:ext>
                  </a:extLst>
                </a:gridCol>
              </a:tblGrid>
              <a:tr h="3295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err="1">
                          <a:ln>
                            <a:noFill/>
                          </a:ln>
                          <a:solidFill>
                            <a:schemeClr val="tx1"/>
                          </a:solidFill>
                          <a:effectLst/>
                        </a:rPr>
                        <a:t>Product</a:t>
                      </a:r>
                      <a:r>
                        <a:rPr kumimoji="0" lang="de-DE" sz="1200" b="1" u="none" strike="noStrike" cap="none" normalizeH="0" baseline="0" dirty="0">
                          <a:ln>
                            <a:noFill/>
                          </a:ln>
                          <a:solidFill>
                            <a:schemeClr val="tx1"/>
                          </a:solidFill>
                          <a:effectLst/>
                        </a:rPr>
                        <a:t> Name</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tc>
                  <a:txBody>
                    <a:bodyPr/>
                    <a:lstStyle/>
                    <a:p>
                      <a:pPr algn="ctr"/>
                      <a:r>
                        <a:rPr lang="de-DE" sz="1200" dirty="0">
                          <a:solidFill>
                            <a:schemeClr val="tx1"/>
                          </a:solidFill>
                        </a:rPr>
                        <a:t>Eurex Futures </a:t>
                      </a:r>
                      <a:r>
                        <a:rPr lang="de-DE" sz="1200" dirty="0" err="1">
                          <a:solidFill>
                            <a:schemeClr val="tx1"/>
                          </a:solidFill>
                        </a:rPr>
                        <a:t>Contract</a:t>
                      </a:r>
                      <a:r>
                        <a:rPr lang="de-DE" sz="1200" dirty="0">
                          <a:solidFill>
                            <a:schemeClr val="tx1"/>
                          </a:solidFill>
                        </a:rPr>
                        <a:t> Codes</a:t>
                      </a:r>
                    </a:p>
                  </a:txBody>
                  <a:tcPr marL="90000" marR="90000" marT="61200" marB="61200" anchor="ct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a:ln>
                            <a:noFill/>
                          </a:ln>
                          <a:solidFill>
                            <a:schemeClr val="tx1"/>
                          </a:solidFill>
                          <a:effectLst/>
                        </a:rPr>
                        <a:t>Eurex Options </a:t>
                      </a:r>
                      <a:r>
                        <a:rPr kumimoji="0" lang="de-DE" sz="1200" b="1" u="none" strike="noStrike" cap="none" normalizeH="0" baseline="0" dirty="0" err="1">
                          <a:ln>
                            <a:noFill/>
                          </a:ln>
                          <a:solidFill>
                            <a:schemeClr val="tx1"/>
                          </a:solidFill>
                          <a:effectLst/>
                        </a:rPr>
                        <a:t>Contract</a:t>
                      </a:r>
                      <a:r>
                        <a:rPr kumimoji="0" lang="de-DE" sz="1200" b="1" u="none" strike="noStrike" cap="none" normalizeH="0" baseline="0" dirty="0">
                          <a:ln>
                            <a:noFill/>
                          </a:ln>
                          <a:solidFill>
                            <a:schemeClr val="tx1"/>
                          </a:solidFill>
                          <a:effectLst/>
                        </a:rPr>
                        <a:t> Codes</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extLst>
                  <a:ext uri="{0D108BD9-81ED-4DB2-BD59-A6C34878D82A}">
                    <a16:rowId xmlns:a16="http://schemas.microsoft.com/office/drawing/2014/main" val="3378295037"/>
                  </a:ext>
                </a:extLst>
              </a:tr>
              <a:tr h="329575">
                <a:tc gridSpan="3">
                  <a:txBody>
                    <a:bodyPr/>
                    <a:lstStyle/>
                    <a:p>
                      <a:r>
                        <a:rPr lang="de-DE" sz="1000" b="1" dirty="0">
                          <a:solidFill>
                            <a:schemeClr val="bg1"/>
                          </a:solidFill>
                        </a:rPr>
                        <a:t>EURO STOXX</a:t>
                      </a:r>
                      <a:r>
                        <a:rPr lang="en-GB" sz="1000" b="1" dirty="0">
                          <a:solidFill>
                            <a:schemeClr val="bg1"/>
                          </a:solidFill>
                          <a:latin typeface="Calibri" panose="020F0502020204030204" pitchFamily="34" charset="0"/>
                        </a:rPr>
                        <a:t>®</a:t>
                      </a:r>
                      <a:r>
                        <a:rPr lang="de-DE" sz="1000" b="1" dirty="0">
                          <a:solidFill>
                            <a:schemeClr val="bg1"/>
                          </a:solidFill>
                        </a:rPr>
                        <a:t> </a:t>
                      </a:r>
                      <a:r>
                        <a:rPr lang="de-DE" sz="1000" b="1" i="0" kern="1200" dirty="0" err="1">
                          <a:solidFill>
                            <a:schemeClr val="bg1"/>
                          </a:solidFill>
                          <a:latin typeface="+mn-lt"/>
                          <a:ea typeface="+mn-ea"/>
                          <a:cs typeface="+mn-cs"/>
                        </a:rPr>
                        <a:t>Sector</a:t>
                      </a:r>
                      <a:r>
                        <a:rPr lang="de-DE" sz="1000" b="1" i="0" kern="1200" dirty="0">
                          <a:solidFill>
                            <a:schemeClr val="bg1"/>
                          </a:solidFill>
                          <a:latin typeface="+mn-lt"/>
                          <a:ea typeface="+mn-ea"/>
                          <a:cs typeface="+mn-cs"/>
                        </a:rPr>
                        <a:t> Indices (1/2)</a:t>
                      </a:r>
                    </a:p>
                  </a:txBody>
                  <a:tcPr marL="90000" marR="90000" marT="61200" marB="61200" anchor="ctr">
                    <a:solidFill>
                      <a:schemeClr val="tx1"/>
                    </a:solidFill>
                  </a:tcPr>
                </a:tc>
                <a:tc hMerge="1">
                  <a:txBody>
                    <a:bodyPr/>
                    <a:lstStyle/>
                    <a:p>
                      <a:endParaRPr lang="de-DE" sz="1000" dirty="0"/>
                    </a:p>
                  </a:txBody>
                  <a:tcPr/>
                </a:tc>
                <a:tc hMerge="1">
                  <a:txBody>
                    <a:bodyPr/>
                    <a:lstStyle/>
                    <a:p>
                      <a:endParaRPr lang="de-DE" sz="1100" b="1" i="0" kern="1200" dirty="0">
                        <a:solidFill>
                          <a:schemeClr val="bg1"/>
                        </a:solidFill>
                        <a:latin typeface="+mn-lt"/>
                        <a:ea typeface="+mn-ea"/>
                        <a:cs typeface="+mn-cs"/>
                      </a:endParaRPr>
                    </a:p>
                  </a:txBody>
                  <a:tcPr marL="90000" marR="90000" marT="61200" marB="61200" anchor="ctr">
                    <a:solidFill>
                      <a:schemeClr val="tx1"/>
                    </a:solidFill>
                  </a:tcPr>
                </a:tc>
                <a:extLst>
                  <a:ext uri="{0D108BD9-81ED-4DB2-BD59-A6C34878D82A}">
                    <a16:rowId xmlns:a16="http://schemas.microsoft.com/office/drawing/2014/main" val="2794041483"/>
                  </a:ext>
                </a:extLst>
              </a:tr>
              <a:tr h="355138">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Automobiles &amp; Parts Futures</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FESA</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a:ln>
                            <a:noFill/>
                          </a:ln>
                          <a:solidFill>
                            <a:srgbClr val="1C1854"/>
                          </a:solidFill>
                          <a:effectLst/>
                          <a:latin typeface="Arial" charset="0"/>
                          <a:ea typeface="+mn-ea"/>
                          <a:cs typeface="+mn-cs"/>
                        </a:rPr>
                        <a:t>OESA</a:t>
                      </a:r>
                      <a:endParaRPr kumimoji="0" lang="de-DE" sz="10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extLst>
                  <a:ext uri="{0D108BD9-81ED-4DB2-BD59-A6C34878D82A}">
                    <a16:rowId xmlns:a16="http://schemas.microsoft.com/office/drawing/2014/main" val="643551148"/>
                  </a:ext>
                </a:extLst>
              </a:tr>
              <a:tr h="355138">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Europe 600 Banks Futures</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FESB</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a:ln>
                            <a:noFill/>
                          </a:ln>
                          <a:solidFill>
                            <a:srgbClr val="1C1854"/>
                          </a:solidFill>
                          <a:effectLst/>
                          <a:latin typeface="Arial" charset="0"/>
                          <a:ea typeface="+mn-ea"/>
                          <a:cs typeface="+mn-cs"/>
                        </a:rPr>
                        <a:t>OESB</a:t>
                      </a:r>
                      <a:endParaRPr kumimoji="0" lang="de-DE" sz="10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extLst>
                  <a:ext uri="{0D108BD9-81ED-4DB2-BD59-A6C34878D82A}">
                    <a16:rowId xmlns:a16="http://schemas.microsoft.com/office/drawing/2014/main" val="3944865922"/>
                  </a:ext>
                </a:extLst>
              </a:tr>
              <a:tr h="355138">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Chemical Futures</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FESC</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a:ln>
                            <a:noFill/>
                          </a:ln>
                          <a:solidFill>
                            <a:srgbClr val="1C1854"/>
                          </a:solidFill>
                          <a:effectLst/>
                          <a:latin typeface="Arial" charset="0"/>
                          <a:ea typeface="+mn-ea"/>
                          <a:cs typeface="+mn-cs"/>
                        </a:rPr>
                        <a:t>OESC</a:t>
                      </a:r>
                      <a:endParaRPr kumimoji="0" lang="de-DE" sz="10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extLst>
                  <a:ext uri="{0D108BD9-81ED-4DB2-BD59-A6C34878D82A}">
                    <a16:rowId xmlns:a16="http://schemas.microsoft.com/office/drawing/2014/main" val="925022502"/>
                  </a:ext>
                </a:extLst>
              </a:tr>
              <a:tr h="357832">
                <a:tc>
                  <a:txBody>
                    <a:bodyPr/>
                    <a:lstStyle/>
                    <a:p>
                      <a:pPr marL="0" marR="0" lvl="0" indent="0" algn="l" defTabSz="249238" rtl="0" eaLnBrk="1" fontAlgn="base" latinLnBrk="0" hangingPunct="1">
                        <a:lnSpc>
                          <a:spcPct val="100000"/>
                        </a:lnSpc>
                        <a:spcBef>
                          <a:spcPct val="0"/>
                        </a:spcBef>
                        <a:spcAft>
                          <a:spcPct val="0"/>
                        </a:spcAft>
                        <a:buClr>
                          <a:schemeClr val="tx2"/>
                        </a:buClr>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Oil &amp; Gas Futures</a:t>
                      </a:r>
                    </a:p>
                  </a:txBody>
                  <a:tcPr marL="90000" marR="90000" marT="61200" marB="61200" anchor="ctr" horzOverflow="overflow"/>
                </a:tc>
                <a:tc>
                  <a:txBody>
                    <a:bodyPr/>
                    <a:lstStyle/>
                    <a:p>
                      <a:pPr algn="ctr"/>
                      <a:r>
                        <a:rPr kumimoji="0" lang="de-DE" sz="1000" b="0" i="0" u="none" strike="noStrike" kern="1200" cap="none" normalizeH="0" baseline="0" dirty="0">
                          <a:ln>
                            <a:noFill/>
                          </a:ln>
                          <a:solidFill>
                            <a:srgbClr val="1C1854"/>
                          </a:solidFill>
                          <a:effectLst/>
                          <a:latin typeface="Arial" charset="0"/>
                          <a:ea typeface="+mn-ea"/>
                          <a:cs typeface="+mn-cs"/>
                        </a:rPr>
                        <a:t>FESE</a:t>
                      </a:r>
                      <a:endParaRPr lang="en-US" sz="1000" b="0" dirty="0"/>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OESE</a:t>
                      </a:r>
                    </a:p>
                  </a:txBody>
                  <a:tcPr marL="90000" marR="90000" marT="61200" marB="61200" anchor="ctr" horzOverflow="overflow"/>
                </a:tc>
                <a:extLst>
                  <a:ext uri="{0D108BD9-81ED-4DB2-BD59-A6C34878D82A}">
                    <a16:rowId xmlns:a16="http://schemas.microsoft.com/office/drawing/2014/main" val="1818085813"/>
                  </a:ext>
                </a:extLst>
              </a:tr>
              <a:tr h="3551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Financial Services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FESF</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OESF</a:t>
                      </a:r>
                    </a:p>
                  </a:txBody>
                  <a:tcPr marL="90000" marR="90000" marT="61200" marB="61200" anchor="ctr" horzOverflow="overflow"/>
                </a:tc>
                <a:extLst>
                  <a:ext uri="{0D108BD9-81ED-4DB2-BD59-A6C34878D82A}">
                    <a16:rowId xmlns:a16="http://schemas.microsoft.com/office/drawing/2014/main" val="1583945350"/>
                  </a:ext>
                </a:extLst>
              </a:tr>
              <a:tr h="3551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Industrial Goods &amp; Services Futures </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FESG</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OESG</a:t>
                      </a:r>
                    </a:p>
                  </a:txBody>
                  <a:tcPr marL="90000" marR="90000" marT="61200" marB="61200" anchor="ctr" horzOverflow="overflow"/>
                </a:tc>
                <a:extLst>
                  <a:ext uri="{0D108BD9-81ED-4DB2-BD59-A6C34878D82A}">
                    <a16:rowId xmlns:a16="http://schemas.microsoft.com/office/drawing/2014/main" val="1450248620"/>
                  </a:ext>
                </a:extLst>
              </a:tr>
              <a:tr h="3551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Health Care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FESH</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OESH</a:t>
                      </a:r>
                    </a:p>
                  </a:txBody>
                  <a:tcPr marL="90000" marR="90000" marT="61200" marB="61200" anchor="ctr" horzOverflow="overflow"/>
                </a:tc>
                <a:extLst>
                  <a:ext uri="{0D108BD9-81ED-4DB2-BD59-A6C34878D82A}">
                    <a16:rowId xmlns:a16="http://schemas.microsoft.com/office/drawing/2014/main" val="637584926"/>
                  </a:ext>
                </a:extLst>
              </a:tr>
              <a:tr h="3551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Insurance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FESI</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OESI</a:t>
                      </a:r>
                    </a:p>
                  </a:txBody>
                  <a:tcPr marL="90000" marR="90000" marT="61200" marB="61200" anchor="ctr" horzOverflow="overflow"/>
                </a:tc>
                <a:extLst>
                  <a:ext uri="{0D108BD9-81ED-4DB2-BD59-A6C34878D82A}">
                    <a16:rowId xmlns:a16="http://schemas.microsoft.com/office/drawing/2014/main" val="3930183389"/>
                  </a:ext>
                </a:extLst>
              </a:tr>
              <a:tr h="3551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Real Estate Futures </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FESL</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OESL</a:t>
                      </a:r>
                    </a:p>
                  </a:txBody>
                  <a:tcPr marL="90000" marR="90000" marT="61200" marB="61200" anchor="ctr" horzOverflow="overflow"/>
                </a:tc>
                <a:extLst>
                  <a:ext uri="{0D108BD9-81ED-4DB2-BD59-A6C34878D82A}">
                    <a16:rowId xmlns:a16="http://schemas.microsoft.com/office/drawing/2014/main" val="4158578666"/>
                  </a:ext>
                </a:extLst>
              </a:tr>
              <a:tr h="3551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Media Futures</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FESM</a:t>
                      </a:r>
                    </a:p>
                  </a:txBody>
                  <a:tcPr marL="90000" marR="90000" marT="61200" marB="61200" anchor="ctr" horzOverflow="overflow"/>
                </a:tc>
                <a:tc>
                  <a:txBody>
                    <a:bodyPr/>
                    <a:lstStyle/>
                    <a:p>
                      <a:pPr marL="0" marR="0" lvl="0" indent="0" algn="ctr" defTabSz="249238" rtl="0" eaLnBrk="1" fontAlgn="base" latinLnBrk="0" hangingPunct="1">
                        <a:lnSpc>
                          <a:spcPct val="100000"/>
                        </a:lnSpc>
                        <a:spcBef>
                          <a:spcPct val="0"/>
                        </a:spcBef>
                        <a:spcAft>
                          <a:spcPct val="0"/>
                        </a:spcAft>
                        <a:buClr>
                          <a:schemeClr val="tx2"/>
                        </a:buClr>
                        <a:buSzTx/>
                        <a:buFontTx/>
                        <a:buNone/>
                        <a:tabLst/>
                      </a:pPr>
                      <a:r>
                        <a:rPr kumimoji="0" lang="en-US" sz="1000" b="0" i="0" u="none" strike="noStrike" cap="none" normalizeH="0" baseline="0" dirty="0">
                          <a:ln>
                            <a:noFill/>
                          </a:ln>
                          <a:solidFill>
                            <a:srgbClr val="1C1854"/>
                          </a:solidFill>
                          <a:effectLst/>
                          <a:latin typeface="Arial" charset="0"/>
                        </a:rPr>
                        <a:t>OESM</a:t>
                      </a:r>
                    </a:p>
                  </a:txBody>
                  <a:tcPr marL="90000" marR="90000" marT="61200" marB="61200" anchor="ctr" horzOverflow="overflow"/>
                </a:tc>
                <a:extLst>
                  <a:ext uri="{0D108BD9-81ED-4DB2-BD59-A6C34878D82A}">
                    <a16:rowId xmlns:a16="http://schemas.microsoft.com/office/drawing/2014/main" val="3716853752"/>
                  </a:ext>
                </a:extLst>
              </a:tr>
            </a:tbl>
          </a:graphicData>
        </a:graphic>
      </p:graphicFrame>
      <p:sp>
        <p:nvSpPr>
          <p:cNvPr id="2" name="Date Placeholder 1">
            <a:extLst>
              <a:ext uri="{FF2B5EF4-FFF2-40B4-BE49-F238E27FC236}">
                <a16:creationId xmlns:a16="http://schemas.microsoft.com/office/drawing/2014/main" id="{88CF7372-1DE8-4AC3-9B13-583864FE669D}"/>
              </a:ext>
            </a:extLst>
          </p:cNvPr>
          <p:cNvSpPr>
            <a:spLocks noGrp="1"/>
          </p:cNvSpPr>
          <p:nvPr>
            <p:ph type="dt" sz="half" idx="10"/>
          </p:nvPr>
        </p:nvSpPr>
        <p:spPr/>
        <p:txBody>
          <a:bodyPr/>
          <a:lstStyle/>
          <a:p>
            <a:fld id="{53F494C8-5B50-4019-8B77-3B009CFC85B9}"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DD62137D-4AEB-49AF-840A-D4B73B1AEA66}"/>
              </a:ext>
            </a:extLst>
          </p:cNvPr>
          <p:cNvSpPr>
            <a:spLocks noGrp="1"/>
          </p:cNvSpPr>
          <p:nvPr>
            <p:ph type="sldNum" sz="quarter" idx="11"/>
          </p:nvPr>
        </p:nvSpPr>
        <p:spPr/>
        <p:txBody>
          <a:bodyPr/>
          <a:lstStyle/>
          <a:p>
            <a:fld id="{62CB3E74-FC4B-418A-B5F6-72ED80208EB2}" type="slidenum">
              <a:rPr lang="en-US" noProof="0" smtClean="0"/>
              <a:pPr/>
              <a:t>8</a:t>
            </a:fld>
            <a:endParaRPr lang="en-US" noProof="0"/>
          </a:p>
        </p:txBody>
      </p:sp>
      <p:sp>
        <p:nvSpPr>
          <p:cNvPr id="5" name="Titel 4">
            <a:extLst>
              <a:ext uri="{FF2B5EF4-FFF2-40B4-BE49-F238E27FC236}">
                <a16:creationId xmlns:a16="http://schemas.microsoft.com/office/drawing/2014/main" id="{0E5C6489-FBF5-44B9-ADE2-CF50F798E922}"/>
              </a:ext>
            </a:extLst>
          </p:cNvPr>
          <p:cNvSpPr>
            <a:spLocks noGrp="1"/>
          </p:cNvSpPr>
          <p:nvPr>
            <p:ph type="title"/>
          </p:nvPr>
        </p:nvSpPr>
        <p:spPr/>
        <p:txBody>
          <a:bodyPr/>
          <a:lstStyle/>
          <a:p>
            <a:r>
              <a:rPr lang="en-GB" dirty="0"/>
              <a:t>STOXX</a:t>
            </a:r>
            <a:r>
              <a:rPr lang="en-GB" dirty="0">
                <a:latin typeface="Calibri" panose="020F0502020204030204" pitchFamily="34" charset="0"/>
              </a:rPr>
              <a:t>®</a:t>
            </a:r>
            <a:r>
              <a:rPr lang="en-GB" dirty="0"/>
              <a:t> offering on Eurex Exchange (5/6)</a:t>
            </a:r>
            <a:endParaRPr lang="de-DE" dirty="0"/>
          </a:p>
        </p:txBody>
      </p:sp>
    </p:spTree>
    <p:extLst>
      <p:ext uri="{BB962C8B-B14F-4D97-AF65-F5344CB8AC3E}">
        <p14:creationId xmlns:p14="http://schemas.microsoft.com/office/powerpoint/2010/main" val="619353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10">
            <a:extLst>
              <a:ext uri="{FF2B5EF4-FFF2-40B4-BE49-F238E27FC236}">
                <a16:creationId xmlns:a16="http://schemas.microsoft.com/office/drawing/2014/main" id="{89216F12-6E91-4A7A-8FB5-411605176AA7}"/>
              </a:ext>
            </a:extLst>
          </p:cNvPr>
          <p:cNvGraphicFramePr>
            <a:graphicFrameLocks/>
          </p:cNvGraphicFramePr>
          <p:nvPr>
            <p:extLst>
              <p:ext uri="{D42A27DB-BD31-4B8C-83A1-F6EECF244321}">
                <p14:modId xmlns:p14="http://schemas.microsoft.com/office/powerpoint/2010/main" val="3851255918"/>
              </p:ext>
            </p:extLst>
          </p:nvPr>
        </p:nvGraphicFramePr>
        <p:xfrm>
          <a:off x="587376" y="1917272"/>
          <a:ext cx="11017250" cy="4212067"/>
        </p:xfrm>
        <a:graphic>
          <a:graphicData uri="http://schemas.openxmlformats.org/drawingml/2006/table">
            <a:tbl>
              <a:tblPr firstRow="1">
                <a:tableStyleId>{30FC0DDD-37FB-4523-A006-01308BA8B187}</a:tableStyleId>
              </a:tblPr>
              <a:tblGrid>
                <a:gridCol w="3890413">
                  <a:extLst>
                    <a:ext uri="{9D8B030D-6E8A-4147-A177-3AD203B41FA5}">
                      <a16:colId xmlns:a16="http://schemas.microsoft.com/office/drawing/2014/main" val="215981780"/>
                    </a:ext>
                  </a:extLst>
                </a:gridCol>
                <a:gridCol w="3395035">
                  <a:extLst>
                    <a:ext uri="{9D8B030D-6E8A-4147-A177-3AD203B41FA5}">
                      <a16:colId xmlns:a16="http://schemas.microsoft.com/office/drawing/2014/main" val="4277949936"/>
                    </a:ext>
                  </a:extLst>
                </a:gridCol>
                <a:gridCol w="3731802">
                  <a:extLst>
                    <a:ext uri="{9D8B030D-6E8A-4147-A177-3AD203B41FA5}">
                      <a16:colId xmlns:a16="http://schemas.microsoft.com/office/drawing/2014/main" val="3081169621"/>
                    </a:ext>
                  </a:extLst>
                </a:gridCol>
              </a:tblGrid>
              <a:tr h="35981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err="1">
                          <a:ln>
                            <a:noFill/>
                          </a:ln>
                          <a:solidFill>
                            <a:schemeClr val="tx1"/>
                          </a:solidFill>
                          <a:effectLst/>
                        </a:rPr>
                        <a:t>Product</a:t>
                      </a:r>
                      <a:r>
                        <a:rPr kumimoji="0" lang="de-DE" sz="1200" b="1" u="none" strike="noStrike" cap="none" normalizeH="0" baseline="0" dirty="0">
                          <a:ln>
                            <a:noFill/>
                          </a:ln>
                          <a:solidFill>
                            <a:schemeClr val="tx1"/>
                          </a:solidFill>
                          <a:effectLst/>
                        </a:rPr>
                        <a:t> Name</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tc>
                  <a:txBody>
                    <a:bodyPr/>
                    <a:lstStyle/>
                    <a:p>
                      <a:pPr algn="ctr"/>
                      <a:r>
                        <a:rPr lang="de-DE" sz="1200" dirty="0">
                          <a:solidFill>
                            <a:schemeClr val="tx1"/>
                          </a:solidFill>
                        </a:rPr>
                        <a:t>Eurex Futures </a:t>
                      </a:r>
                      <a:r>
                        <a:rPr lang="de-DE" sz="1200" dirty="0" err="1">
                          <a:solidFill>
                            <a:schemeClr val="tx1"/>
                          </a:solidFill>
                        </a:rPr>
                        <a:t>Contract</a:t>
                      </a:r>
                      <a:r>
                        <a:rPr lang="de-DE" sz="1200" dirty="0">
                          <a:solidFill>
                            <a:schemeClr val="tx1"/>
                          </a:solidFill>
                        </a:rPr>
                        <a:t> Codes</a:t>
                      </a:r>
                    </a:p>
                  </a:txBody>
                  <a:tcPr marL="90000" marR="90000" marT="61200" marB="61200" anchor="ct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200" b="1" u="none" strike="noStrike" cap="none" normalizeH="0" baseline="0" dirty="0">
                          <a:ln>
                            <a:noFill/>
                          </a:ln>
                          <a:solidFill>
                            <a:schemeClr val="tx1"/>
                          </a:solidFill>
                          <a:effectLst/>
                        </a:rPr>
                        <a:t>Eurex Options </a:t>
                      </a:r>
                      <a:r>
                        <a:rPr kumimoji="0" lang="de-DE" sz="1200" b="1" u="none" strike="noStrike" cap="none" normalizeH="0" baseline="0" dirty="0" err="1">
                          <a:ln>
                            <a:noFill/>
                          </a:ln>
                          <a:solidFill>
                            <a:schemeClr val="tx1"/>
                          </a:solidFill>
                          <a:effectLst/>
                        </a:rPr>
                        <a:t>Contract</a:t>
                      </a:r>
                      <a:r>
                        <a:rPr kumimoji="0" lang="de-DE" sz="1200" b="1" u="none" strike="noStrike" cap="none" normalizeH="0" baseline="0" dirty="0">
                          <a:ln>
                            <a:noFill/>
                          </a:ln>
                          <a:solidFill>
                            <a:schemeClr val="tx1"/>
                          </a:solidFill>
                          <a:effectLst/>
                        </a:rPr>
                        <a:t> Codes</a:t>
                      </a:r>
                      <a:endParaRPr kumimoji="0" lang="de-DE" sz="1200" b="1" i="0" u="none" strike="noStrike" cap="none" normalizeH="0" baseline="0" dirty="0">
                        <a:ln>
                          <a:noFill/>
                        </a:ln>
                        <a:solidFill>
                          <a:schemeClr val="tx1"/>
                        </a:solidFill>
                        <a:effectLst/>
                        <a:latin typeface="+mj-lt"/>
                        <a:cs typeface="Arial"/>
                      </a:endParaRPr>
                    </a:p>
                  </a:txBody>
                  <a:tcPr marL="90000" marR="90000" marT="61200" marB="61200" anchor="ctr"/>
                </a:tc>
                <a:extLst>
                  <a:ext uri="{0D108BD9-81ED-4DB2-BD59-A6C34878D82A}">
                    <a16:rowId xmlns:a16="http://schemas.microsoft.com/office/drawing/2014/main" val="3378295037"/>
                  </a:ext>
                </a:extLst>
              </a:tr>
              <a:tr h="359814">
                <a:tc gridSpan="3">
                  <a:txBody>
                    <a:bodyPr/>
                    <a:lstStyle/>
                    <a:p>
                      <a:r>
                        <a:rPr lang="de-DE" sz="1000" b="1" dirty="0">
                          <a:solidFill>
                            <a:schemeClr val="bg1"/>
                          </a:solidFill>
                        </a:rPr>
                        <a:t>EURO STOXX</a:t>
                      </a:r>
                      <a:r>
                        <a:rPr lang="en-GB" sz="1000" b="1" dirty="0">
                          <a:solidFill>
                            <a:schemeClr val="bg1"/>
                          </a:solidFill>
                          <a:latin typeface="Calibri" panose="020F0502020204030204" pitchFamily="34" charset="0"/>
                        </a:rPr>
                        <a:t>®</a:t>
                      </a:r>
                      <a:r>
                        <a:rPr lang="de-DE" sz="1000" b="1" dirty="0">
                          <a:solidFill>
                            <a:schemeClr val="bg1"/>
                          </a:solidFill>
                        </a:rPr>
                        <a:t> </a:t>
                      </a:r>
                      <a:r>
                        <a:rPr lang="de-DE" sz="1000" b="1" i="0" kern="1200" dirty="0" err="1">
                          <a:solidFill>
                            <a:schemeClr val="bg1"/>
                          </a:solidFill>
                          <a:latin typeface="+mn-lt"/>
                          <a:ea typeface="+mn-ea"/>
                          <a:cs typeface="+mn-cs"/>
                        </a:rPr>
                        <a:t>Sector</a:t>
                      </a:r>
                      <a:r>
                        <a:rPr lang="de-DE" sz="1000" b="1" i="0" kern="1200" dirty="0">
                          <a:solidFill>
                            <a:schemeClr val="bg1"/>
                          </a:solidFill>
                          <a:latin typeface="+mn-lt"/>
                          <a:ea typeface="+mn-ea"/>
                          <a:cs typeface="+mn-cs"/>
                        </a:rPr>
                        <a:t> Indices (2/2)</a:t>
                      </a:r>
                    </a:p>
                  </a:txBody>
                  <a:tcPr marL="90000" marR="90000" marT="61200" marB="61200" anchor="ctr">
                    <a:solidFill>
                      <a:schemeClr val="tx1"/>
                    </a:solidFill>
                  </a:tcPr>
                </a:tc>
                <a:tc hMerge="1">
                  <a:txBody>
                    <a:bodyPr/>
                    <a:lstStyle/>
                    <a:p>
                      <a:endParaRPr lang="de-DE" sz="1000" dirty="0"/>
                    </a:p>
                  </a:txBody>
                  <a:tcPr/>
                </a:tc>
                <a:tc hMerge="1">
                  <a:txBody>
                    <a:bodyPr/>
                    <a:lstStyle/>
                    <a:p>
                      <a:endParaRPr lang="de-DE" sz="1100" b="1" i="0" kern="1200" dirty="0">
                        <a:solidFill>
                          <a:schemeClr val="bg1"/>
                        </a:solidFill>
                        <a:latin typeface="+mn-lt"/>
                        <a:ea typeface="+mn-ea"/>
                        <a:cs typeface="+mn-cs"/>
                      </a:endParaRPr>
                    </a:p>
                  </a:txBody>
                  <a:tcPr marL="90000" marR="90000" marT="61200" marB="61200" anchor="ctr">
                    <a:solidFill>
                      <a:schemeClr val="tx1"/>
                    </a:solidFill>
                  </a:tcPr>
                </a:tc>
                <a:extLst>
                  <a:ext uri="{0D108BD9-81ED-4DB2-BD59-A6C34878D82A}">
                    <a16:rowId xmlns:a16="http://schemas.microsoft.com/office/drawing/2014/main" val="2794041483"/>
                  </a:ext>
                </a:extLst>
              </a:tr>
              <a:tr h="387722">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Construction &amp; Materials Futures</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FESN</a:t>
                      </a:r>
                      <a:endParaRPr kumimoji="0" lang="de-DE" sz="14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OESN</a:t>
                      </a:r>
                    </a:p>
                  </a:txBody>
                  <a:tcPr marL="90000" marR="90000" marT="61200" marB="61200" anchor="ctr" horzOverflow="overflow"/>
                </a:tc>
                <a:extLst>
                  <a:ext uri="{0D108BD9-81ED-4DB2-BD59-A6C34878D82A}">
                    <a16:rowId xmlns:a16="http://schemas.microsoft.com/office/drawing/2014/main" val="643551148"/>
                  </a:ext>
                </a:extLst>
              </a:tr>
              <a:tr h="387722">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Food &amp; Beverage Futures</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kern="1200" cap="none" normalizeH="0" baseline="0" dirty="0">
                          <a:ln>
                            <a:noFill/>
                          </a:ln>
                          <a:solidFill>
                            <a:srgbClr val="1C1854"/>
                          </a:solidFill>
                          <a:effectLst/>
                          <a:latin typeface="Arial" charset="0"/>
                          <a:ea typeface="+mn-ea"/>
                          <a:cs typeface="+mn-cs"/>
                        </a:rPr>
                        <a:t>FESO</a:t>
                      </a:r>
                      <a:endParaRPr kumimoji="0" lang="de-DE" sz="1400" b="0" i="0" u="none" strike="noStrike" kern="1200" cap="none" normalizeH="0" baseline="0" dirty="0">
                        <a:ln>
                          <a:noFill/>
                        </a:ln>
                        <a:solidFill>
                          <a:srgbClr val="1C1854"/>
                        </a:solidFill>
                        <a:effectLst/>
                        <a:latin typeface="Arial" charset="0"/>
                        <a:ea typeface="+mn-ea"/>
                        <a:cs typeface="+mn-cs"/>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OESO</a:t>
                      </a:r>
                    </a:p>
                  </a:txBody>
                  <a:tcPr marL="90000" marR="90000" marT="61200" marB="61200" anchor="ctr" horzOverflow="overflow"/>
                </a:tc>
                <a:extLst>
                  <a:ext uri="{0D108BD9-81ED-4DB2-BD59-A6C34878D82A}">
                    <a16:rowId xmlns:a16="http://schemas.microsoft.com/office/drawing/2014/main" val="3944865922"/>
                  </a:ext>
                </a:extLst>
              </a:tr>
              <a:tr h="387722">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Retail Futures</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b="0" dirty="0"/>
                        <a:t>FESR</a:t>
                      </a:r>
                      <a:endParaRPr kumimoji="0" lang="de-DE" sz="14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a:ln>
                            <a:noFill/>
                          </a:ln>
                          <a:solidFill>
                            <a:srgbClr val="1C1854"/>
                          </a:solidFill>
                          <a:effectLst/>
                          <a:latin typeface="Arial" charset="0"/>
                        </a:rPr>
                        <a:t>OESR</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925022502"/>
                  </a:ext>
                </a:extLst>
              </a:tr>
              <a:tr h="390663">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Basic Resources Futures</a:t>
                      </a: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b="0" dirty="0"/>
                        <a:t>FESS</a:t>
                      </a:r>
                      <a:endParaRPr kumimoji="0" lang="de-DE" sz="14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a:ln>
                            <a:noFill/>
                          </a:ln>
                          <a:solidFill>
                            <a:srgbClr val="1C1854"/>
                          </a:solidFill>
                          <a:effectLst/>
                          <a:latin typeface="Arial" charset="0"/>
                        </a:rPr>
                        <a:t>OESS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extLst>
                  <a:ext uri="{0D108BD9-81ED-4DB2-BD59-A6C34878D82A}">
                    <a16:rowId xmlns:a16="http://schemas.microsoft.com/office/drawing/2014/main" val="1818085813"/>
                  </a:ext>
                </a:extLst>
              </a:tr>
              <a:tr h="3877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Telecommunications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n-US" sz="1000" b="0" dirty="0"/>
                        <a:t>FEST</a:t>
                      </a:r>
                      <a:endParaRPr kumimoji="0" lang="de-DE" sz="14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OEST</a:t>
                      </a:r>
                    </a:p>
                  </a:txBody>
                  <a:tcPr marL="90000" marR="90000" marT="61200" marB="61200" anchor="ctr" horzOverflow="overflow"/>
                </a:tc>
                <a:extLst>
                  <a:ext uri="{0D108BD9-81ED-4DB2-BD59-A6C34878D82A}">
                    <a16:rowId xmlns:a16="http://schemas.microsoft.com/office/drawing/2014/main" val="1583945350"/>
                  </a:ext>
                </a:extLst>
              </a:tr>
              <a:tr h="3877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Utilities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algn="ctr"/>
                      <a:r>
                        <a:rPr lang="en-US" sz="1000" b="0" dirty="0"/>
                        <a:t>FESU</a:t>
                      </a:r>
                      <a:endParaRPr lang="en-US" sz="1400" b="0" dirty="0"/>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OESU</a:t>
                      </a:r>
                    </a:p>
                  </a:txBody>
                  <a:tcPr marL="90000" marR="90000" marT="61200" marB="61200" anchor="ctr" horzOverflow="overflow"/>
                </a:tc>
                <a:extLst>
                  <a:ext uri="{0D108BD9-81ED-4DB2-BD59-A6C34878D82A}">
                    <a16:rowId xmlns:a16="http://schemas.microsoft.com/office/drawing/2014/main" val="1450248620"/>
                  </a:ext>
                </a:extLst>
              </a:tr>
              <a:tr h="3877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Travel &amp; Leisure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algn="ctr"/>
                      <a:r>
                        <a:rPr lang="en-US" sz="1000" b="0" dirty="0"/>
                        <a:t>FESV</a:t>
                      </a:r>
                      <a:endParaRPr lang="en-US" sz="1400" b="0" dirty="0"/>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OESV</a:t>
                      </a:r>
                    </a:p>
                  </a:txBody>
                  <a:tcPr marL="90000" marR="90000" marT="61200" marB="61200" anchor="ctr" horzOverflow="overflow"/>
                </a:tc>
                <a:extLst>
                  <a:ext uri="{0D108BD9-81ED-4DB2-BD59-A6C34878D82A}">
                    <a16:rowId xmlns:a16="http://schemas.microsoft.com/office/drawing/2014/main" val="637584926"/>
                  </a:ext>
                </a:extLst>
              </a:tr>
              <a:tr h="3877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Technology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algn="ctr"/>
                      <a:r>
                        <a:rPr lang="en-US" sz="1000" b="0" dirty="0"/>
                        <a:t>FESY</a:t>
                      </a:r>
                      <a:endParaRPr lang="en-US" sz="1400" b="0" dirty="0"/>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OESY</a:t>
                      </a:r>
                    </a:p>
                  </a:txBody>
                  <a:tcPr marL="90000" marR="90000" marT="61200" marB="61200" anchor="ctr" horzOverflow="overflow"/>
                </a:tc>
                <a:extLst>
                  <a:ext uri="{0D108BD9-81ED-4DB2-BD59-A6C34878D82A}">
                    <a16:rowId xmlns:a16="http://schemas.microsoft.com/office/drawing/2014/main" val="3930183389"/>
                  </a:ext>
                </a:extLst>
              </a:tr>
              <a:tr h="3877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1C1854"/>
                          </a:solidFill>
                          <a:effectLst/>
                          <a:latin typeface="Arial" charset="0"/>
                        </a:rPr>
                        <a:t>Euro STOXX</a:t>
                      </a:r>
                      <a:r>
                        <a:rPr lang="en-GB" sz="1000" b="0" dirty="0">
                          <a:latin typeface="Calibri" panose="020F0502020204030204" pitchFamily="34" charset="0"/>
                        </a:rPr>
                        <a:t>® </a:t>
                      </a:r>
                      <a:r>
                        <a:rPr kumimoji="0" lang="en-GB" sz="1000" b="0" i="0" u="none" strike="noStrike" kern="1200" cap="none" normalizeH="0" baseline="0" dirty="0">
                          <a:ln>
                            <a:noFill/>
                          </a:ln>
                          <a:solidFill>
                            <a:srgbClr val="1C1854"/>
                          </a:solidFill>
                          <a:effectLst/>
                          <a:latin typeface="Arial" charset="0"/>
                          <a:ea typeface="+mn-ea"/>
                          <a:cs typeface="+mn-cs"/>
                        </a:rPr>
                        <a:t>Personal &amp; Household Goods Futures</a:t>
                      </a:r>
                      <a:endParaRPr kumimoji="0" lang="de-DE" sz="1000" b="0" i="0" u="none" strike="noStrike" cap="none" normalizeH="0" baseline="0" dirty="0">
                        <a:ln>
                          <a:noFill/>
                        </a:ln>
                        <a:solidFill>
                          <a:srgbClr val="1C1854"/>
                        </a:solidFill>
                        <a:effectLst/>
                        <a:latin typeface="Arial" charset="0"/>
                      </a:endParaRPr>
                    </a:p>
                  </a:txBody>
                  <a:tcPr marL="90000" marR="90000" marT="61200" marB="61200" anchor="ctr" horzOverflow="overflow"/>
                </a:tc>
                <a:tc>
                  <a:txBody>
                    <a:bodyPr/>
                    <a:lstStyle/>
                    <a:p>
                      <a:pPr algn="ctr"/>
                      <a:r>
                        <a:rPr lang="en-US" sz="1000" b="0" dirty="0"/>
                        <a:t>FESZ</a:t>
                      </a:r>
                      <a:endParaRPr lang="en-US" sz="1400" b="0" dirty="0"/>
                    </a:p>
                  </a:txBody>
                  <a:tcPr marL="90000" marR="90000" marT="61200" marB="61200" anchor="ctr"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sz="1000" b="0" i="0" u="none" strike="noStrike" cap="none" normalizeH="0" baseline="0" dirty="0">
                          <a:ln>
                            <a:noFill/>
                          </a:ln>
                          <a:solidFill>
                            <a:srgbClr val="1C1854"/>
                          </a:solidFill>
                          <a:effectLst/>
                          <a:latin typeface="Arial" charset="0"/>
                        </a:rPr>
                        <a:t>OESZ</a:t>
                      </a:r>
                    </a:p>
                  </a:txBody>
                  <a:tcPr marL="90000" marR="90000" marT="61200" marB="61200" anchor="ctr" horzOverflow="overflow"/>
                </a:tc>
                <a:extLst>
                  <a:ext uri="{0D108BD9-81ED-4DB2-BD59-A6C34878D82A}">
                    <a16:rowId xmlns:a16="http://schemas.microsoft.com/office/drawing/2014/main" val="4158578666"/>
                  </a:ext>
                </a:extLst>
              </a:tr>
            </a:tbl>
          </a:graphicData>
        </a:graphic>
      </p:graphicFrame>
      <p:sp>
        <p:nvSpPr>
          <p:cNvPr id="2" name="Date Placeholder 1">
            <a:extLst>
              <a:ext uri="{FF2B5EF4-FFF2-40B4-BE49-F238E27FC236}">
                <a16:creationId xmlns:a16="http://schemas.microsoft.com/office/drawing/2014/main" id="{88CF7372-1DE8-4AC3-9B13-583864FE669D}"/>
              </a:ext>
            </a:extLst>
          </p:cNvPr>
          <p:cNvSpPr>
            <a:spLocks noGrp="1"/>
          </p:cNvSpPr>
          <p:nvPr>
            <p:ph type="dt" sz="half" idx="10"/>
          </p:nvPr>
        </p:nvSpPr>
        <p:spPr/>
        <p:txBody>
          <a:bodyPr/>
          <a:lstStyle/>
          <a:p>
            <a:fld id="{53F494C8-5B50-4019-8B77-3B009CFC85B9}"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DD62137D-4AEB-49AF-840A-D4B73B1AEA66}"/>
              </a:ext>
            </a:extLst>
          </p:cNvPr>
          <p:cNvSpPr>
            <a:spLocks noGrp="1"/>
          </p:cNvSpPr>
          <p:nvPr>
            <p:ph type="sldNum" sz="quarter" idx="11"/>
          </p:nvPr>
        </p:nvSpPr>
        <p:spPr/>
        <p:txBody>
          <a:bodyPr/>
          <a:lstStyle/>
          <a:p>
            <a:fld id="{62CB3E74-FC4B-418A-B5F6-72ED80208EB2}" type="slidenum">
              <a:rPr lang="en-US" noProof="0" smtClean="0"/>
              <a:pPr/>
              <a:t>9</a:t>
            </a:fld>
            <a:endParaRPr lang="en-US" noProof="0"/>
          </a:p>
        </p:txBody>
      </p:sp>
      <p:sp>
        <p:nvSpPr>
          <p:cNvPr id="5" name="Titel 4">
            <a:extLst>
              <a:ext uri="{FF2B5EF4-FFF2-40B4-BE49-F238E27FC236}">
                <a16:creationId xmlns:a16="http://schemas.microsoft.com/office/drawing/2014/main" id="{0E5C6489-FBF5-44B9-ADE2-CF50F798E922}"/>
              </a:ext>
            </a:extLst>
          </p:cNvPr>
          <p:cNvSpPr>
            <a:spLocks noGrp="1"/>
          </p:cNvSpPr>
          <p:nvPr>
            <p:ph type="title"/>
          </p:nvPr>
        </p:nvSpPr>
        <p:spPr/>
        <p:txBody>
          <a:bodyPr/>
          <a:lstStyle/>
          <a:p>
            <a:r>
              <a:rPr lang="en-GB" dirty="0"/>
              <a:t>STOXX</a:t>
            </a:r>
            <a:r>
              <a:rPr lang="en-GB" dirty="0">
                <a:latin typeface="Calibri" panose="020F0502020204030204" pitchFamily="34" charset="0"/>
              </a:rPr>
              <a:t>®</a:t>
            </a:r>
            <a:r>
              <a:rPr lang="en-GB" dirty="0"/>
              <a:t> offering on Eurex Exchange (6/6)</a:t>
            </a:r>
            <a:endParaRPr lang="de-DE" dirty="0"/>
          </a:p>
        </p:txBody>
      </p:sp>
    </p:spTree>
    <p:extLst>
      <p:ext uri="{BB962C8B-B14F-4D97-AF65-F5344CB8AC3E}">
        <p14:creationId xmlns:p14="http://schemas.microsoft.com/office/powerpoint/2010/main" val="23644911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L1B7Uf6NQcSpdmB2hkyL1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IAH5BnKV.AIJZkEpwzSAC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IAH5BnKV.AIJZkEpwzSAC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IAH5BnKV.AIJZkEpwzSAC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Z9Tg5suvMlx4HLtvHtBCCA"/>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Z9Tg5suvMlx4HLtvHtBCCA"/>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pILvk8BtRnvacL6myDFIO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Z9Tg5suvMlx4HLtvHtBCCA"/>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0RhUPkWiNBq82UdWl9QE8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Z9Tg5suvMlx4HLtvHtBCCA"/>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IAH5BnKV.AIJZkEpwzSAC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lE1Goq00q3Snb4mKLYLFdw"/>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heme/theme1.xml><?xml version="1.0" encoding="utf-8"?>
<a:theme xmlns:a="http://schemas.openxmlformats.org/drawingml/2006/main" name="EUREX EX">
  <a:themeElements>
    <a:clrScheme name="EUREX">
      <a:dk1>
        <a:srgbClr val="201751"/>
      </a:dk1>
      <a:lt1>
        <a:srgbClr val="FEFFFF"/>
      </a:lt1>
      <a:dk2>
        <a:srgbClr val="00CE7D"/>
      </a:dk2>
      <a:lt2>
        <a:srgbClr val="F3F3F3"/>
      </a:lt2>
      <a:accent1>
        <a:srgbClr val="201751"/>
      </a:accent1>
      <a:accent2>
        <a:srgbClr val="00CE7D"/>
      </a:accent2>
      <a:accent3>
        <a:srgbClr val="00454D"/>
      </a:accent3>
      <a:accent4>
        <a:srgbClr val="3C7DBE"/>
      </a:accent4>
      <a:accent5>
        <a:srgbClr val="DCDCDC"/>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DBG_PowerPoint_16x9.potx" id="{2DE12C27-C869-4AA8-BE60-AB0248EDDCBE}" vid="{F2A30D54-A040-4E62-98AC-277815C9D092}"/>
    </a:ext>
  </a:extLst>
</a:theme>
</file>

<file path=ppt/theme/theme2.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xchang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fontScheme name="Exchang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AA89EF1C49594DA81733E3FA66AF3F" ma:contentTypeVersion="1" ma:contentTypeDescription="Create a new document." ma:contentTypeScope="" ma:versionID="b9f5b652604e726f493c71edc71e7d0e">
  <xsd:schema xmlns:xsd="http://www.w3.org/2001/XMLSchema" xmlns:xs="http://www.w3.org/2001/XMLSchema" xmlns:p="http://schemas.microsoft.com/office/2006/metadata/properties" xmlns:ns2="aa9c2804-9abb-4864-ab35-2d0bb4bdc603" targetNamespace="http://schemas.microsoft.com/office/2006/metadata/properties" ma:root="true" ma:fieldsID="581f3757aba13c00210024c324224192" ns2:_="">
    <xsd:import namespace="aa9c2804-9abb-4864-ab35-2d0bb4bdc603"/>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9c2804-9abb-4864-ab35-2d0bb4bdc60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WrappedLabelHistory xmlns:xsi="http://www.w3.org/2001/XMLSchema-instance" xmlns:xsd="http://www.w3.org/2001/XMLSchema" xmlns="http://www.boldonjames.com/2016/02/Classifier/internal/wrappedLabelHistory">
  <Value>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1ZTIxNjY1Mi03Y2IxLTQyZDMtYTIyZi1mYjVjN2YzNDhkYjUiIG9yaWdpbj0iZGVmYXVsdFZhbHVlIj48ZWxlbWVudCB1aWQ9ImlkX2NsYXNzaWZpY2F0aW9uX2ludGVybmFsb25seSIgdmFsdWU9IiIgeG1sbnM9Imh0dHA6Ly93d3cuYm9sZG9uamFtZXMuY29tLzIwMDgvMDEvc2llL2ludGVybmFsL2xhYmVsIiAvPjwvc2lzbD48VXNlck5hbWU+T0FBRFxmczE2MzwvVXNlck5hbWU+PERhdGVUaW1lPjA2LjA3LjIwMjAgMDc6MDc6MTQ8L0RhdGVUaW1lPjxMYWJlbFN0cmluZz5JbnRlcm5hbDwvTGFiZWxTdHJpbmc+PC9pdGVtPjwvbGFiZWxIaXN0b3J5Pg==</Value>
</WrappedLabelHistory>
</file>

<file path=customXml/item4.xml><?xml version="1.0" encoding="utf-8"?>
<p:properties xmlns:p="http://schemas.microsoft.com/office/2006/metadata/properties" xmlns:xsi="http://www.w3.org/2001/XMLSchema-instance" xmlns:pc="http://schemas.microsoft.com/office/infopath/2007/PartnerControls">
  <documentManagement>
    <SharedWithUsers xmlns="aa9c2804-9abb-4864-ab35-2d0bb4bdc603">
      <UserInfo>
        <DisplayName>Xin Yee Ng</DisplayName>
        <AccountId>351</AccountId>
        <AccountType/>
      </UserInfo>
    </SharedWithUsers>
  </documentManagement>
</p:properties>
</file>

<file path=customXml/item5.xml><?xml version="1.0" encoding="utf-8"?>
<sisl xmlns:xsi="http://www.w3.org/2001/XMLSchema-instance" xmlns:xsd="http://www.w3.org/2001/XMLSchema" xmlns="http://www.boldonjames.com/2008/01/sie/internal/label" sislVersion="0" policy="5e216652-7cb1-42d3-a22f-fb5c7f348db5" origin="defaultValue">
  <element uid="id_classification_internalonly" value=""/>
</sisl>
</file>

<file path=customXml/itemProps1.xml><?xml version="1.0" encoding="utf-8"?>
<ds:datastoreItem xmlns:ds="http://schemas.openxmlformats.org/officeDocument/2006/customXml" ds:itemID="{1B0CC1C0-FC8C-4B8C-8F30-0D79CE3EF7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9c2804-9abb-4864-ab35-2d0bb4bdc6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00CE57-8C6A-425A-8EDC-17F7ED369488}">
  <ds:schemaRefs>
    <ds:schemaRef ds:uri="http://schemas.microsoft.com/sharepoint/v3/contenttype/forms"/>
  </ds:schemaRefs>
</ds:datastoreItem>
</file>

<file path=customXml/itemProps3.xml><?xml version="1.0" encoding="utf-8"?>
<ds:datastoreItem xmlns:ds="http://schemas.openxmlformats.org/officeDocument/2006/customXml" ds:itemID="{599CB585-2336-43C2-AB32-C15289EAD842}">
  <ds:schemaRefs>
    <ds:schemaRef ds:uri="http://www.w3.org/2001/XMLSchema"/>
    <ds:schemaRef ds:uri="http://www.boldonjames.com/2016/02/Classifier/internal/wrappedLabelHistory"/>
  </ds:schemaRefs>
</ds:datastoreItem>
</file>

<file path=customXml/itemProps4.xml><?xml version="1.0" encoding="utf-8"?>
<ds:datastoreItem xmlns:ds="http://schemas.openxmlformats.org/officeDocument/2006/customXml" ds:itemID="{91C2374D-CD9E-4A85-BB91-5EDF003BEB0C}">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aa9c2804-9abb-4864-ab35-2d0bb4bdc603"/>
    <ds:schemaRef ds:uri="http://www.w3.org/XML/1998/namespace"/>
  </ds:schemaRefs>
</ds:datastoreItem>
</file>

<file path=customXml/itemProps5.xml><?xml version="1.0" encoding="utf-8"?>
<ds:datastoreItem xmlns:ds="http://schemas.openxmlformats.org/officeDocument/2006/customXml" ds:itemID="{81F69809-96A0-4BA8-A726-9CE5237B1111}">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DBG_PowerPoint_16x9</Template>
  <TotalTime>0</TotalTime>
  <Words>5302</Words>
  <Application>Microsoft Office PowerPoint</Application>
  <PresentationFormat>Widescreen</PresentationFormat>
  <Paragraphs>726</Paragraphs>
  <Slides>41</Slides>
  <Notes>41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6" baseType="lpstr">
      <vt:lpstr>Arial</vt:lpstr>
      <vt:lpstr>Calibri</vt:lpstr>
      <vt:lpstr>Wingdings</vt:lpstr>
      <vt:lpstr>EUREX EX</vt:lpstr>
      <vt:lpstr>think-cell Slide</vt:lpstr>
      <vt:lpstr>Derivatives on  STOXX® Indices</vt:lpstr>
      <vt:lpstr>Agenda</vt:lpstr>
      <vt:lpstr>Introduction to STOXX® Index Products </vt:lpstr>
      <vt:lpstr>STOXX® offering on Eurex Exchange (1/6)</vt:lpstr>
      <vt:lpstr>STOXX® offering on Eurex Exchange (2/6)</vt:lpstr>
      <vt:lpstr>STOXX® offering on Eurex Exchange (3/6)</vt:lpstr>
      <vt:lpstr>STOXX® offering on Eurex Exchange (4/6)</vt:lpstr>
      <vt:lpstr>STOXX® offering on Eurex Exchange (5/6)</vt:lpstr>
      <vt:lpstr>STOXX® offering on Eurex Exchange (6/6)</vt:lpstr>
      <vt:lpstr>Blue Chip Indices</vt:lpstr>
      <vt:lpstr>Blue chip index derivatives EURO STOXX 50® Success Stories</vt:lpstr>
      <vt:lpstr>EURO STOXX® 50 Futures (FESX) and Options (OESX) Bloomberg Ticker: VGA Index CT (Futures), SX5E Index OMON (Options)    </vt:lpstr>
      <vt:lpstr>EURO STOXX 50® Index product suite – contract specifications</vt:lpstr>
      <vt:lpstr>Sector Indices</vt:lpstr>
      <vt:lpstr>Eurex Exchange – the leading exchange for sector derivatives (1/3)</vt:lpstr>
      <vt:lpstr>Eurex Exchange – the leading exchange for sector derivatives (2/3)</vt:lpstr>
      <vt:lpstr>Eurex Exchange – the leading exchange for sector derivatives (3/3)</vt:lpstr>
      <vt:lpstr>Broadbased and Size Indices</vt:lpstr>
      <vt:lpstr>Broadbased &amp; Size Indices (1/2)</vt:lpstr>
      <vt:lpstr>Broadbased &amp; Size Indices (2/2)</vt:lpstr>
      <vt:lpstr>Standardised Contract Specifications Sector, Broadbased, Size Index Derivatives</vt:lpstr>
      <vt:lpstr>Eurex STOXX® Select indices (1/2)</vt:lpstr>
      <vt:lpstr>Eurex STOXX® Select indices (2/2)  </vt:lpstr>
      <vt:lpstr>iSTOXX ® Europe Factor Index Futures (1/2)</vt:lpstr>
      <vt:lpstr>iSTOXX ® Europe Factor Index Futures (2/2)</vt:lpstr>
      <vt:lpstr>Contract Specifications iSTOXX® Europe Factor Index Futures in comparison to benchmark STOXX® Europe 600 </vt:lpstr>
      <vt:lpstr>Eurex Liquidity Measure</vt:lpstr>
      <vt:lpstr>Eurex Liquidity Measure Overview</vt:lpstr>
      <vt:lpstr>Methodology</vt:lpstr>
      <vt:lpstr>ELM measures market quality</vt:lpstr>
      <vt:lpstr>PowerPoint Presentation</vt:lpstr>
      <vt:lpstr>Advantages of Eurex Exchange‘s Offering</vt:lpstr>
      <vt:lpstr>Advantages of Eurex Exchange’s offering</vt:lpstr>
      <vt:lpstr>Eurex Trade Entry Services</vt:lpstr>
      <vt:lpstr>Eurex T7 Entry Services</vt:lpstr>
      <vt:lpstr>STOXX® Equity Indexes</vt:lpstr>
      <vt:lpstr>STOXX® Equity Indices Underlying indices for sector, broadbased and size derivatives </vt:lpstr>
      <vt:lpstr>Contacts</vt:lpstr>
      <vt:lpstr>Product Development Contacts</vt:lpstr>
      <vt:lpstr>Thank you!</vt:lpstr>
      <vt:lpstr>Disclaimer</vt:lpstr>
    </vt:vector>
  </TitlesOfParts>
  <Company>Deutsche Börse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Präsentation  Frankfurt am Main</dc:title>
  <dc:creator>Christian Pohl</dc:creator>
  <cp:lastModifiedBy>Sandra Eberle</cp:lastModifiedBy>
  <cp:revision>599</cp:revision>
  <cp:lastPrinted>2020-07-06T13:20:28Z</cp:lastPrinted>
  <dcterms:created xsi:type="dcterms:W3CDTF">2019-08-07T09:50:22Z</dcterms:created>
  <dcterms:modified xsi:type="dcterms:W3CDTF">2020-10-07T13:54:43Z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a3f3a68c-248a-431d-bf34-113eedc9c6d1</vt:lpwstr>
  </property>
  <property fmtid="{D5CDD505-2E9C-101B-9397-08002B2CF9AE}" pid="3" name="bjDocumentLabelXML">
    <vt:lpwstr>&lt;?xml version="1.0" encoding="us-ascii"?&gt;&lt;sisl xmlns:xsi="http://www.w3.org/2001/XMLSchema-instance" xmlns:xsd="http://www.w3.org/2001/XMLSchema" sislVersion="0" policy="5e216652-7cb1-42d3-a22f-fb5c7f348db5" origin="defaultValue" xmlns="http://www.boldonj</vt:lpwstr>
  </property>
  <property fmtid="{D5CDD505-2E9C-101B-9397-08002B2CF9AE}" pid="4" name="bjDocumentLabelXML-0">
    <vt:lpwstr>ames.com/2008/01/sie/internal/label"&gt;&lt;element uid="id_classification_internalonly" value="" /&gt;&lt;/sisl&gt;</vt:lpwstr>
  </property>
  <property fmtid="{D5CDD505-2E9C-101B-9397-08002B2CF9AE}" pid="5" name="bjDocumentSecurityLabel">
    <vt:lpwstr>Internal</vt:lpwstr>
  </property>
  <property fmtid="{D5CDD505-2E9C-101B-9397-08002B2CF9AE}" pid="6" name="DBG_Classification_ID">
    <vt:lpwstr>2</vt:lpwstr>
  </property>
  <property fmtid="{D5CDD505-2E9C-101B-9397-08002B2CF9AE}" pid="7" name="DBG_Classification_Name">
    <vt:lpwstr>Internal</vt:lpwstr>
  </property>
  <property fmtid="{D5CDD505-2E9C-101B-9397-08002B2CF9AE}" pid="8" name="bjSaver">
    <vt:lpwstr>vnPAeyMGvls4PXsQK3RIBA+hjsOsLQ8W</vt:lpwstr>
  </property>
  <property fmtid="{D5CDD505-2E9C-101B-9397-08002B2CF9AE}" pid="9" name="ContentTypeId">
    <vt:lpwstr>0x01010003AA89EF1C49594DA81733E3FA66AF3F</vt:lpwstr>
  </property>
  <property fmtid="{D5CDD505-2E9C-101B-9397-08002B2CF9AE}" pid="10" name="bjLabelHistoryID">
    <vt:lpwstr>{599CB585-2336-43C2-AB32-C15289EAD842}</vt:lpwstr>
  </property>
</Properties>
</file>